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64" r:id="rId3"/>
    <p:sldId id="279" r:id="rId4"/>
    <p:sldId id="307" r:id="rId5"/>
    <p:sldId id="312" r:id="rId6"/>
    <p:sldId id="311" r:id="rId7"/>
    <p:sldId id="310" r:id="rId8"/>
    <p:sldId id="314" r:id="rId9"/>
    <p:sldId id="300" r:id="rId10"/>
  </p:sldIdLst>
  <p:sldSz cx="9144000" cy="6858000" type="screen4x3"/>
  <p:notesSz cx="6735763" cy="98663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971" autoAdjust="0"/>
  </p:normalViewPr>
  <p:slideViewPr>
    <p:cSldViewPr>
      <p:cViewPr varScale="1">
        <p:scale>
          <a:sx n="104" d="100"/>
          <a:sy n="104" d="100"/>
        </p:scale>
        <p:origin x="167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6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4864" tIns="47433" rIns="94864" bIns="47433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4864" tIns="47433" rIns="94864" bIns="47433" rtlCol="0"/>
          <a:lstStyle>
            <a:lvl1pPr algn="r">
              <a:defRPr sz="1200"/>
            </a:lvl1pPr>
          </a:lstStyle>
          <a:p>
            <a:fld id="{70E84ACD-1129-421E-8A1F-7673F5F22C5A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64" tIns="47433" rIns="94864" bIns="47433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64" tIns="47433" rIns="94864" bIns="47433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4864" tIns="47433" rIns="94864" bIns="47433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4864" tIns="47433" rIns="94864" bIns="47433" rtlCol="0" anchor="b"/>
          <a:lstStyle>
            <a:lvl1pPr algn="r">
              <a:defRPr sz="1200"/>
            </a:lvl1pPr>
          </a:lstStyle>
          <a:p>
            <a:fld id="{FE5D6F35-ED12-4C1E-8341-73942C3A91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0437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5D6F35-ED12-4C1E-8341-73942C3A915D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9981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127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812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235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0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532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673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57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395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818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9101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417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674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20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669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22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912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3714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804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663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256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999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716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E2EE3-686F-4155-901C-AE66B2AB1AC3}" type="datetimeFigureOut">
              <a:rPr lang="hu-HU" smtClean="0"/>
              <a:t>2025. 06. 16.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A24F6-4FD1-4760-8009-913FA79253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289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E2EE3-686F-4155-901C-AE66B2AB1AC3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2025. 06. 16.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A24F6-4FD1-4760-8009-913FA79253A2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2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9.png"/><Relationship Id="rId4" Type="http://schemas.openxmlformats.org/officeDocument/2006/relationships/image" Target="../media/image2.jpe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251520" y="5330827"/>
            <a:ext cx="4781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Budapest, 2025. június 16.</a:t>
            </a:r>
            <a:br>
              <a:rPr lang="hu-HU" b="1" dirty="0"/>
            </a:br>
            <a:r>
              <a:rPr lang="hu-HU" dirty="0"/>
              <a:t>Előadó: Lakatos Tibor, REÁL-ENERGO Kft.</a:t>
            </a:r>
          </a:p>
        </p:txBody>
      </p:sp>
      <p:pic>
        <p:nvPicPr>
          <p:cNvPr id="3" name="Picture 2" descr="N:\Doc\EVAT_hőtároló_optimalizálás_2019_04\PPT\mataszsz logo_szimpla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64982"/>
            <a:ext cx="140209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03848" y="-17617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24492"/>
              </p:ext>
            </p:extLst>
          </p:nvPr>
        </p:nvGraphicFramePr>
        <p:xfrm>
          <a:off x="289583" y="277099"/>
          <a:ext cx="2213889" cy="280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1734312" imgH="219456" progId="Word.Picture.8">
                  <p:embed/>
                </p:oleObj>
              </mc:Choice>
              <mc:Fallback>
                <p:oleObj name="Picture" r:id="rId5" imgW="1734312" imgH="219456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504"/>
                      <a:stretch>
                        <a:fillRect/>
                      </a:stretch>
                    </p:blipFill>
                    <p:spPr bwMode="auto">
                      <a:xfrm>
                        <a:off x="289583" y="277099"/>
                        <a:ext cx="2213889" cy="280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églalap 8"/>
          <p:cNvSpPr/>
          <p:nvPr/>
        </p:nvSpPr>
        <p:spPr>
          <a:xfrm>
            <a:off x="179512" y="564129"/>
            <a:ext cx="3634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</a:rPr>
              <a:t>Mérnökiroda és Szolgáltató Kft.</a:t>
            </a:r>
            <a:endParaRPr lang="hu-HU" dirty="0"/>
          </a:p>
        </p:txBody>
      </p:sp>
      <p:sp>
        <p:nvSpPr>
          <p:cNvPr id="10" name="Cím 1">
            <a:extLst>
              <a:ext uri="{FF2B5EF4-FFF2-40B4-BE49-F238E27FC236}">
                <a16:creationId xmlns:a16="http://schemas.microsoft.com/office/drawing/2014/main" id="{6DB930ED-3E75-26E6-0A3A-42712D858EB2}"/>
              </a:ext>
            </a:extLst>
          </p:cNvPr>
          <p:cNvSpPr txBox="1">
            <a:spLocks/>
          </p:cNvSpPr>
          <p:nvPr/>
        </p:nvSpPr>
        <p:spPr>
          <a:xfrm>
            <a:off x="-108520" y="1844824"/>
            <a:ext cx="9144000" cy="24251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PÁLYÁZATI FELHÍVÁS</a:t>
            </a:r>
            <a:br>
              <a:rPr kumimoji="0" lang="hu-HU" sz="4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hu-HU" sz="4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 TÁVFŰTÉSI RENDSZER INFRASTRUKTÚRÁJÁNAK</a:t>
            </a:r>
            <a:br>
              <a:rPr kumimoji="0" lang="hu-HU" sz="4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hu-HU" sz="4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 KORSZERŰSÍTÉSE ÉS FEJLESZTÉSE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4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j-ea"/>
                <a:cs typeface="+mj-cs"/>
              </a:rPr>
              <a:t>TAPASZTALATOK </a:t>
            </a:r>
          </a:p>
        </p:txBody>
      </p:sp>
    </p:spTree>
    <p:extLst>
      <p:ext uri="{BB962C8B-B14F-4D97-AF65-F5344CB8AC3E}">
        <p14:creationId xmlns:p14="http://schemas.microsoft.com/office/powerpoint/2010/main" val="84918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N:\Doc\EVAT_hőtároló_optimalizálás_2019_04\PPT\mataszsz logo_szimpla (1).jpg">
            <a:extLst>
              <a:ext uri="{FF2B5EF4-FFF2-40B4-BE49-F238E27FC236}">
                <a16:creationId xmlns:a16="http://schemas.microsoft.com/office/drawing/2014/main" id="{9A49A664-A884-07E5-5E7B-DA4A36E6A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290" y="194843"/>
            <a:ext cx="140209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ím 1">
            <a:extLst>
              <a:ext uri="{FF2B5EF4-FFF2-40B4-BE49-F238E27FC236}">
                <a16:creationId xmlns:a16="http://schemas.microsoft.com/office/drawing/2014/main" id="{EE22A7D4-4631-8C40-0D91-19A9C052CAFD}"/>
              </a:ext>
            </a:extLst>
          </p:cNvPr>
          <p:cNvSpPr txBox="1">
            <a:spLocks/>
          </p:cNvSpPr>
          <p:nvPr/>
        </p:nvSpPr>
        <p:spPr>
          <a:xfrm>
            <a:off x="342514" y="1052736"/>
            <a:ext cx="8496944" cy="12961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9F9D0E7D-73BD-5FA9-95BC-EB25A4F49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57110" y="564564"/>
            <a:ext cx="8280400" cy="1120775"/>
          </a:xfrm>
        </p:spPr>
        <p:txBody>
          <a:bodyPr/>
          <a:lstStyle/>
          <a:p>
            <a:r>
              <a:rPr lang="hu-HU" dirty="0"/>
              <a:t>Rendelkezésre álló forrás:</a:t>
            </a: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48768A73-44C4-5909-B2D8-A1AAF321E608}"/>
              </a:ext>
            </a:extLst>
          </p:cNvPr>
          <p:cNvSpPr txBox="1">
            <a:spLocks/>
          </p:cNvSpPr>
          <p:nvPr/>
        </p:nvSpPr>
        <p:spPr>
          <a:xfrm>
            <a:off x="143508" y="1615275"/>
            <a:ext cx="8856984" cy="501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A támogatásra rendelkezésre álló teljes pályázati keretösszeg: </a:t>
            </a:r>
            <a:r>
              <a:rPr kumimoji="0" lang="hu-HU" sz="25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45.000.000.000 Ft</a:t>
            </a:r>
            <a:endParaRPr kumimoji="0" lang="hu-HU" sz="2500" b="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5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25.000.000.000 Ft </a:t>
            </a:r>
            <a:r>
              <a:rPr kumimoji="0" lang="hu-HU" sz="2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energiahatékonyságot fokozó és hőtárolás kialakítására vonatkozó infrastrukturális beruházások támogatására;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5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20.000.000.000 Ft </a:t>
            </a:r>
            <a:r>
              <a:rPr kumimoji="0" lang="hu-HU" sz="2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megújuló energia alapú hőforrások, maradékhő hasznosítás és meglévő távhővezetékkel történő összekapcsolására kerül felhasználásra.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Pályázatonként igényelhető támogatás összege minimum </a:t>
            </a:r>
            <a:r>
              <a:rPr kumimoji="0" lang="hu-HU" sz="25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20.000.000</a:t>
            </a:r>
            <a:r>
              <a:rPr kumimoji="0" lang="hu-HU" sz="2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hu-HU" sz="25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Ft</a:t>
            </a:r>
            <a:r>
              <a:rPr kumimoji="0" lang="hu-HU" sz="2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, azaz húszmillió forint - maximum </a:t>
            </a:r>
            <a:r>
              <a:rPr kumimoji="0" lang="hu-HU" sz="25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1.500.000.000 Ft</a:t>
            </a:r>
            <a:r>
              <a:rPr kumimoji="0" lang="hu-HU" sz="25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, azaz egymilliárd- ötszázmillió forint lehet.</a:t>
            </a:r>
          </a:p>
        </p:txBody>
      </p:sp>
      <p:graphicFrame>
        <p:nvGraphicFramePr>
          <p:cNvPr id="2" name="Objektum 1">
            <a:extLst>
              <a:ext uri="{FF2B5EF4-FFF2-40B4-BE49-F238E27FC236}">
                <a16:creationId xmlns:a16="http://schemas.microsoft.com/office/drawing/2014/main" id="{B69981C3-A325-9B30-B171-DEB66BDA93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650050"/>
              </p:ext>
            </p:extLst>
          </p:nvPr>
        </p:nvGraphicFramePr>
        <p:xfrm>
          <a:off x="265051" y="194843"/>
          <a:ext cx="2213889" cy="280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1734312" imgH="219456" progId="Word.Picture.8">
                  <p:embed/>
                </p:oleObj>
              </mc:Choice>
              <mc:Fallback>
                <p:oleObj name="Picture" r:id="rId5" imgW="1734312" imgH="219456" progId="Word.Picture.8">
                  <p:embed/>
                  <p:pic>
                    <p:nvPicPr>
                      <p:cNvPr id="7" name="Objektum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504"/>
                      <a:stretch>
                        <a:fillRect/>
                      </a:stretch>
                    </p:blipFill>
                    <p:spPr bwMode="auto">
                      <a:xfrm>
                        <a:off x="265051" y="194843"/>
                        <a:ext cx="2213889" cy="280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B35A58A5-AC3F-13C4-39FD-95C32C1EB77D}"/>
              </a:ext>
            </a:extLst>
          </p:cNvPr>
          <p:cNvSpPr/>
          <p:nvPr/>
        </p:nvSpPr>
        <p:spPr>
          <a:xfrm>
            <a:off x="154980" y="481873"/>
            <a:ext cx="3634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</a:rPr>
              <a:t>Mérnökiroda és Szolgáltató Kft.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2839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63C300-C482-BC27-8652-73F91819C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N:\Doc\EVAT_hőtároló_optimalizálás_2019_04\PPT\mataszsz logo_szimpla (1).jpg">
            <a:extLst>
              <a:ext uri="{FF2B5EF4-FFF2-40B4-BE49-F238E27FC236}">
                <a16:creationId xmlns:a16="http://schemas.microsoft.com/office/drawing/2014/main" id="{4B30B6F3-3292-B896-78AB-35E89A2C5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290" y="194843"/>
            <a:ext cx="140209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ím 1">
            <a:extLst>
              <a:ext uri="{FF2B5EF4-FFF2-40B4-BE49-F238E27FC236}">
                <a16:creationId xmlns:a16="http://schemas.microsoft.com/office/drawing/2014/main" id="{35387A60-0FEE-875F-E93A-52505F452C52}"/>
              </a:ext>
            </a:extLst>
          </p:cNvPr>
          <p:cNvSpPr txBox="1">
            <a:spLocks/>
          </p:cNvSpPr>
          <p:nvPr/>
        </p:nvSpPr>
        <p:spPr>
          <a:xfrm>
            <a:off x="96894" y="6238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4000" dirty="0"/>
              <a:t>Önállóan támogatható tevékenységek:</a:t>
            </a:r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4FD9BB6B-AADD-6A4F-09DB-1145C7A8F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22121"/>
            <a:ext cx="8928992" cy="4695635"/>
          </a:xfrm>
        </p:spPr>
        <p:txBody>
          <a:bodyPr>
            <a:normAutofit/>
          </a:bodyPr>
          <a:lstStyle/>
          <a:p>
            <a:r>
              <a:rPr lang="hu-HU" sz="2500" dirty="0"/>
              <a:t>Szolgáltatói hőközpontok szétválasztása, felhasználói hőközpontok korszerűsítése. </a:t>
            </a:r>
          </a:p>
          <a:p>
            <a:r>
              <a:rPr lang="hu-HU" sz="2500" dirty="0"/>
              <a:t>Primer távhővezetékek cseréje (ideértve a hő infrastruktúra részét képező üzemviteli és tartószerkezeti elemeket is), illetve föld feletti távhő vezeték hőszigetelése, föld alá helyezése (közvetlenül földbe fektetett, előre szigetelt vezetékekkel).</a:t>
            </a:r>
          </a:p>
          <a:p>
            <a:r>
              <a:rPr lang="hu-HU" sz="2500" dirty="0"/>
              <a:t>Hőtároló létesítése és távhőrendszerre csatlakoztatása.</a:t>
            </a:r>
          </a:p>
          <a:p>
            <a:r>
              <a:rPr lang="hu-HU" sz="2500" dirty="0"/>
              <a:t>Távhőrendszerek fejlesztése megújuló és/vagy megújulóból származó maradékhő alapú hőforrások energia betáplálási lehetőségeinek megteremtése, illetve javítása érdekében a hőátadási határig, de legfeljebb a hőtermelő telekhatárig.</a:t>
            </a:r>
          </a:p>
          <a:p>
            <a:endParaRPr lang="hu-HU" dirty="0"/>
          </a:p>
        </p:txBody>
      </p:sp>
      <p:graphicFrame>
        <p:nvGraphicFramePr>
          <p:cNvPr id="2" name="Objektum 1">
            <a:extLst>
              <a:ext uri="{FF2B5EF4-FFF2-40B4-BE49-F238E27FC236}">
                <a16:creationId xmlns:a16="http://schemas.microsoft.com/office/drawing/2014/main" id="{9F0BAAC3-D4A8-7898-6A06-1203F07A3B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099261"/>
              </p:ext>
            </p:extLst>
          </p:nvPr>
        </p:nvGraphicFramePr>
        <p:xfrm>
          <a:off x="265051" y="194843"/>
          <a:ext cx="2213889" cy="280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1734312" imgH="219456" progId="Word.Picture.8">
                  <p:embed/>
                </p:oleObj>
              </mc:Choice>
              <mc:Fallback>
                <p:oleObj name="Picture" r:id="rId5" imgW="1734312" imgH="219456" progId="Word.Picture.8">
                  <p:embed/>
                  <p:pic>
                    <p:nvPicPr>
                      <p:cNvPr id="2" name="Objektum 1">
                        <a:extLst>
                          <a:ext uri="{FF2B5EF4-FFF2-40B4-BE49-F238E27FC236}">
                            <a16:creationId xmlns:a16="http://schemas.microsoft.com/office/drawing/2014/main" id="{B69981C3-A325-9B30-B171-DEB66BDA93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504"/>
                      <a:stretch>
                        <a:fillRect/>
                      </a:stretch>
                    </p:blipFill>
                    <p:spPr bwMode="auto">
                      <a:xfrm>
                        <a:off x="265051" y="194843"/>
                        <a:ext cx="2213889" cy="280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églalap 4">
            <a:extLst>
              <a:ext uri="{FF2B5EF4-FFF2-40B4-BE49-F238E27FC236}">
                <a16:creationId xmlns:a16="http://schemas.microsoft.com/office/drawing/2014/main" id="{B1A75965-A10D-D05D-6ACF-D7E65B4B0BFA}"/>
              </a:ext>
            </a:extLst>
          </p:cNvPr>
          <p:cNvSpPr/>
          <p:nvPr/>
        </p:nvSpPr>
        <p:spPr>
          <a:xfrm>
            <a:off x="154980" y="481873"/>
            <a:ext cx="3634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</a:rPr>
              <a:t>Mérnökiroda és Szolgáltató Kft.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9463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4DBF5E-6CE5-ABB8-D53E-94345EC24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N:\Doc\EVAT_hőtároló_optimalizálás_2019_04\PPT\mataszsz logo_szimpla (1).jpg">
            <a:extLst>
              <a:ext uri="{FF2B5EF4-FFF2-40B4-BE49-F238E27FC236}">
                <a16:creationId xmlns:a16="http://schemas.microsoft.com/office/drawing/2014/main" id="{9D3E695C-6416-618E-88E3-D71B97EF1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290" y="194843"/>
            <a:ext cx="140209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ím 1">
            <a:extLst>
              <a:ext uri="{FF2B5EF4-FFF2-40B4-BE49-F238E27FC236}">
                <a16:creationId xmlns:a16="http://schemas.microsoft.com/office/drawing/2014/main" id="{22C046EF-65DB-4CC2-E91F-24A3A9618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76" y="1185965"/>
            <a:ext cx="8280400" cy="1120775"/>
          </a:xfrm>
        </p:spPr>
        <p:txBody>
          <a:bodyPr>
            <a:normAutofit fontScale="90000"/>
          </a:bodyPr>
          <a:lstStyle/>
          <a:p>
            <a:pPr algn="l"/>
            <a:r>
              <a:rPr lang="hu-HU" dirty="0"/>
              <a:t>A tevékenységek, az összes elszámolható költségre vetítve:</a:t>
            </a:r>
          </a:p>
        </p:txBody>
      </p:sp>
      <p:graphicFrame>
        <p:nvGraphicFramePr>
          <p:cNvPr id="5" name="Tartalom helye 3">
            <a:extLst>
              <a:ext uri="{FF2B5EF4-FFF2-40B4-BE49-F238E27FC236}">
                <a16:creationId xmlns:a16="http://schemas.microsoft.com/office/drawing/2014/main" id="{00B05279-2019-BA88-40C2-3C945A8BFC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220370"/>
              </p:ext>
            </p:extLst>
          </p:nvPr>
        </p:nvGraphicFramePr>
        <p:xfrm>
          <a:off x="94968" y="2732929"/>
          <a:ext cx="8954064" cy="1828800"/>
        </p:xfrm>
        <a:graphic>
          <a:graphicData uri="http://schemas.openxmlformats.org/drawingml/2006/table">
            <a:tbl>
              <a:tblPr firstRow="1" bandRow="1"/>
              <a:tblGrid>
                <a:gridCol w="4477032">
                  <a:extLst>
                    <a:ext uri="{9D8B030D-6E8A-4147-A177-3AD203B41FA5}">
                      <a16:colId xmlns:a16="http://schemas.microsoft.com/office/drawing/2014/main" val="238898765"/>
                    </a:ext>
                  </a:extLst>
                </a:gridCol>
                <a:gridCol w="4477032">
                  <a:extLst>
                    <a:ext uri="{9D8B030D-6E8A-4147-A177-3AD203B41FA5}">
                      <a16:colId xmlns:a16="http://schemas.microsoft.com/office/drawing/2014/main" val="3474393012"/>
                    </a:ext>
                  </a:extLst>
                </a:gridCol>
              </a:tblGrid>
              <a:tr h="8929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endParaRPr lang="hu-HU" dirty="0">
                        <a:latin typeface="+mn-lt"/>
                      </a:endParaRPr>
                    </a:p>
                    <a:p>
                      <a:pPr algn="ctr"/>
                      <a:r>
                        <a:rPr lang="hu-HU" dirty="0">
                          <a:latin typeface="+mn-lt"/>
                        </a:rPr>
                        <a:t>Költségtípus/Tevékenységtípus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hu-HU" dirty="0">
                          <a:latin typeface="+mn-lt"/>
                        </a:rPr>
                        <a:t>Elszámolható költség mértéke az összes elszámolható költségre vetített százalékban (maximális arány) </a:t>
                      </a:r>
                      <a:endParaRPr lang="hu-HU" b="0" dirty="0">
                        <a:latin typeface="+mn-lt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44727"/>
                  </a:ext>
                </a:extLst>
              </a:tr>
              <a:tr h="8929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hu-HU" dirty="0">
                          <a:latin typeface="+mn-lt"/>
                        </a:rPr>
                        <a:t>Projektmenedzsment, pályázatírás, nyilvánosság, általános rezsi, beszerzési és közbeszerzési eljárások költségei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endParaRPr lang="hu-HU" dirty="0">
                        <a:latin typeface="+mn-lt"/>
                      </a:endParaRPr>
                    </a:p>
                    <a:p>
                      <a:pPr algn="ctr"/>
                      <a:r>
                        <a:rPr lang="hu-HU" dirty="0">
                          <a:latin typeface="+mn-lt"/>
                        </a:rPr>
                        <a:t>6%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6082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353233"/>
                  </a:ext>
                </a:extLst>
              </a:tr>
            </a:tbl>
          </a:graphicData>
        </a:graphic>
      </p:graphicFrame>
      <p:graphicFrame>
        <p:nvGraphicFramePr>
          <p:cNvPr id="2" name="Objektum 1">
            <a:extLst>
              <a:ext uri="{FF2B5EF4-FFF2-40B4-BE49-F238E27FC236}">
                <a16:creationId xmlns:a16="http://schemas.microsoft.com/office/drawing/2014/main" id="{568C2987-0C15-E64D-F081-1FB1840ACE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099261"/>
              </p:ext>
            </p:extLst>
          </p:nvPr>
        </p:nvGraphicFramePr>
        <p:xfrm>
          <a:off x="265051" y="194843"/>
          <a:ext cx="2213889" cy="280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1734312" imgH="219456" progId="Word.Picture.8">
                  <p:embed/>
                </p:oleObj>
              </mc:Choice>
              <mc:Fallback>
                <p:oleObj name="Picture" r:id="rId5" imgW="1734312" imgH="219456" progId="Word.Picture.8">
                  <p:embed/>
                  <p:pic>
                    <p:nvPicPr>
                      <p:cNvPr id="2" name="Objektum 1">
                        <a:extLst>
                          <a:ext uri="{FF2B5EF4-FFF2-40B4-BE49-F238E27FC236}">
                            <a16:creationId xmlns:a16="http://schemas.microsoft.com/office/drawing/2014/main" id="{B69981C3-A325-9B30-B171-DEB66BDA93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504"/>
                      <a:stretch>
                        <a:fillRect/>
                      </a:stretch>
                    </p:blipFill>
                    <p:spPr bwMode="auto">
                      <a:xfrm>
                        <a:off x="265051" y="194843"/>
                        <a:ext cx="2213889" cy="280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BE5656CC-682A-4F79-6CE7-F11AB61E6B12}"/>
              </a:ext>
            </a:extLst>
          </p:cNvPr>
          <p:cNvSpPr/>
          <p:nvPr/>
        </p:nvSpPr>
        <p:spPr>
          <a:xfrm>
            <a:off x="154980" y="481873"/>
            <a:ext cx="3634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</a:rPr>
              <a:t>Mérnökiroda és Szolgáltató Kft.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40630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2F5CB65-4442-9889-FA5C-038F91B559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N:\Doc\EVAT_hőtároló_optimalizálás_2019_04\PPT\mataszsz logo_szimpla (1).jpg">
            <a:extLst>
              <a:ext uri="{FF2B5EF4-FFF2-40B4-BE49-F238E27FC236}">
                <a16:creationId xmlns:a16="http://schemas.microsoft.com/office/drawing/2014/main" id="{104603C7-14AD-650A-6E5B-12058F405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290" y="194843"/>
            <a:ext cx="140209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 descr="A képen szöveg, képernyőkép, Betűtípus, szám látható&#10;&#10;Előfordulhat, hogy az AI által létrehozott tartalom helytelen.">
            <a:extLst>
              <a:ext uri="{FF2B5EF4-FFF2-40B4-BE49-F238E27FC236}">
                <a16:creationId xmlns:a16="http://schemas.microsoft.com/office/drawing/2014/main" id="{52ED12D5-0AB4-0427-695A-81AA4D1449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82" y="1324577"/>
            <a:ext cx="7351635" cy="4208846"/>
          </a:xfrm>
          <a:prstGeom prst="rect">
            <a:avLst/>
          </a:prstGeom>
        </p:spPr>
      </p:pic>
      <p:graphicFrame>
        <p:nvGraphicFramePr>
          <p:cNvPr id="2" name="Objektum 1">
            <a:extLst>
              <a:ext uri="{FF2B5EF4-FFF2-40B4-BE49-F238E27FC236}">
                <a16:creationId xmlns:a16="http://schemas.microsoft.com/office/drawing/2014/main" id="{8A3B2B24-46DD-9B15-F39E-4745C8CD34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099261"/>
              </p:ext>
            </p:extLst>
          </p:nvPr>
        </p:nvGraphicFramePr>
        <p:xfrm>
          <a:off x="265051" y="194843"/>
          <a:ext cx="2213889" cy="280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6" imgW="1734312" imgH="219456" progId="Word.Picture.8">
                  <p:embed/>
                </p:oleObj>
              </mc:Choice>
              <mc:Fallback>
                <p:oleObj name="Picture" r:id="rId6" imgW="1734312" imgH="219456" progId="Word.Picture.8">
                  <p:embed/>
                  <p:pic>
                    <p:nvPicPr>
                      <p:cNvPr id="2" name="Objektum 1">
                        <a:extLst>
                          <a:ext uri="{FF2B5EF4-FFF2-40B4-BE49-F238E27FC236}">
                            <a16:creationId xmlns:a16="http://schemas.microsoft.com/office/drawing/2014/main" id="{B69981C3-A325-9B30-B171-DEB66BDA93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504"/>
                      <a:stretch>
                        <a:fillRect/>
                      </a:stretch>
                    </p:blipFill>
                    <p:spPr bwMode="auto">
                      <a:xfrm>
                        <a:off x="265051" y="194843"/>
                        <a:ext cx="2213889" cy="280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églalap 3">
            <a:extLst>
              <a:ext uri="{FF2B5EF4-FFF2-40B4-BE49-F238E27FC236}">
                <a16:creationId xmlns:a16="http://schemas.microsoft.com/office/drawing/2014/main" id="{88C2048E-408F-D62A-6AFD-2AF065A4DCC4}"/>
              </a:ext>
            </a:extLst>
          </p:cNvPr>
          <p:cNvSpPr/>
          <p:nvPr/>
        </p:nvSpPr>
        <p:spPr>
          <a:xfrm>
            <a:off x="154980" y="481873"/>
            <a:ext cx="3634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</a:rPr>
              <a:t>Mérnökiroda és Szolgáltató Kft.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73644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D72A0C-84FB-C3E0-67CA-3E62BFC1C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N:\Doc\EVAT_hőtároló_optimalizálás_2019_04\PPT\mataszsz logo_szimpla (1).jpg">
            <a:extLst>
              <a:ext uri="{FF2B5EF4-FFF2-40B4-BE49-F238E27FC236}">
                <a16:creationId xmlns:a16="http://schemas.microsoft.com/office/drawing/2014/main" id="{D8B0D4A7-D662-7B36-ACB4-32CF9C920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290" y="194843"/>
            <a:ext cx="140209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ktum 2">
            <a:extLst>
              <a:ext uri="{FF2B5EF4-FFF2-40B4-BE49-F238E27FC236}">
                <a16:creationId xmlns:a16="http://schemas.microsoft.com/office/drawing/2014/main" id="{F96FE28A-F4D4-AB5C-D5F0-FF55AE02C9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657949"/>
              </p:ext>
            </p:extLst>
          </p:nvPr>
        </p:nvGraphicFramePr>
        <p:xfrm>
          <a:off x="254487" y="228230"/>
          <a:ext cx="1867997" cy="2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1734312" imgH="219456" progId="Word.Picture.8">
                  <p:embed/>
                </p:oleObj>
              </mc:Choice>
              <mc:Fallback>
                <p:oleObj name="Picture" r:id="rId5" imgW="1734312" imgH="219456" progId="Word.Picture.8">
                  <p:embed/>
                  <p:pic>
                    <p:nvPicPr>
                      <p:cNvPr id="3" name="Objektum 2">
                        <a:extLst>
                          <a:ext uri="{FF2B5EF4-FFF2-40B4-BE49-F238E27FC236}">
                            <a16:creationId xmlns:a16="http://schemas.microsoft.com/office/drawing/2014/main" id="{1CBBFF84-AAC2-7198-F914-B2E0E3B4C2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504"/>
                      <a:stretch>
                        <a:fillRect/>
                      </a:stretch>
                    </p:blipFill>
                    <p:spPr bwMode="auto">
                      <a:xfrm>
                        <a:off x="254487" y="228230"/>
                        <a:ext cx="1867997" cy="236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Kép 7" descr="A képen szöveg, képernyőkép, Betűtípus, sor látható&#10;&#10;Előfordulhat, hogy az AI által létrehozott tartalom helytelen.">
            <a:extLst>
              <a:ext uri="{FF2B5EF4-FFF2-40B4-BE49-F238E27FC236}">
                <a16:creationId xmlns:a16="http://schemas.microsoft.com/office/drawing/2014/main" id="{40597DDA-327E-5565-9E55-8185AE09CB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" t="8300" r="1551" b="-8367"/>
          <a:stretch>
            <a:fillRect/>
          </a:stretch>
        </p:blipFill>
        <p:spPr>
          <a:xfrm>
            <a:off x="2563776" y="169715"/>
            <a:ext cx="4430152" cy="864577"/>
          </a:xfrm>
          <a:prstGeom prst="rect">
            <a:avLst/>
          </a:prstGeom>
        </p:spPr>
      </p:pic>
      <p:pic>
        <p:nvPicPr>
          <p:cNvPr id="9" name="Kép 8" descr="A képen szöveg, képernyőkép, Betűtípus, szám látható&#10;&#10;Előfordulhat, hogy az AI által létrehozott tartalom helytelen.">
            <a:extLst>
              <a:ext uri="{FF2B5EF4-FFF2-40B4-BE49-F238E27FC236}">
                <a16:creationId xmlns:a16="http://schemas.microsoft.com/office/drawing/2014/main" id="{345B275D-EA90-D593-EA51-BBBBB133003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" r="1326"/>
          <a:stretch>
            <a:fillRect/>
          </a:stretch>
        </p:blipFill>
        <p:spPr>
          <a:xfrm>
            <a:off x="2555776" y="945552"/>
            <a:ext cx="4430152" cy="3692770"/>
          </a:xfrm>
          <a:prstGeom prst="rect">
            <a:avLst/>
          </a:prstGeom>
        </p:spPr>
      </p:pic>
      <p:pic>
        <p:nvPicPr>
          <p:cNvPr id="11" name="Kép 10" descr="A képen szöveg, képernyőkép, Betűtípus, szám látható&#10;&#10;Előfordulhat, hogy az AI által létrehozott tartalom helytelen.">
            <a:extLst>
              <a:ext uri="{FF2B5EF4-FFF2-40B4-BE49-F238E27FC236}">
                <a16:creationId xmlns:a16="http://schemas.microsoft.com/office/drawing/2014/main" id="{37E4C010-286E-70CE-1D4B-D86C563031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" r="660"/>
          <a:stretch>
            <a:fillRect/>
          </a:stretch>
        </p:blipFill>
        <p:spPr>
          <a:xfrm>
            <a:off x="2555776" y="4622298"/>
            <a:ext cx="4430152" cy="1711132"/>
          </a:xfrm>
          <a:prstGeom prst="rect">
            <a:avLst/>
          </a:prstGeom>
        </p:spPr>
      </p:pic>
      <p:pic>
        <p:nvPicPr>
          <p:cNvPr id="12" name="Kép 11">
            <a:extLst>
              <a:ext uri="{FF2B5EF4-FFF2-40B4-BE49-F238E27FC236}">
                <a16:creationId xmlns:a16="http://schemas.microsoft.com/office/drawing/2014/main" id="{6FBC4AFF-0528-DDCB-4885-7F9D999D419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2" r="662"/>
          <a:stretch>
            <a:fillRect/>
          </a:stretch>
        </p:blipFill>
        <p:spPr>
          <a:xfrm>
            <a:off x="2584130" y="6333430"/>
            <a:ext cx="4401798" cy="385841"/>
          </a:xfrm>
          <a:prstGeom prst="rect">
            <a:avLst/>
          </a:prstGeom>
        </p:spPr>
      </p:pic>
      <p:graphicFrame>
        <p:nvGraphicFramePr>
          <p:cNvPr id="2" name="Objektum 1">
            <a:extLst>
              <a:ext uri="{FF2B5EF4-FFF2-40B4-BE49-F238E27FC236}">
                <a16:creationId xmlns:a16="http://schemas.microsoft.com/office/drawing/2014/main" id="{DAAF964F-81A8-7C68-AF9B-A90313EF45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851881"/>
              </p:ext>
            </p:extLst>
          </p:nvPr>
        </p:nvGraphicFramePr>
        <p:xfrm>
          <a:off x="265051" y="194843"/>
          <a:ext cx="2213889" cy="280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1734312" imgH="219456" progId="Word.Picture.8">
                  <p:embed/>
                </p:oleObj>
              </mc:Choice>
              <mc:Fallback>
                <p:oleObj name="Picture" r:id="rId5" imgW="1734312" imgH="219456" progId="Word.Picture.8">
                  <p:embed/>
                  <p:pic>
                    <p:nvPicPr>
                      <p:cNvPr id="2" name="Objektum 1">
                        <a:extLst>
                          <a:ext uri="{FF2B5EF4-FFF2-40B4-BE49-F238E27FC236}">
                            <a16:creationId xmlns:a16="http://schemas.microsoft.com/office/drawing/2014/main" id="{B69981C3-A325-9B30-B171-DEB66BDA93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504"/>
                      <a:stretch>
                        <a:fillRect/>
                      </a:stretch>
                    </p:blipFill>
                    <p:spPr bwMode="auto">
                      <a:xfrm>
                        <a:off x="265051" y="194843"/>
                        <a:ext cx="2213889" cy="280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églalap 4">
            <a:extLst>
              <a:ext uri="{FF2B5EF4-FFF2-40B4-BE49-F238E27FC236}">
                <a16:creationId xmlns:a16="http://schemas.microsoft.com/office/drawing/2014/main" id="{7964442A-D4CA-F35C-ECAC-45A0EEA23893}"/>
              </a:ext>
            </a:extLst>
          </p:cNvPr>
          <p:cNvSpPr/>
          <p:nvPr/>
        </p:nvSpPr>
        <p:spPr>
          <a:xfrm>
            <a:off x="203691" y="509597"/>
            <a:ext cx="19543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</a:rPr>
              <a:t>Mérnökiroda és </a:t>
            </a:r>
          </a:p>
          <a:p>
            <a:r>
              <a:rPr lang="hu-HU" b="1" dirty="0">
                <a:latin typeface="Arial" panose="020B0604020202020204" pitchFamily="34" charset="0"/>
                <a:ea typeface="Times New Roman" panose="02020603050405020304" pitchFamily="18" charset="0"/>
              </a:rPr>
              <a:t>Szolgáltató Kft.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02015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ECFBA17-317F-3C7A-D11B-4866411203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N:\Doc\EVAT_hőtároló_optimalizálás_2019_04\PPT\mataszsz logo_szimpla (1).jpg">
            <a:extLst>
              <a:ext uri="{FF2B5EF4-FFF2-40B4-BE49-F238E27FC236}">
                <a16:creationId xmlns:a16="http://schemas.microsoft.com/office/drawing/2014/main" id="{37230FA6-D7F4-0B82-D503-6A019B01A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290" y="194843"/>
            <a:ext cx="140209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ím 1">
            <a:extLst>
              <a:ext uri="{FF2B5EF4-FFF2-40B4-BE49-F238E27FC236}">
                <a16:creationId xmlns:a16="http://schemas.microsoft.com/office/drawing/2014/main" id="{1431407D-A2B0-53BC-30AB-955F7A7E3A26}"/>
              </a:ext>
            </a:extLst>
          </p:cNvPr>
          <p:cNvSpPr txBox="1">
            <a:spLocks/>
          </p:cNvSpPr>
          <p:nvPr/>
        </p:nvSpPr>
        <p:spPr>
          <a:xfrm>
            <a:off x="96894" y="6238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PROBLÉMÁK:</a:t>
            </a:r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C1A83DE4-5BC4-7401-64EF-32840431E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3" y="2204864"/>
            <a:ext cx="8928992" cy="4695635"/>
          </a:xfrm>
        </p:spPr>
        <p:txBody>
          <a:bodyPr>
            <a:normAutofit/>
          </a:bodyPr>
          <a:lstStyle/>
          <a:p>
            <a:r>
              <a:rPr lang="hu-HU" sz="2500" dirty="0"/>
              <a:t>Néhány nap alatt kell kidolgozni az MT-t, ami több mint kérdéses, </a:t>
            </a:r>
          </a:p>
          <a:p>
            <a:r>
              <a:rPr lang="hu-HU" sz="2500" dirty="0"/>
              <a:t>Hiszen a végleges MT tartalma csak most vált ismerté.</a:t>
            </a:r>
          </a:p>
          <a:p>
            <a:r>
              <a:rPr lang="hu-HU" sz="2500" dirty="0"/>
              <a:t>A finanszírozási hiány és a költség haszon elemzés egymásnak ellentmond.</a:t>
            </a:r>
          </a:p>
          <a:p>
            <a:r>
              <a:rPr lang="hu-HU" sz="2500" dirty="0"/>
              <a:t>Nem ismert az elektronikus felület amelyen fel kell tölteni a pályázatot, meglepetések várhatók.</a:t>
            </a:r>
          </a:p>
          <a:p>
            <a:r>
              <a:rPr lang="hu-HU" sz="2500" dirty="0"/>
              <a:t>A feltöltéshez  a Pályázó által jóváhagyott és elektronikusan aláírt dokumentumok szükségesek. Időigény, kockázat?</a:t>
            </a:r>
          </a:p>
          <a:p>
            <a:endParaRPr lang="hu-HU" dirty="0"/>
          </a:p>
        </p:txBody>
      </p:sp>
      <p:graphicFrame>
        <p:nvGraphicFramePr>
          <p:cNvPr id="2" name="Objektum 1">
            <a:extLst>
              <a:ext uri="{FF2B5EF4-FFF2-40B4-BE49-F238E27FC236}">
                <a16:creationId xmlns:a16="http://schemas.microsoft.com/office/drawing/2014/main" id="{72D92473-72EA-6ECE-6846-C4DE5983DA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5051" y="194843"/>
          <a:ext cx="2213889" cy="280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1734312" imgH="219456" progId="Word.Picture.8">
                  <p:embed/>
                </p:oleObj>
              </mc:Choice>
              <mc:Fallback>
                <p:oleObj name="Picture" r:id="rId5" imgW="1734312" imgH="219456" progId="Word.Picture.8">
                  <p:embed/>
                  <p:pic>
                    <p:nvPicPr>
                      <p:cNvPr id="2" name="Objektum 1">
                        <a:extLst>
                          <a:ext uri="{FF2B5EF4-FFF2-40B4-BE49-F238E27FC236}">
                            <a16:creationId xmlns:a16="http://schemas.microsoft.com/office/drawing/2014/main" id="{9F0BAAC3-D4A8-7898-6A06-1203F07A3B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504"/>
                      <a:stretch>
                        <a:fillRect/>
                      </a:stretch>
                    </p:blipFill>
                    <p:spPr bwMode="auto">
                      <a:xfrm>
                        <a:off x="265051" y="194843"/>
                        <a:ext cx="2213889" cy="280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églalap 4">
            <a:extLst>
              <a:ext uri="{FF2B5EF4-FFF2-40B4-BE49-F238E27FC236}">
                <a16:creationId xmlns:a16="http://schemas.microsoft.com/office/drawing/2014/main" id="{914E5C1C-1243-5239-7B5F-9150F3913412}"/>
              </a:ext>
            </a:extLst>
          </p:cNvPr>
          <p:cNvSpPr/>
          <p:nvPr/>
        </p:nvSpPr>
        <p:spPr>
          <a:xfrm>
            <a:off x="154980" y="481873"/>
            <a:ext cx="3634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Mérnökiroda és Szolgáltató Kft.</a:t>
            </a: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868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9982" y="19891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b="1" spc="600" dirty="0">
              <a:solidFill>
                <a:srgbClr val="004E4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0" indent="0" algn="ctr">
              <a:buNone/>
            </a:pPr>
            <a:r>
              <a:rPr lang="hu-HU" b="1" spc="600" dirty="0">
                <a:solidFill>
                  <a:srgbClr val="004E4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KÖSZÖNÖM MEGTISZTELŐ</a:t>
            </a:r>
          </a:p>
          <a:p>
            <a:pPr marL="0" indent="0" algn="ctr">
              <a:buNone/>
            </a:pPr>
            <a:r>
              <a:rPr lang="hu-HU" b="1" spc="600" dirty="0">
                <a:solidFill>
                  <a:srgbClr val="004E4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FIGYELMÜKET!</a:t>
            </a:r>
          </a:p>
          <a:p>
            <a:pPr algn="ctr"/>
            <a:endParaRPr lang="hu-HU" dirty="0"/>
          </a:p>
        </p:txBody>
      </p:sp>
      <p:pic>
        <p:nvPicPr>
          <p:cNvPr id="4" name="Picture 2" descr="N:\Doc\EVAT_hőtároló_optimalizálás_2019_04\PPT\mataszsz logo_szimpla (1).jpg">
            <a:extLst>
              <a:ext uri="{FF2B5EF4-FFF2-40B4-BE49-F238E27FC236}">
                <a16:creationId xmlns:a16="http://schemas.microsoft.com/office/drawing/2014/main" id="{2361FEF4-8CBF-F4F5-1B29-1DD0622F3A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06157"/>
            <a:ext cx="140209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146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2915</TotalTime>
  <Words>325</Words>
  <Application>Microsoft Office PowerPoint</Application>
  <PresentationFormat>Diavetítés a képernyőre (4:3 oldalarány)</PresentationFormat>
  <Paragraphs>39</Paragraphs>
  <Slides>8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Office-téma</vt:lpstr>
      <vt:lpstr>1_Office-téma</vt:lpstr>
      <vt:lpstr>Picture</vt:lpstr>
      <vt:lpstr>PowerPoint-bemutató</vt:lpstr>
      <vt:lpstr>Rendelkezésre álló forrás:</vt:lpstr>
      <vt:lpstr>PowerPoint-bemutató</vt:lpstr>
      <vt:lpstr>A tevékenységek, az összes elszámolható költségre vetítve: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Benkő Mária</dc:creator>
  <cp:lastModifiedBy>Virágh Via</cp:lastModifiedBy>
  <cp:revision>200</cp:revision>
  <cp:lastPrinted>2022-05-19T05:54:09Z</cp:lastPrinted>
  <dcterms:created xsi:type="dcterms:W3CDTF">2022-04-20T13:19:36Z</dcterms:created>
  <dcterms:modified xsi:type="dcterms:W3CDTF">2025-06-16T11:39:53Z</dcterms:modified>
</cp:coreProperties>
</file>