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8" r:id="rId4"/>
    <p:sldId id="271" r:id="rId5"/>
    <p:sldId id="272" r:id="rId6"/>
    <p:sldId id="273" r:id="rId7"/>
    <p:sldId id="274" r:id="rId8"/>
    <p:sldId id="275" r:id="rId9"/>
    <p:sldId id="267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5" d="100"/>
          <a:sy n="95" d="100"/>
        </p:scale>
        <p:origin x="78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A2252E-30E3-4624-B75A-7B4D6A2D4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E1D782C-35BF-4474-A382-5DC93F011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7C14A2-7D8E-4564-9F33-FB181C32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5C075A2-2EDA-4351-A81F-011B3590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4F2223E-2FE3-4529-BC82-D5AF22DA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95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6E1BFB-F6C5-4C97-B67E-ED9445BA7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A556901-DC80-4AB5-A51D-4DE5BD9A2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F8B7EFE-A4F9-4851-A2B4-6FE19D25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762006-0172-404A-93AD-494500E2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BFE4D04-7AE1-4822-A5E8-28B8D373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859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AFB27AB-1D57-4ACD-A60E-EDA5E2BC8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73BE9E3-D403-4C20-A413-324237D01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80FF777-54FE-4F0B-B2DC-9EE8ED94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AE17C40-6363-421D-974F-DF2C7E48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703FF5-1607-4A04-94F6-85B5D661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440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6C7049A-ED6F-46DE-B339-C6B7D3017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6F7B700-58E3-441C-8C0E-700E78766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A1FC610-AB46-46D4-8002-4DFAF8689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87C7E13-3D38-4CAE-9EC9-298E7CD70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87420B2-2231-4EC9-B86A-BAA12EF70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59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486D88-808B-4D9E-BCE7-25C92146C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FCD93CA-D92D-4FE6-8B07-3588EED04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7DA3D37-5081-4FCC-B5E4-17E0FE84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39868BB-8FB7-405E-BF63-3132D0833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E861B22-2827-453D-A3A0-084FED38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386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215B39-7D9E-43FC-8F12-436A4E1F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17656D-5EE4-4F36-880D-25F2E3856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A6E6D15-0CF8-41E1-85E9-CD5524074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DE3BCB1-BB91-4EA8-862B-BE034A35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9764DF4-49A6-4ABE-95D9-BF3FCDBB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5FE99B9-022B-41C3-AE9C-0032D719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403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25D476-2907-4D11-91DD-D3C91BD21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B16E3D4-4FAE-4887-BCE0-4806E2BD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C13A34C-A63C-47B0-9C72-D7A196C6A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71D6716-9F7E-4128-87FC-CC85D7DC5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48A4EAF-AFB7-469E-A9A6-E0CB4811DF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FADED03-1EFD-43BE-9ACA-EFB6EF8C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B8CB6E5-21EB-4ACB-AB92-7C16A43A5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2415941-A618-49E8-8BA2-C09E7386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224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DBB349-67E1-4D7B-90FC-239D686C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834991A-71B8-4467-A67C-7F2FA10F2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93B61C6-51E2-4C48-9096-DF4045B29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CAA4F07-3CB8-48DB-9F6C-5DD7124F5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74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D2E59CF-051D-4192-AE70-2A2B4EC5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E211912-76BD-469F-9CFB-2FE1DA39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21506D2-AD8C-43C7-AEB0-E03684038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759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40D35F-5A8C-4DC9-92B3-5E0ED76E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0E94A6D-E2D2-469E-ACD4-C5A97383E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43563A8-6509-490B-9ACB-2C7613232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BFC9DA4-2DDA-4C46-9059-F54CDE33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2CBFA74-46E4-4ECE-A8E9-8FD73D25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8FFFD50-3164-475F-9D1E-C123B943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758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C7A9609-3FA8-4E42-9A86-ED61E40FA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2819C23-D6CF-472D-B142-9CB41C6F9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A91E463-D808-46CE-9300-94B398CAE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9AA496C-568F-4CC9-9CC1-C4A19FF58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7C81495-815D-4ABF-A486-9A01B41CC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4168670-8FBA-4FBC-BEC7-CCF575DD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011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7C5624B-7DAD-42A1-9CD9-F3C43AE4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E263B02-DB8D-48C4-AA3F-D7BE56E8D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378AE08-3DAA-4394-AD5E-048D46B97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047A-A2F3-4894-8E5E-1E5B64971F25}" type="datetimeFigureOut">
              <a:rPr lang="hu-HU" smtClean="0"/>
              <a:t>2025. 06. 16.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7BA17E5-61CA-4475-B98F-864C4D5A6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5D0C835-0843-4F16-8A13-CB5A64746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9E3F-A6CD-41E0-A308-B7415B14D09F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119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PT ppt sablon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501D7DE7-F8CA-4715-988F-3AAB6C714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791" y="1763486"/>
            <a:ext cx="9745684" cy="20957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b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2025/MA/TÁVHŐ/01</a:t>
            </a:r>
            <a:b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</a:t>
            </a:r>
            <a:b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Előkészítői tapasztalatok</a:t>
            </a:r>
          </a:p>
        </p:txBody>
      </p:sp>
    </p:spTree>
    <p:extLst>
      <p:ext uri="{BB962C8B-B14F-4D97-AF65-F5344CB8AC3E}">
        <p14:creationId xmlns:p14="http://schemas.microsoft.com/office/powerpoint/2010/main" val="32080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501D7DE7-F8CA-4715-988F-3AAB6C714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6322620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PÁLYÁZATOK ELŐKÉSZÍTÉSE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03EC7985-0D7E-4917-94DE-BDB65B1A1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929" y="2098386"/>
            <a:ext cx="8321621" cy="3975843"/>
          </a:xfrm>
        </p:spPr>
        <p:txBody>
          <a:bodyPr>
            <a:normAutofit/>
          </a:bodyPr>
          <a:lstStyle/>
          <a:p>
            <a:r>
              <a:rPr lang="hu-HU" sz="3600" dirty="0"/>
              <a:t>Projektötletek</a:t>
            </a:r>
          </a:p>
          <a:p>
            <a:r>
              <a:rPr lang="hu-HU" sz="3600" dirty="0"/>
              <a:t>Hatástanulmányok, energetikai számítások, </a:t>
            </a:r>
          </a:p>
          <a:p>
            <a:r>
              <a:rPr lang="hu-HU" sz="3600" dirty="0"/>
              <a:t>Pályázati feltételeknek megfelelő projektek összeállítása</a:t>
            </a:r>
          </a:p>
          <a:p>
            <a:pPr marL="0" indent="0">
              <a:buNone/>
            </a:pP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65261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501D7DE7-F8CA-4715-988F-3AAB6C714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6322620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PÁLYÁZATI FELTÉTELEK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03EC7985-0D7E-4917-94DE-BDB65B1A1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929" y="2098386"/>
            <a:ext cx="83216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/>
              <a:t>Támogatható tevékenységek</a:t>
            </a:r>
          </a:p>
          <a:p>
            <a:r>
              <a:rPr lang="hu-HU" sz="1800" dirty="0"/>
              <a:t>a) Szolgáltatói hőközpontok szétválasztása, felhasználói hőközpontok korszerűsítése.  </a:t>
            </a:r>
          </a:p>
          <a:p>
            <a:r>
              <a:rPr lang="hu-HU" sz="1800" dirty="0"/>
              <a:t>b) Primer távhővezetékek cseréje (ideértve a hő infrastruktúra részét képező üzemviteli és tartószerkezeti elemeket is), illetve föld feletti távhő vezeték hőszigetelése, föld alá helyezése (közvetlenül földbe fektetett, előre szigetelt vezetékekkel). </a:t>
            </a:r>
          </a:p>
          <a:p>
            <a:r>
              <a:rPr lang="hu-HU" sz="1800" dirty="0"/>
              <a:t>c) Hőtároló létesítése és távhőrendszerre csatlakoztatása. </a:t>
            </a:r>
          </a:p>
          <a:p>
            <a:r>
              <a:rPr lang="hu-HU" sz="1800" dirty="0"/>
              <a:t>d) Távhőrendszerek fejlesztése megújuló és/vagy megújulóból származó maradékhő alapú hőforrások energia betáplálási lehetőségeinek megteremtése, illetve javítása érdekében a hőátadási határig, de legfeljebb a hőtermelő telekhatárig.</a:t>
            </a:r>
          </a:p>
          <a:p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417103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0B38F-DF2D-0DF0-AD76-B072D4FE1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>
            <a:extLst>
              <a:ext uri="{FF2B5EF4-FFF2-40B4-BE49-F238E27FC236}">
                <a16:creationId xmlns:a16="http://schemas.microsoft.com/office/drawing/2014/main" id="{97DB0C79-2EB3-7EAA-C2D5-5ACD75E46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DF0CFDC5-1891-650B-085D-226DC3C9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7884226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PÁLYÁZATI FELTÉTELEK-Támogatási lehetőségek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FF1AD836-FC6F-E017-A53C-3CF9E33C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929" y="1916113"/>
            <a:ext cx="9158655" cy="4533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2400" b="1" dirty="0"/>
              <a:t>Természetes monopóliumra visszavezethető támogatás.</a:t>
            </a:r>
          </a:p>
          <a:p>
            <a:pPr marL="0" indent="0">
              <a:buNone/>
            </a:pPr>
            <a:r>
              <a:rPr lang="hu-HU" sz="2000" dirty="0"/>
              <a:t>Az, hogy a magyar távhőrendszer természetes monopóliumnak minősül-e, és hogy alkalmazandók-e rá az uniós állami támogatási szabályok, az Európai Bizottság állásfoglalásától függ. </a:t>
            </a:r>
          </a:p>
          <a:p>
            <a:pPr marL="0" indent="0">
              <a:buNone/>
            </a:pPr>
            <a:r>
              <a:rPr lang="hu-HU" sz="2000" b="1" dirty="0"/>
              <a:t>NYILATKOZAT </a:t>
            </a:r>
            <a:r>
              <a:rPr lang="hu-HU" sz="2000" dirty="0"/>
              <a:t>- természetes monopóliumra visszavezethető támogatásról a TÁVFŰTÉSI RENDSZER INFRASTRUKTÚRÁJÁNAK KORSZERŰSÍTÉSE ÉS FEJLESZTÉSE című, 2025/MA/TÁVHŐ/01 kódszámú Pályázati Felhívás keretében.</a:t>
            </a:r>
          </a:p>
          <a:p>
            <a:pPr marL="0" indent="0">
              <a:buNone/>
            </a:pPr>
            <a:r>
              <a:rPr lang="hu-HU" sz="1700" dirty="0"/>
              <a:t>a) a fejlesztendő infrastruktúra nem áll közvetlen versenyben más azonos szolgáltatású infrastruktúrával (azaz a fejlesztendő infrastruktúrát nem lehet gazdaságosan újból előállítani, és ezért a már működő üzemeltetőn kívül más üzemeltető nem nyújt szolgáltatást); </a:t>
            </a:r>
          </a:p>
          <a:p>
            <a:pPr marL="0" indent="0">
              <a:buNone/>
            </a:pPr>
            <a:r>
              <a:rPr lang="hu-HU" sz="1700" dirty="0"/>
              <a:t>b) az adott ágazatban az alternatív finanszírozás a hálózati infrastruktúrában a hálózati finanszírozás mellett jelentéktelen; </a:t>
            </a:r>
          </a:p>
          <a:p>
            <a:pPr marL="0" indent="0">
              <a:buNone/>
            </a:pPr>
            <a:r>
              <a:rPr lang="hu-HU" sz="1700" dirty="0"/>
              <a:t>c) a fejlesztendő infrastruktúrát nem úgy tervezték, hogy egy adott vállalkozást vagy ágazatot szelektív előnyben részesítsen, hanem a társadalom egésze számára nyújt előnyöket; </a:t>
            </a:r>
          </a:p>
          <a:p>
            <a:pPr marL="0" indent="0">
              <a:buNone/>
            </a:pPr>
            <a:r>
              <a:rPr lang="hu-HU" sz="1700" dirty="0"/>
              <a:t>d) a fejlesztendő infrastruktúra kiépítéséhez és/vagy üzemeltetéséhez biztosított finanszírozás nem kerül felhasználásra más gazdasági tevékenységek keresztfinanszírozására vagy közvetett támogatására, ideértve az infrastruktúra üzemeltetését is.</a:t>
            </a:r>
          </a:p>
          <a:p>
            <a:pPr marL="0" indent="0">
              <a:buNone/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i="1" dirty="0"/>
              <a:t>Tudomásul veszem, hogy amennyiben a részletes indoklás alapján a Támogató úgy ítéli meg, hogy a megítélt támogatás nem természetes monopóliumra visszavezethető támogatás, abban az esetben a megítélt támogatás visszafizetése válhat szükségessé.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b="1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i="1" dirty="0"/>
              <a:t>Mikor ellenőrzik?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i="1" dirty="0"/>
              <a:t>Milyen feltételek alapján történik a döntés?</a:t>
            </a:r>
          </a:p>
          <a:p>
            <a:pPr marL="0" indent="0">
              <a:buNone/>
            </a:pPr>
            <a:r>
              <a:rPr lang="hu-HU" sz="1700" dirty="0"/>
              <a:t>A támogatáshoz kapcsolódó iratokat az odaítélést követő 10 évig meg kell őrizni, és ilyen irányú felhívás esetén a Kedvezményezett köteles azokat bemutatni.</a:t>
            </a:r>
          </a:p>
        </p:txBody>
      </p:sp>
    </p:spTree>
    <p:extLst>
      <p:ext uri="{BB962C8B-B14F-4D97-AF65-F5344CB8AC3E}">
        <p14:creationId xmlns:p14="http://schemas.microsoft.com/office/powerpoint/2010/main" val="205924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178F2-1D4C-5DED-FD3F-475F5BB3D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>
            <a:extLst>
              <a:ext uri="{FF2B5EF4-FFF2-40B4-BE49-F238E27FC236}">
                <a16:creationId xmlns:a16="http://schemas.microsoft.com/office/drawing/2014/main" id="{A53BA184-E89D-BE97-97D1-0061D84F5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708F9884-3536-197A-BB2F-5BDE95E18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7884226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PÁLYÁZATI FELTÉTELEK-Támogatási lehetőségek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93A4330E-CC6A-CA46-BC6D-03EAFBF6F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929" y="1847461"/>
            <a:ext cx="9158655" cy="47399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u-HU" sz="3400" b="1" dirty="0"/>
              <a:t>Energiahatékony távfűtéshez és távhűtéshez nyújtott beruházási támogatás a 651/2014/EU bizottsági rendelet 46. cikke alapján</a:t>
            </a:r>
          </a:p>
          <a:p>
            <a:pPr marL="457200" indent="-457200">
              <a:buAutoNum type="arabicParenR"/>
            </a:pPr>
            <a:r>
              <a:rPr lang="hu-HU" sz="2700" dirty="0"/>
              <a:t>Távhőszolgáltató engedélyesként a pályázat benyújtásakor a társaság az EURÓPAI PARLAMENT ÉS A TANÁCS (EU) 2023/1791 IRÁNYELV 26. cikk (1) bekezdése alapján hatékonynak minősül, melynek értelmében a hatékonyabb primerenergia-fogyasztás biztosítása és a megújuló energiák fűtés- és hűtésszolgáltatásban képviselt, a hálózatba táplált arányának növelése érdekében a távfűtési és -hűtési rendszer a következő kritériumokat teljesíti: </a:t>
            </a:r>
          </a:p>
          <a:p>
            <a:pPr marL="457200" indent="-457200">
              <a:buAutoNum type="alphaLcParenR"/>
            </a:pPr>
            <a:r>
              <a:rPr lang="hu-HU" sz="2400" dirty="0"/>
              <a:t>2027. december 31-ig: legalább 50 %-ban megújuló energiát, 50 %-ban maradékhőt, 75 %-ban kapcsolt energiatermelésből származó hőt vagy 50 %-ban ilyen energiák és hők kombinációját használja; </a:t>
            </a:r>
          </a:p>
          <a:p>
            <a:pPr marL="457200" indent="-457200">
              <a:buAutoNum type="alphaLcParenR"/>
            </a:pPr>
            <a:r>
              <a:rPr lang="hu-HU" sz="2400" dirty="0"/>
              <a:t>b) 2028. január 1-jétől: legalább 50 %-ban megújuló energiát, 50 %-ban maradékhőt, 50 %-ban megújuló energiát és maradékhőt, 80 %-ban nagy hatásfokú kapcsolt energiatermelésből származó hőt, vagy a hálózatba táplált ilyen hőenergia legalább olyan kombinációját használja, ahol a megújuló energia részaránya legalább 5 %, és a megújuló energia, a maradékhő vagy a nagy hatásfokú kapcsolt energiatermelésből származó hő teljes részaránya legalább 50 %; </a:t>
            </a:r>
          </a:p>
          <a:p>
            <a:pPr marL="457200" indent="-457200">
              <a:buAutoNum type="alphaLcParenR"/>
            </a:pPr>
            <a:r>
              <a:rPr lang="hu-HU" sz="2400" dirty="0"/>
              <a:t>c) 2035. január 1-jétől: legalább 50 %-ban megújuló energiát, 50 %-ban maradékhőt vagy 50 %-ban megújuló energiát és maradékhőt használ, vagy olyan rendszer, ahol a megújuló energia, a maradékhő vagy a nagy hatásfokú kapcsolt energiatermelésből származó hő </a:t>
            </a:r>
            <a:r>
              <a:rPr lang="hu-HU" sz="2400" dirty="0" err="1"/>
              <a:t>összaránya</a:t>
            </a:r>
            <a:r>
              <a:rPr lang="hu-HU" sz="2400" dirty="0"/>
              <a:t> legalább 80 %, és ezenkívül a megújuló energia vagy a maradékhő </a:t>
            </a:r>
            <a:r>
              <a:rPr lang="hu-HU" sz="2400" dirty="0" err="1"/>
              <a:t>összaránya</a:t>
            </a:r>
            <a:r>
              <a:rPr lang="hu-HU" sz="2400" dirty="0"/>
              <a:t> legalább 35 %; </a:t>
            </a:r>
          </a:p>
          <a:p>
            <a:pPr marL="457200" indent="-457200">
              <a:buAutoNum type="alphaLcParenR"/>
            </a:pPr>
            <a:r>
              <a:rPr lang="hu-HU" sz="2400" dirty="0"/>
              <a:t>d) 2040. január 1-jétől: legalább 75 %-ban megújuló energiát, 75 %-ban maradékhőt, vagy 75 %-ban megújuló energiát és maradékhőt használ, vagy olyan rendszer, amely legalább 95 %-ban megújuló energiát, maradékhőt vagy nagy hatásfokú kapcsolt energiatermelésből származó hőt használ, és ezenkívül a megújuló energia vagy a maradékhő </a:t>
            </a:r>
            <a:r>
              <a:rPr lang="hu-HU" sz="2400" dirty="0" err="1"/>
              <a:t>összaránya</a:t>
            </a:r>
            <a:r>
              <a:rPr lang="hu-HU" sz="2400" dirty="0"/>
              <a:t> legalább 35 %;</a:t>
            </a:r>
          </a:p>
          <a:p>
            <a:pPr marL="457200" indent="-457200">
              <a:buAutoNum type="alphaLcParenR"/>
            </a:pPr>
            <a:r>
              <a:rPr lang="hu-HU" sz="2400" dirty="0"/>
              <a:t>2045. január 1-jétől: legalább 75 %-ban megújuló energiát, 75 %-ban maradékhőt, vagy 75 %-ban megújuló energiát és maradékhőt használ; </a:t>
            </a:r>
          </a:p>
          <a:p>
            <a:pPr marL="457200" indent="-457200">
              <a:buAutoNum type="alphaLcParenR"/>
            </a:pPr>
            <a:r>
              <a:rPr lang="hu-HU" sz="2400" dirty="0"/>
              <a:t>f) 2050. január 1-jétől: kizárólag megújuló energiát, kizárólag maradékhőt vagy kizárólag a megújuló energia és maradékhő kombinációját használja.</a:t>
            </a:r>
          </a:p>
          <a:p>
            <a:pPr marL="0" indent="0">
              <a:buNone/>
            </a:pPr>
            <a:r>
              <a:rPr lang="hu-HU" sz="2400" b="1" dirty="0"/>
              <a:t>VAGY </a:t>
            </a:r>
          </a:p>
          <a:p>
            <a:pPr marL="457200" indent="-457200">
              <a:buAutoNum type="arabicParenR"/>
            </a:pPr>
            <a:r>
              <a:rPr lang="hu-HU" dirty="0"/>
              <a:t>Távhőszolgáltató engedélyesként a pályázat benyújtásakor a társaság az EURÓPAI PARLAMENT ÉS A TANÁCS (EU) 2023/1791 IRÁNYELV 26. cikk (1) bekezdése alapján hatékonynak minősül, melynek értelmében a hatékonyabb primerenergia-fogyasztás biztosítása és a megújuló energiák fűtés- és hűtésszolgáltatásban képviselt, a hálózatba táplált arányának növelése érdekében a távfűtési és -hűtési rendszer a következő kritériumokat teljesíti.</a:t>
            </a:r>
          </a:p>
        </p:txBody>
      </p:sp>
    </p:spTree>
    <p:extLst>
      <p:ext uri="{BB962C8B-B14F-4D97-AF65-F5344CB8AC3E}">
        <p14:creationId xmlns:p14="http://schemas.microsoft.com/office/powerpoint/2010/main" val="116033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8D2AF-D716-796B-5CF8-8174D6E08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>
            <a:extLst>
              <a:ext uri="{FF2B5EF4-FFF2-40B4-BE49-F238E27FC236}">
                <a16:creationId xmlns:a16="http://schemas.microsoft.com/office/drawing/2014/main" id="{104885FA-6678-6CFB-5933-31F62B91A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C8687C8E-DE14-D51C-3BDB-D1551A6C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7884226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PÁLYÁZATI FELTÉTELEK-Támogatási lehetőségek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43796109-20D1-25EA-EA38-7A859C298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929" y="2098386"/>
            <a:ext cx="9158655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2400" dirty="0"/>
              <a:t>Energiahatékony távfűtéshez és távhűtéshez nyújtott beruházási támogatás a 651/2014/EU bizottsági rendelet 46. cikke alapján</a:t>
            </a:r>
          </a:p>
          <a:p>
            <a:pPr marL="0" indent="0">
              <a:buNone/>
            </a:pPr>
            <a:r>
              <a:rPr lang="hu-HU" sz="2000" dirty="0"/>
              <a:t>Az, hogy a magyar távhőrendszer természetes monopóliumnak minősül-e, és hogy alkalmazandók-e rá az uniós állami támogatási szabályok, az Európai Bizottság állásfoglalásától függ. </a:t>
            </a:r>
          </a:p>
          <a:p>
            <a:pPr marL="0" indent="0">
              <a:buNone/>
            </a:pPr>
            <a:r>
              <a:rPr lang="hu-HU" sz="2000" b="1" dirty="0"/>
              <a:t>NYILATKOZAT </a:t>
            </a:r>
            <a:r>
              <a:rPr lang="hu-HU" sz="2000" dirty="0"/>
              <a:t>- természetes monopóliumra visszavezethető támogatásról a TÁVFŰTÉSI RENDSZER INFRASTRUKTÚRÁJÁNAK KORSZERŰSÍTÉSE ÉS FEJLESZTÉSE című, 2025/MA/TÁVHŐ/01 kódszámú Pályázati Felhívás keretében.</a:t>
            </a:r>
          </a:p>
          <a:p>
            <a:pPr marL="0" indent="0">
              <a:buNone/>
            </a:pPr>
            <a:r>
              <a:rPr lang="hu-HU" sz="1700" dirty="0"/>
              <a:t>a) a fejlesztendő infrastruktúra nem áll közvetlen versenyben más azonos szolgáltatású infrastruktúrával (azaz a fejlesztendő infrastruktúrát nem lehet gazdaságosan újból előállítani, és ezért a már működő üzemeltetőn kívül más üzemeltető nem nyújt szolgáltatást); </a:t>
            </a:r>
          </a:p>
          <a:p>
            <a:pPr marL="0" indent="0">
              <a:buNone/>
            </a:pPr>
            <a:r>
              <a:rPr lang="hu-HU" sz="1700" dirty="0"/>
              <a:t>b) az adott ágazatban az alternatív finanszírozás a hálózati infrastruktúrában a hálózati finanszírozás mellett jelentéktelen; </a:t>
            </a:r>
          </a:p>
          <a:p>
            <a:pPr marL="0" indent="0">
              <a:buNone/>
            </a:pPr>
            <a:r>
              <a:rPr lang="hu-HU" sz="1700" dirty="0"/>
              <a:t>c) a fejlesztendő infrastruktúrát nem úgy tervezték, hogy egy adott vállalkozást vagy ágazatot szelektív előnyben részesítsen, hanem a társadalom egésze számára nyújt előnyöket; </a:t>
            </a:r>
          </a:p>
          <a:p>
            <a:pPr marL="0" indent="0">
              <a:buNone/>
            </a:pPr>
            <a:r>
              <a:rPr lang="hu-HU" sz="1700" dirty="0"/>
              <a:t>d) a fejlesztendő infrastruktúra kiépítéséhez és/vagy üzemeltetéséhez biztosított finanszírozás nem kerül felhasználásra más gazdasági tevékenységek keresztfinanszírozására vagy közvetett támogatására, ideértve az infrastruktúra üzemeltetését is.</a:t>
            </a:r>
          </a:p>
          <a:p>
            <a:pPr marL="0" indent="0">
              <a:buNone/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i="1" dirty="0"/>
              <a:t>Tudomásul veszem, hogy amennyiben a részletes indoklás alapján a Támogató úgy ítéli meg, hogy a megítélt támogatás nem természetes monopóliumra visszavezethető támogatás, abban az esetben a megítélt támogatás visszafizetése válhat szükségessé.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b="1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i="1" dirty="0"/>
              <a:t>Mikor ellenőrzik?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i="1" dirty="0"/>
              <a:t>Milyen feltételek alapján történik a döntés?</a:t>
            </a:r>
          </a:p>
          <a:p>
            <a:pPr marL="0" indent="0">
              <a:buNone/>
            </a:pPr>
            <a:r>
              <a:rPr lang="hu-HU" sz="1600" dirty="0"/>
              <a:t>A támogatáshoz kapcsolódó iratokat az odaítélést követő 10 évig meg kell őrizni, és ilyen irányú felhívás esetén a Kedvezményezett köteles azokat bemutatni.</a:t>
            </a:r>
          </a:p>
        </p:txBody>
      </p:sp>
    </p:spTree>
    <p:extLst>
      <p:ext uri="{BB962C8B-B14F-4D97-AF65-F5344CB8AC3E}">
        <p14:creationId xmlns:p14="http://schemas.microsoft.com/office/powerpoint/2010/main" val="223177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4C317-04CD-8CB6-C0CE-67411BE49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>
            <a:extLst>
              <a:ext uri="{FF2B5EF4-FFF2-40B4-BE49-F238E27FC236}">
                <a16:creationId xmlns:a16="http://schemas.microsoft.com/office/drawing/2014/main" id="{A5A2541B-B203-2025-6221-D2DA1C0D8D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537A0C92-8F4D-16A5-502C-0D02391E1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8154814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PÁLYÁZATI FELTÉTELEK-Költség-haszon elemzés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3203A2EF-2AD0-C4B8-6FDB-ECA7D691B7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99833" y="1825625"/>
            <a:ext cx="55923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A69A0-0A49-1F88-B858-F9AC2C868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PT ppt sablon2.jpg">
            <a:extLst>
              <a:ext uri="{FF2B5EF4-FFF2-40B4-BE49-F238E27FC236}">
                <a16:creationId xmlns:a16="http://schemas.microsoft.com/office/drawing/2014/main" id="{E6CC7D2D-79CD-4B79-F2B7-1A581A4F0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4C6039CB-122E-070F-014A-2661383E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590550"/>
            <a:ext cx="6322620" cy="1325563"/>
          </a:xfrm>
        </p:spPr>
        <p:txBody>
          <a:bodyPr>
            <a:normAutofit fontScale="90000"/>
          </a:bodyPr>
          <a:lstStyle/>
          <a:p>
            <a:r>
              <a:rPr lang="hu-HU" sz="4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PÁLYÁZATOK MEGVALÓSÍTÁSA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5320C580-1102-C693-BF80-DEB0FDD29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929" y="2098386"/>
            <a:ext cx="83216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/>
              <a:t>Mérföldkövek nehezen illeszthetők a kivitelezéshez (25-50-75% -os készültségi fok pl. egy vezetéki korszerűsítést is és egy hőközpont szétválasztást is tartalmazó projekt esetén).</a:t>
            </a:r>
          </a:p>
          <a:p>
            <a:pPr marL="457200" lvl="1" indent="0">
              <a:buNone/>
            </a:pPr>
            <a:endParaRPr lang="hu-HU" sz="3200" dirty="0"/>
          </a:p>
          <a:p>
            <a:pPr marL="457200" lvl="1" indent="0">
              <a:buNone/>
            </a:pPr>
            <a:endParaRPr lang="hu-HU" sz="3200" dirty="0"/>
          </a:p>
          <a:p>
            <a:pPr lvl="1"/>
            <a:endParaRPr lang="hu-HU" sz="3200" dirty="0"/>
          </a:p>
          <a:p>
            <a:endParaRPr lang="hu-HU" sz="3600" dirty="0"/>
          </a:p>
          <a:p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1925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PT ppt sablon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350" y="-161925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52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agyogó él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TM10001106[[fn=Jelvény]]</Template>
  <TotalTime>7793</TotalTime>
  <Words>1070</Words>
  <Application>Microsoft Office PowerPoint</Application>
  <PresentationFormat>Szélesvásznú</PresentationFormat>
  <Paragraphs>56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Office-téma</vt:lpstr>
      <vt:lpstr> 2025/MA/TÁVHŐ/01 PÁLYÁZAT Előkészítői tapasztalatok</vt:lpstr>
      <vt:lpstr>PÁLYÁZATOK ELŐKÉSZÍTÉSE</vt:lpstr>
      <vt:lpstr>PÁLYÁZATI FELTÉTELEK</vt:lpstr>
      <vt:lpstr>PÁLYÁZATI FELTÉTELEK-Támogatási lehetőségek</vt:lpstr>
      <vt:lpstr>PÁLYÁZATI FELTÉTELEK-Támogatási lehetőségek</vt:lpstr>
      <vt:lpstr>PÁLYÁZATI FELTÉTELEK-Támogatási lehetőségek</vt:lpstr>
      <vt:lpstr>PÁLYÁZATI FELTÉTELEK-Költség-haszon elemzés</vt:lpstr>
      <vt:lpstr>PÁLYÁZATOK MEGVALÓSÍTÁSA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Ötlettől a megvalósításig</dc:title>
  <dc:creator>Koronczai gyöngyi</dc:creator>
  <cp:lastModifiedBy>Koronczai Gyöngyi</cp:lastModifiedBy>
  <cp:revision>72</cp:revision>
  <dcterms:created xsi:type="dcterms:W3CDTF">2017-10-24T10:38:23Z</dcterms:created>
  <dcterms:modified xsi:type="dcterms:W3CDTF">2025-06-16T09:35:22Z</dcterms:modified>
</cp:coreProperties>
</file>