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327" r:id="rId6"/>
    <p:sldId id="331" r:id="rId7"/>
    <p:sldId id="322" r:id="rId8"/>
    <p:sldId id="326" r:id="rId9"/>
    <p:sldId id="328" r:id="rId10"/>
    <p:sldId id="333" r:id="rId11"/>
    <p:sldId id="334" r:id="rId12"/>
    <p:sldId id="335" r:id="rId13"/>
    <p:sldId id="338" r:id="rId14"/>
    <p:sldId id="337" r:id="rId15"/>
    <p:sldId id="332" r:id="rId16"/>
  </p:sldIdLst>
  <p:sldSz cx="12188825" cy="6858000"/>
  <p:notesSz cx="6858000" cy="9144000"/>
  <p:custDataLst>
    <p:tags r:id="rId19"/>
  </p:custDataLst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96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0D7C86D-F5E0-40BC-B946-619752564A4D}" type="datetime1">
              <a:rPr lang="hu-HU" smtClean="0"/>
              <a:t>2025. 06. 16.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C7729A2-26DC-44D3-B54B-471B411D183F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46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4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78B4DA-3734-42E9-92CF-65CC9DF6C4D4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AAE6AC-6A91-4C24-BB36-A82EEF4A36BD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2DF96A-20FF-469D-965A-B131AF8E4F14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F9AA37-814F-478E-B1BF-5C0BDCC227D3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6DCFF7-2457-43B0-8799-5E20CBF1E15C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0ED51-9478-4A28-AD59-F84F17DCBA0E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4823B1-0F82-48D7-9117-967F65B3D924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508587-731A-4B9F-8D2F-1253E9DDB4A5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FBFB49-7B19-453F-B1C6-6C59028F8D5A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04E042-C6EF-4EBE-92E7-6DD3A89AADD0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C95E-103D-4103-918E-8B432099E965}" type="datetime1">
              <a:rPr lang="hu-HU" smtClean="0"/>
              <a:pPr/>
              <a:t>2025. 06. 16.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065214" y="1974304"/>
            <a:ext cx="8989638" cy="2895600"/>
          </a:xfrm>
        </p:spPr>
        <p:txBody>
          <a:bodyPr rtlCol="0">
            <a:normAutofit/>
          </a:bodyPr>
          <a:lstStyle/>
          <a:p>
            <a:pPr rtl="0"/>
            <a:r>
              <a:rPr lang="hu-HU" sz="6000" dirty="0" smtClean="0"/>
              <a:t>EKFV és ami mögötte van</a:t>
            </a:r>
            <a:endParaRPr lang="hu-HU" sz="60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65213" y="4946104"/>
            <a:ext cx="8229600" cy="1219200"/>
          </a:xfrm>
        </p:spPr>
        <p:txBody>
          <a:bodyPr rtlCol="0"/>
          <a:lstStyle/>
          <a:p>
            <a:pPr rtl="0"/>
            <a:r>
              <a:rPr lang="hu-HU" dirty="0" smtClean="0"/>
              <a:t>Dr. Balogné Pruha Mária Anett</a:t>
            </a:r>
          </a:p>
          <a:p>
            <a:pPr rtl="0"/>
            <a:r>
              <a:rPr lang="hu-HU" dirty="0" smtClean="0"/>
              <a:t>MATÁSZSZ SZAKMAI FÓRUM</a:t>
            </a:r>
          </a:p>
          <a:p>
            <a:pPr rtl="0"/>
            <a:r>
              <a:rPr lang="hu-HU" dirty="0" smtClean="0"/>
              <a:t>2025.06.17.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6886500" cy="37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dirty="0"/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689781" y="1628800"/>
            <a:ext cx="5908687" cy="136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b="1" dirty="0" smtClean="0"/>
              <a:t>Ellenálló képességi szinttől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92D050"/>
                </a:solidFill>
              </a:rPr>
              <a:t>független</a:t>
            </a:r>
            <a:endParaRPr lang="hu-HU" b="1" dirty="0">
              <a:solidFill>
                <a:srgbClr val="92D050"/>
              </a:solidFill>
            </a:endParaRP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669483" y="2551941"/>
            <a:ext cx="5784969" cy="67097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u-HU" dirty="0" smtClean="0"/>
              <a:t>MIR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KIR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IBIR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EDR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Kritikus munkakör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Biztonságtudatossági képzés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Belépési tilalmak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Tiltott tárgyak, tevékenységek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Belépési jogosultságok</a:t>
            </a:r>
            <a:endParaRPr lang="hu-HU" dirty="0"/>
          </a:p>
        </p:txBody>
      </p:sp>
      <p:sp>
        <p:nvSpPr>
          <p:cNvPr id="10" name="Szöveg helye 4"/>
          <p:cNvSpPr txBox="1">
            <a:spLocks/>
          </p:cNvSpPr>
          <p:nvPr/>
        </p:nvSpPr>
        <p:spPr>
          <a:xfrm>
            <a:off x="5878388" y="1628800"/>
            <a:ext cx="5908687" cy="137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b="1" dirty="0" smtClean="0"/>
              <a:t>Ellenálló képességi szinttől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FF0000"/>
                </a:solidFill>
              </a:rPr>
              <a:t>függő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Tartalom helye 5"/>
          <p:cNvSpPr txBox="1">
            <a:spLocks/>
          </p:cNvSpPr>
          <p:nvPr/>
        </p:nvSpPr>
        <p:spPr>
          <a:xfrm>
            <a:off x="5882419" y="2656124"/>
            <a:ext cx="5908687" cy="68215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u-HU" dirty="0" smtClean="0"/>
              <a:t>Belső auditok gyakorisága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Kamerás vagy élőerős megfigyelés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Személyek vagy járművek biztonsági ellenőrzése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0-24 órás felügyelet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Biztonsági személyzet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Kamerákkal történő megfigyelés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Redundáns áramforrás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Redundáns közműellátottság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689781" y="662206"/>
            <a:ext cx="664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Szintbe sorolási követelmények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1649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75792"/>
          </a:xfrm>
        </p:spPr>
        <p:txBody>
          <a:bodyPr/>
          <a:lstStyle/>
          <a:p>
            <a:r>
              <a:rPr lang="hu-HU" b="1" dirty="0" smtClean="0"/>
              <a:t>IV. </a:t>
            </a:r>
            <a:r>
              <a:rPr lang="hu-HU" b="1" dirty="0" smtClean="0"/>
              <a:t>Megfelelés</a:t>
            </a:r>
            <a:r>
              <a:rPr lang="hu-HU" b="1" dirty="0"/>
              <a:t> </a:t>
            </a:r>
            <a:r>
              <a:rPr lang="hu-HU" b="1" dirty="0" smtClean="0"/>
              <a:t>feltételei</a:t>
            </a:r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Stratégia</a:t>
            </a:r>
          </a:p>
          <a:p>
            <a:r>
              <a:rPr lang="hu-HU" dirty="0" smtClean="0"/>
              <a:t>Tervek összehangolása</a:t>
            </a:r>
            <a:endParaRPr lang="hu-HU" dirty="0" smtClean="0"/>
          </a:p>
          <a:p>
            <a:r>
              <a:rPr lang="hu-HU" dirty="0" smtClean="0"/>
              <a:t>Kommunikáció / REB szabályozása</a:t>
            </a:r>
            <a:endParaRPr lang="hu-HU" dirty="0" smtClean="0"/>
          </a:p>
          <a:p>
            <a:r>
              <a:rPr lang="hu-HU" dirty="0"/>
              <a:t>J</a:t>
            </a:r>
            <a:r>
              <a:rPr lang="hu-HU" dirty="0" smtClean="0"/>
              <a:t>elentési dokumentációs </a:t>
            </a:r>
            <a:r>
              <a:rPr lang="hu-HU" dirty="0" smtClean="0"/>
              <a:t>kötelezettségek</a:t>
            </a:r>
            <a:endParaRPr lang="hu-HU" dirty="0" smtClean="0"/>
          </a:p>
          <a:p>
            <a:r>
              <a:rPr lang="hu-HU" dirty="0"/>
              <a:t>K</a:t>
            </a:r>
            <a:r>
              <a:rPr lang="hu-HU" dirty="0" smtClean="0"/>
              <a:t>ockázat alapú </a:t>
            </a:r>
            <a:r>
              <a:rPr lang="hu-HU" dirty="0" smtClean="0"/>
              <a:t>gondolkodás</a:t>
            </a:r>
            <a:endParaRPr lang="hu-HU" dirty="0" smtClean="0"/>
          </a:p>
          <a:p>
            <a:r>
              <a:rPr lang="hu-HU" dirty="0" smtClean="0"/>
              <a:t>Bizonyítékon alapuló döntéshozatal</a:t>
            </a:r>
          </a:p>
          <a:p>
            <a:r>
              <a:rPr lang="hu-HU" dirty="0" smtClean="0"/>
              <a:t>PDCA</a:t>
            </a:r>
          </a:p>
          <a:p>
            <a:r>
              <a:rPr lang="hu-HU" dirty="0" smtClean="0"/>
              <a:t>Szakértelem (EKFV)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02" y="1844824"/>
            <a:ext cx="4295626" cy="36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18148" y="3621360"/>
            <a:ext cx="9203061" cy="1895872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836712"/>
            <a:ext cx="4682666" cy="31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1885" y="381000"/>
            <a:ext cx="9324530" cy="1371600"/>
          </a:xfrm>
        </p:spPr>
        <p:txBody>
          <a:bodyPr/>
          <a:lstStyle/>
          <a:p>
            <a:r>
              <a:rPr lang="hu-HU" b="1" dirty="0" smtClean="0"/>
              <a:t>Aktualitások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9877" y="2133600"/>
            <a:ext cx="9386928" cy="3872948"/>
          </a:xfrm>
        </p:spPr>
        <p:txBody>
          <a:bodyPr/>
          <a:lstStyle/>
          <a:p>
            <a:r>
              <a:rPr lang="hu-HU" dirty="0" smtClean="0"/>
              <a:t>I. Kijelölés </a:t>
            </a:r>
          </a:p>
          <a:p>
            <a:r>
              <a:rPr lang="hu-HU" dirty="0" smtClean="0"/>
              <a:t>II. EKFV</a:t>
            </a:r>
          </a:p>
          <a:p>
            <a:r>
              <a:rPr lang="hu-HU" dirty="0" smtClean="0"/>
              <a:t>III. Határidők</a:t>
            </a:r>
          </a:p>
          <a:p>
            <a:r>
              <a:rPr lang="hu-HU" dirty="0" smtClean="0"/>
              <a:t>IV. Megfelelés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2617913"/>
            <a:ext cx="7704856" cy="42826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1487"/>
            <a:ext cx="4956023" cy="25864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0"/>
            <a:ext cx="3411756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3853" y="381000"/>
            <a:ext cx="10369152" cy="887760"/>
          </a:xfrm>
        </p:spPr>
        <p:txBody>
          <a:bodyPr/>
          <a:lstStyle/>
          <a:p>
            <a:r>
              <a:rPr lang="hu-HU" b="1" dirty="0" smtClean="0"/>
              <a:t>I. Kijelölés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182879"/>
              </p:ext>
            </p:extLst>
          </p:nvPr>
        </p:nvGraphicFramePr>
        <p:xfrm>
          <a:off x="1197868" y="1484784"/>
          <a:ext cx="9865098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366">
                  <a:extLst>
                    <a:ext uri="{9D8B030D-6E8A-4147-A177-3AD203B41FA5}">
                      <a16:colId xmlns:a16="http://schemas.microsoft.com/office/drawing/2014/main" val="1755478436"/>
                    </a:ext>
                  </a:extLst>
                </a:gridCol>
                <a:gridCol w="3288366">
                  <a:extLst>
                    <a:ext uri="{9D8B030D-6E8A-4147-A177-3AD203B41FA5}">
                      <a16:colId xmlns:a16="http://schemas.microsoft.com/office/drawing/2014/main" val="3907938045"/>
                    </a:ext>
                  </a:extLst>
                </a:gridCol>
                <a:gridCol w="3288366">
                  <a:extLst>
                    <a:ext uri="{9D8B030D-6E8A-4147-A177-3AD203B41FA5}">
                      <a16:colId xmlns:a16="http://schemas.microsoft.com/office/drawing/2014/main" val="39548970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Kijelölésben érintettek köre (2025. </a:t>
                      </a:r>
                      <a:r>
                        <a:rPr lang="hu-HU" b="1" dirty="0" err="1" smtClean="0">
                          <a:solidFill>
                            <a:schemeClr val="bg1"/>
                          </a:solidFill>
                        </a:rPr>
                        <a:t>Kszetv</a:t>
                      </a:r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. + </a:t>
                      </a:r>
                      <a:r>
                        <a:rPr lang="hu-HU" b="1" dirty="0" err="1" smtClean="0">
                          <a:solidFill>
                            <a:schemeClr val="bg1"/>
                          </a:solidFill>
                        </a:rPr>
                        <a:t>Vbö</a:t>
                      </a:r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94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B0F0"/>
                          </a:solidFill>
                        </a:rPr>
                        <a:t>Szempont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2060"/>
                          </a:solidFill>
                        </a:rPr>
                        <a:t>Korábban kijelöltek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C00000"/>
                          </a:solidFill>
                        </a:rPr>
                        <a:t>Most először érintettek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Tudatos felkészültség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Lehet, hogy volt korábbi terv / stratégia, de nem</a:t>
                      </a:r>
                      <a:r>
                        <a:rPr lang="hu-HU" baseline="0" dirty="0" smtClean="0"/>
                        <a:t> elég az aktualizálás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Felkészültség jellemzően nincs vagy kezdeti szinten áll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68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Jogszabályi változás hatása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megfelelőség újragondolása és újraépítése szükséges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Alapoktól kell kialakítani </a:t>
                      </a:r>
                      <a:r>
                        <a:rPr lang="hu-HU" dirty="0" smtClean="0"/>
                        <a:t>az</a:t>
                      </a:r>
                      <a:r>
                        <a:rPr lang="hu-HU" baseline="0" dirty="0" smtClean="0"/>
                        <a:t> ellenállóképesség fejlesztési </a:t>
                      </a:r>
                      <a:r>
                        <a:rPr lang="hu-HU" dirty="0" smtClean="0"/>
                        <a:t>rendszereket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05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/>
                        <a:t>Adminisztratív terhelés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Kevesebbnek tűnő, mivel, már volt hasonló, de ez megtévesztő az újfeladatrendszerek</a:t>
                      </a:r>
                      <a:r>
                        <a:rPr lang="hu-HU" baseline="0" dirty="0" smtClean="0"/>
                        <a:t> dokumentálása miatt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/>
                        <a:t>Hirtelen jelentős adminisztratív és szervezeti teher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4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/>
                        <a:t>Kockázatkezelés kultúrája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/>
                        <a:t>Valószínűleg már jelen 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Hiányozhat, </a:t>
                      </a:r>
                      <a:r>
                        <a:rPr lang="hu-HU" dirty="0" smtClean="0"/>
                        <a:t>képzésre</a:t>
                      </a:r>
                      <a:r>
                        <a:rPr lang="hu-HU" dirty="0"/>
                        <a:t>, szemléletformálásra </a:t>
                      </a:r>
                      <a:r>
                        <a:rPr lang="hu-HU" dirty="0" smtClean="0"/>
                        <a:t>lesz szükség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15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119" y="116632"/>
            <a:ext cx="9381295" cy="1371600"/>
          </a:xfrm>
        </p:spPr>
        <p:txBody>
          <a:bodyPr/>
          <a:lstStyle/>
          <a:p>
            <a:r>
              <a:rPr lang="hu-HU" b="1" dirty="0" smtClean="0"/>
              <a:t>II. EKFV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119" y="1640631"/>
            <a:ext cx="6357975" cy="4114801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hu-HU" dirty="0" smtClean="0">
                <a:cs typeface="Times New Roman" panose="02020603050405020304" pitchFamily="18" charset="0"/>
              </a:rPr>
              <a:t>90 napon belül </a:t>
            </a:r>
            <a:r>
              <a:rPr lang="hu-HU" dirty="0" smtClean="0">
                <a:cs typeface="Times New Roman" panose="02020603050405020304" pitchFamily="18" charset="0"/>
              </a:rPr>
              <a:t>foglalkoztatni szükséges</a:t>
            </a:r>
            <a:endParaRPr lang="hu-HU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hu-HU" dirty="0" smtClean="0">
                <a:cs typeface="Times New Roman" panose="02020603050405020304" pitchFamily="18" charset="0"/>
              </a:rPr>
              <a:t>14 napon belül hozzáférések biztosítása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hu-HU" dirty="0" smtClean="0">
                <a:cs typeface="Times New Roman" panose="02020603050405020304" pitchFamily="18" charset="0"/>
              </a:rPr>
              <a:t>Szervezet vezető tisztségviselője közvetlen 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>
                <a:cs typeface="Times New Roman" panose="02020603050405020304" pitchFamily="18" charset="0"/>
              </a:rPr>
              <a:t>i</a:t>
            </a:r>
            <a:r>
              <a:rPr lang="hu-HU" dirty="0" smtClean="0">
                <a:cs typeface="Times New Roman" panose="02020603050405020304" pitchFamily="18" charset="0"/>
              </a:rPr>
              <a:t>rányítása alá tartozó önálló beosztás </a:t>
            </a:r>
          </a:p>
          <a:p>
            <a:pPr algn="just">
              <a:spcBef>
                <a:spcPts val="600"/>
              </a:spcBef>
            </a:pPr>
            <a:r>
              <a:rPr lang="hu-HU" dirty="0" smtClean="0">
                <a:cs typeface="Times New Roman" panose="02020603050405020304" pitchFamily="18" charset="0"/>
              </a:rPr>
              <a:t>NKE végzettség</a:t>
            </a:r>
          </a:p>
          <a:p>
            <a:pPr algn="just">
              <a:spcBef>
                <a:spcPts val="600"/>
              </a:spcBef>
            </a:pPr>
            <a:r>
              <a:rPr lang="hu-HU" dirty="0" err="1" smtClean="0">
                <a:cs typeface="Times New Roman" panose="02020603050405020304" pitchFamily="18" charset="0"/>
              </a:rPr>
              <a:t>Rezilienciával</a:t>
            </a:r>
            <a:r>
              <a:rPr lang="hu-HU" dirty="0" smtClean="0">
                <a:cs typeface="Times New Roman" panose="02020603050405020304" pitchFamily="18" charset="0"/>
              </a:rPr>
              <a:t> kapcsolatos feladatok ellátása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u-HU" dirty="0" smtClean="0"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hu-HU" dirty="0"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93" y="0"/>
            <a:ext cx="4571999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40" y="4355772"/>
            <a:ext cx="3171032" cy="216490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19" y="4360438"/>
            <a:ext cx="2934405" cy="21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7829" y="597024"/>
            <a:ext cx="9828586" cy="527720"/>
          </a:xfrm>
        </p:spPr>
        <p:txBody>
          <a:bodyPr>
            <a:noAutofit/>
          </a:bodyPr>
          <a:lstStyle/>
          <a:p>
            <a:r>
              <a:rPr lang="hu-HU" dirty="0" smtClean="0"/>
              <a:t>Tapasztalatok összefoglalása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3422"/>
              </p:ext>
            </p:extLst>
          </p:nvPr>
        </p:nvGraphicFramePr>
        <p:xfrm>
          <a:off x="765820" y="1412778"/>
          <a:ext cx="10585176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54144499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717821176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971190334"/>
                    </a:ext>
                  </a:extLst>
                </a:gridCol>
              </a:tblGrid>
              <a:tr h="396165">
                <a:tc>
                  <a:txBody>
                    <a:bodyPr/>
                    <a:lstStyle/>
                    <a:p>
                      <a:r>
                        <a:rPr lang="hu-HU" b="1" dirty="0"/>
                        <a:t>Szempont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Belső munkavállaló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Külső munkavállaló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187239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r>
                        <a:rPr lang="hu-HU" b="1" dirty="0"/>
                        <a:t>Szervezeti ismeret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Erős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Gyenge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602744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Folyamat</a:t>
                      </a:r>
                      <a:r>
                        <a:rPr lang="hu-HU" b="1" baseline="0" dirty="0" smtClean="0"/>
                        <a:t> </a:t>
                      </a:r>
                      <a:r>
                        <a:rPr lang="hu-HU" b="1" dirty="0" smtClean="0"/>
                        <a:t>ismeret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Egycsatornás (munkakör)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Komplex (átfogó)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r>
                        <a:rPr lang="hu-HU" b="1" dirty="0"/>
                        <a:t>Objektivitás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Korlátozott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Magas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06171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r>
                        <a:rPr lang="hu-HU" b="1" dirty="0"/>
                        <a:t>Költség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Alacsony? (amennyiben 2in1)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Magas? (adócsökkentő)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255375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r>
                        <a:rPr lang="hu-HU" b="1" dirty="0"/>
                        <a:t>Gyors bevethetőség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Munkaviszony kezdete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Szerződés</a:t>
                      </a:r>
                      <a:r>
                        <a:rPr lang="hu-HU" baseline="0" dirty="0" smtClean="0"/>
                        <a:t> dátuma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177259"/>
                  </a:ext>
                </a:extLst>
              </a:tr>
              <a:tr h="683793">
                <a:tc>
                  <a:txBody>
                    <a:bodyPr/>
                    <a:lstStyle/>
                    <a:p>
                      <a:r>
                        <a:rPr lang="hu-HU" b="1" dirty="0"/>
                        <a:t>Szakmai mélység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Attól </a:t>
                      </a:r>
                      <a:r>
                        <a:rPr lang="hu-HU" dirty="0"/>
                        <a:t>függ, van-e releváns tapasztalata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Valószínűleg </a:t>
                      </a:r>
                      <a:r>
                        <a:rPr lang="hu-HU" dirty="0"/>
                        <a:t>magasabb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884670"/>
                  </a:ext>
                </a:extLst>
              </a:tr>
              <a:tr h="396165">
                <a:tc>
                  <a:txBody>
                    <a:bodyPr/>
                    <a:lstStyle/>
                    <a:p>
                      <a:r>
                        <a:rPr lang="hu-HU" b="1" dirty="0"/>
                        <a:t>Hosszú távú elérhetőség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Piaci vonzó hatás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Szerződéses</a:t>
                      </a:r>
                      <a:r>
                        <a:rPr lang="hu-HU" baseline="0" dirty="0" smtClean="0"/>
                        <a:t> garancia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090873"/>
                  </a:ext>
                </a:extLst>
              </a:tr>
              <a:tr h="683793">
                <a:tc>
                  <a:txBody>
                    <a:bodyPr/>
                    <a:lstStyle/>
                    <a:p>
                      <a:r>
                        <a:rPr lang="hu-HU" b="1" dirty="0"/>
                        <a:t>Függetlenség döntéshozatalban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Beágyazott </a:t>
                      </a:r>
                      <a:r>
                        <a:rPr lang="hu-HU" dirty="0"/>
                        <a:t>a szervezetbe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Független</a:t>
                      </a:r>
                      <a:r>
                        <a:rPr lang="hu-HU" dirty="0"/>
                        <a:t>, külső nézőpont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852415"/>
                  </a:ext>
                </a:extLst>
              </a:tr>
              <a:tr h="683793">
                <a:tc>
                  <a:txBody>
                    <a:bodyPr/>
                    <a:lstStyle/>
                    <a:p>
                      <a:r>
                        <a:rPr lang="hu-HU" b="1" dirty="0"/>
                        <a:t>Hitelesség a vezetőség előtt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Ha </a:t>
                      </a:r>
                      <a:r>
                        <a:rPr lang="hu-HU" dirty="0"/>
                        <a:t>alacsony pozíciójú, csorbulhat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Tapasztalat </a:t>
                      </a:r>
                      <a:r>
                        <a:rPr lang="hu-HU" dirty="0"/>
                        <a:t>és külső státusz erősíti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42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75792"/>
          </a:xfrm>
        </p:spPr>
        <p:txBody>
          <a:bodyPr/>
          <a:lstStyle/>
          <a:p>
            <a:r>
              <a:rPr lang="hu-HU" dirty="0" smtClean="0"/>
              <a:t>Tanácsok - Hibrid megközelítés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dirty="0" smtClean="0"/>
              <a:t>Amennyiben </a:t>
            </a:r>
            <a:r>
              <a:rPr lang="hu-HU" b="1" dirty="0" smtClean="0">
                <a:solidFill>
                  <a:srgbClr val="FFC000"/>
                </a:solidFill>
              </a:rPr>
              <a:t>belső munkavállalót választunk </a:t>
            </a:r>
            <a:r>
              <a:rPr lang="hu-HU" b="1" dirty="0" smtClean="0"/>
              <a:t>vizsgáljuk meg az összeférhetetlenség lehetőségét , a kompetencia bővítés tényét. Javasolt tanácsadó alkalmazása, a belső munkavállaló képzés és időkeret biztosítása mellett. (Évente egy képzést ír elő a jogszabály, elég ez a trendek követéséhez?)</a:t>
            </a:r>
            <a:endParaRPr lang="hu-HU" b="1" dirty="0"/>
          </a:p>
          <a:p>
            <a:pPr algn="just"/>
            <a:r>
              <a:rPr lang="hu-HU" b="1" dirty="0" smtClean="0"/>
              <a:t>Amennyiben </a:t>
            </a:r>
            <a:r>
              <a:rPr lang="hu-HU" b="1" dirty="0">
                <a:solidFill>
                  <a:srgbClr val="FFC000"/>
                </a:solidFill>
              </a:rPr>
              <a:t>külső </a:t>
            </a:r>
            <a:r>
              <a:rPr lang="hu-HU" b="1" dirty="0" smtClean="0">
                <a:solidFill>
                  <a:srgbClr val="FFC000"/>
                </a:solidFill>
              </a:rPr>
              <a:t>munkavállalót választunk</a:t>
            </a:r>
            <a:r>
              <a:rPr lang="hu-HU" b="1" dirty="0" smtClean="0"/>
              <a:t>, a szervezet választása (alkalmasság) és hozzáállása  (menedzsment, szervezeti kultúra) kulcsfontosságú. </a:t>
            </a:r>
          </a:p>
          <a:p>
            <a:pPr marL="0" indent="0" algn="just">
              <a:buNone/>
            </a:pPr>
            <a:r>
              <a:rPr lang="hu-HU" b="1" dirty="0" smtClean="0"/>
              <a:t>A belső munkavállalók / munkacsoport / adatgazdák szerepe mindkét esetben </a:t>
            </a:r>
            <a:r>
              <a:rPr lang="hu-HU" b="1" dirty="0" smtClean="0"/>
              <a:t>kiemelt jelentőségű.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19687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545232"/>
            <a:ext cx="9144001" cy="1371600"/>
          </a:xfrm>
        </p:spPr>
        <p:txBody>
          <a:bodyPr/>
          <a:lstStyle/>
          <a:p>
            <a:r>
              <a:rPr lang="hu-HU" b="1" dirty="0" smtClean="0"/>
              <a:t>III. Határidők / feladatrendszerek </a:t>
            </a:r>
            <a:r>
              <a:rPr lang="hu-HU" dirty="0" smtClean="0"/>
              <a:t>(</a:t>
            </a:r>
            <a:r>
              <a:rPr lang="hu-HU" dirty="0" smtClean="0">
                <a:solidFill>
                  <a:srgbClr val="FFC000"/>
                </a:solidFill>
              </a:rPr>
              <a:t>rövidtávon 1-4 hónap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2413" y="2132856"/>
            <a:ext cx="9134391" cy="4104456"/>
          </a:xfrm>
        </p:spPr>
        <p:txBody>
          <a:bodyPr/>
          <a:lstStyle/>
          <a:p>
            <a:pPr algn="just"/>
            <a:r>
              <a:rPr lang="hu-HU" dirty="0" smtClean="0"/>
              <a:t>Helyzetfelmérés / Helyzetelemzés (belső eljárásrendek) (</a:t>
            </a:r>
            <a:r>
              <a:rPr lang="hu-HU" dirty="0" err="1" smtClean="0"/>
              <a:t>max</a:t>
            </a:r>
            <a:r>
              <a:rPr lang="hu-HU" dirty="0" smtClean="0"/>
              <a:t>. 1-2 hét)</a:t>
            </a:r>
          </a:p>
          <a:p>
            <a:pPr algn="just"/>
            <a:r>
              <a:rPr lang="hu-HU" dirty="0" smtClean="0"/>
              <a:t>Ellenállóképességi szint követelményeinek megfelelés (kijelölőhatározat szerint)</a:t>
            </a:r>
          </a:p>
          <a:p>
            <a:pPr algn="just"/>
            <a:r>
              <a:rPr lang="hu-HU" dirty="0" smtClean="0"/>
              <a:t>EKT + EKM + egyéb nyilvántartások </a:t>
            </a:r>
            <a:r>
              <a:rPr lang="hu-HU" dirty="0"/>
              <a:t>(kijelölőhatározat szerint)</a:t>
            </a:r>
          </a:p>
          <a:p>
            <a:pPr algn="just"/>
            <a:r>
              <a:rPr lang="hu-HU" dirty="0" smtClean="0"/>
              <a:t>EKFV (kijelöléstől számított 90 napon belül)</a:t>
            </a:r>
          </a:p>
          <a:p>
            <a:pPr algn="just"/>
            <a:r>
              <a:rPr lang="hu-HU" dirty="0" smtClean="0"/>
              <a:t>EKFV adatokhoz történő hozzáférése, kijelölt területekre való belépési feltételeinek biztosítása (14 napon belül)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26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540551" cy="1371600"/>
          </a:xfrm>
        </p:spPr>
        <p:txBody>
          <a:bodyPr>
            <a:noAutofit/>
          </a:bodyPr>
          <a:lstStyle/>
          <a:p>
            <a:r>
              <a:rPr lang="hu-HU" b="1" dirty="0"/>
              <a:t>III. Határidők / </a:t>
            </a:r>
            <a:r>
              <a:rPr lang="hu-HU" b="1" dirty="0" smtClean="0"/>
              <a:t>feladatrendszerek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350" dirty="0" smtClean="0"/>
              <a:t>(</a:t>
            </a:r>
            <a:r>
              <a:rPr lang="hu-HU" sz="3350" b="1" dirty="0" smtClean="0">
                <a:solidFill>
                  <a:srgbClr val="FFC000"/>
                </a:solidFill>
              </a:rPr>
              <a:t>rövid</a:t>
            </a:r>
            <a:r>
              <a:rPr lang="hu-HU" sz="3350" dirty="0" smtClean="0"/>
              <a:t> –</a:t>
            </a:r>
            <a:r>
              <a:rPr lang="hu-HU" sz="335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középtávon</a:t>
            </a:r>
            <a:r>
              <a:rPr lang="hu-HU" sz="3350" dirty="0" smtClean="0"/>
              <a:t> a 2025. évre vonatkoztatva)</a:t>
            </a:r>
            <a:endParaRPr lang="hu-HU" sz="335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>
                <a:solidFill>
                  <a:srgbClr val="FFC000"/>
                </a:solidFill>
              </a:rPr>
              <a:t>Kijelölés 2025.06.30-ig</a:t>
            </a:r>
          </a:p>
          <a:p>
            <a:pPr algn="just"/>
            <a:r>
              <a:rPr lang="hu-HU" u="sng" dirty="0" smtClean="0">
                <a:solidFill>
                  <a:srgbClr val="FFC000"/>
                </a:solidFill>
              </a:rPr>
              <a:t>EKFV foglalkoztatása + dokumentációk kidolgozása / jóváhagyása</a:t>
            </a:r>
          </a:p>
          <a:p>
            <a:pPr algn="just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Edukáció (kritikus munkakörben foglalkoztatottak számára)</a:t>
            </a:r>
          </a:p>
          <a:p>
            <a:pPr algn="just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RE, KRE jelentési rendszer / adatgyűjtés / mérés / elemzés</a:t>
            </a:r>
          </a:p>
          <a:p>
            <a:pPr algn="just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Auditok összehangolása - EK audit tervezése / lefolytatása / NM esetén </a:t>
            </a:r>
            <a:r>
              <a:rPr lang="hu-H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reauditok</a:t>
            </a:r>
            <a:endParaRPr lang="hu-H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Gyakorlatok összehangolása / EK gyakorlat lefolytatása</a:t>
            </a:r>
          </a:p>
          <a:p>
            <a:pPr algn="just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Statisztikák / elemzések</a:t>
            </a:r>
            <a:r>
              <a:rPr lang="hu-H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jelentés</a:t>
            </a:r>
            <a:r>
              <a:rPr lang="hu-H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EK fejlesztés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63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3873" y="381000"/>
            <a:ext cx="9432541" cy="1371600"/>
          </a:xfrm>
        </p:spPr>
        <p:txBody>
          <a:bodyPr/>
          <a:lstStyle/>
          <a:p>
            <a:r>
              <a:rPr lang="hu-HU" b="1" dirty="0" smtClean="0"/>
              <a:t>IV. Megfelelés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1233873" y="2150199"/>
            <a:ext cx="97210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Időbeosztás - </a:t>
            </a:r>
            <a:r>
              <a:rPr lang="hu-HU" sz="3200" dirty="0" smtClean="0"/>
              <a:t>2025.06.30.után</a:t>
            </a:r>
          </a:p>
          <a:p>
            <a:endParaRPr lang="hu-HU" sz="3200" dirty="0" smtClean="0"/>
          </a:p>
          <a:p>
            <a:endParaRPr lang="hu-HU" sz="3000" dirty="0"/>
          </a:p>
          <a:p>
            <a:r>
              <a:rPr lang="hu-HU" sz="3000" b="1" dirty="0">
                <a:solidFill>
                  <a:srgbClr val="FF0000"/>
                </a:solidFill>
              </a:rPr>
              <a:t>--------------------</a:t>
            </a:r>
            <a:r>
              <a:rPr lang="hu-HU" sz="3000" b="1" dirty="0"/>
              <a:t>I</a:t>
            </a:r>
            <a:r>
              <a:rPr lang="hu-HU" sz="3000" b="1" dirty="0">
                <a:solidFill>
                  <a:srgbClr val="FFFF00"/>
                </a:solidFill>
              </a:rPr>
              <a:t>-</a:t>
            </a:r>
            <a:r>
              <a:rPr lang="hu-HU" sz="3000" b="1" dirty="0" smtClean="0">
                <a:solidFill>
                  <a:srgbClr val="FFFF00"/>
                </a:solidFill>
              </a:rPr>
              <a:t>----------------------------------------------------</a:t>
            </a:r>
            <a:endParaRPr lang="hu-HU" sz="3000" b="1" dirty="0">
              <a:solidFill>
                <a:srgbClr val="FFFF00"/>
              </a:solidFill>
            </a:endParaRPr>
          </a:p>
          <a:p>
            <a:r>
              <a:rPr lang="hu-HU" sz="3000" dirty="0">
                <a:solidFill>
                  <a:srgbClr val="FFC000"/>
                </a:solidFill>
              </a:rPr>
              <a:t>      EKT, MÁTRIX</a:t>
            </a:r>
            <a:r>
              <a:rPr lang="hu-HU" sz="3000" dirty="0"/>
              <a:t>			</a:t>
            </a:r>
            <a:r>
              <a:rPr lang="hu-HU" sz="3000" dirty="0" smtClean="0"/>
              <a:t>oktatás, </a:t>
            </a:r>
            <a:r>
              <a:rPr lang="hu-HU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audit</a:t>
            </a:r>
            <a:r>
              <a:rPr lang="hu-HU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gyakorlat</a:t>
            </a:r>
          </a:p>
          <a:p>
            <a:r>
              <a:rPr lang="hu-HU" sz="3000" b="1" dirty="0">
                <a:solidFill>
                  <a:srgbClr val="FFFF00"/>
                </a:solidFill>
              </a:rPr>
              <a:t>----------------------------------------------</a:t>
            </a:r>
            <a:r>
              <a:rPr lang="hu-HU" sz="3000" b="1" dirty="0"/>
              <a:t>I</a:t>
            </a:r>
            <a:r>
              <a:rPr lang="hu-HU" sz="3000" b="1" dirty="0">
                <a:solidFill>
                  <a:srgbClr val="FF0000"/>
                </a:solidFill>
              </a:rPr>
              <a:t>-</a:t>
            </a:r>
            <a:r>
              <a:rPr lang="hu-HU" sz="3000" b="1" dirty="0" smtClean="0">
                <a:solidFill>
                  <a:srgbClr val="FF0000"/>
                </a:solidFill>
              </a:rPr>
              <a:t>--------------------------</a:t>
            </a:r>
            <a:endParaRPr lang="hu-HU" sz="3000" b="1" dirty="0">
              <a:solidFill>
                <a:srgbClr val="FF0000"/>
              </a:solidFill>
            </a:endParaRPr>
          </a:p>
          <a:p>
            <a:r>
              <a:rPr lang="hu-HU" sz="3000" dirty="0"/>
              <a:t>                      </a:t>
            </a:r>
            <a:r>
              <a:rPr lang="hu-HU" sz="3000" dirty="0">
                <a:solidFill>
                  <a:srgbClr val="FFC000"/>
                </a:solidFill>
              </a:rPr>
              <a:t> EKT, MÁTRIX</a:t>
            </a:r>
            <a:r>
              <a:rPr lang="hu-HU" sz="3000" dirty="0"/>
              <a:t>		          </a:t>
            </a:r>
            <a:r>
              <a:rPr lang="hu-HU" sz="2400" dirty="0" smtClean="0"/>
              <a:t>oktatás, </a:t>
            </a:r>
            <a:r>
              <a:rPr lang="hu-H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audit</a:t>
            </a:r>
            <a:r>
              <a:rPr 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gyakorlat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48" y="-16599"/>
            <a:ext cx="5476118" cy="26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is kék alagút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3_TF02895261_TF02895261.potx" id="{62362787-6FCB-4425-8B31-C74744C392DA}" vid="{F49FE0C7-3695-4C10-ADC9-E76B237900B7}"/>
    </a:ext>
  </a:extLst>
</a:theme>
</file>

<file path=ppt/theme/theme2.xml><?xml version="1.0" encoding="utf-8"?>
<a:theme xmlns:a="http://schemas.openxmlformats.org/drawingml/2006/main" name="Office-té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Üzleti, digitális kék alagutas bemutató (szélesvásznú)</Template>
  <TotalTime>0</TotalTime>
  <Words>534</Words>
  <Application>Microsoft Office PowerPoint</Application>
  <PresentationFormat>Egyéni</PresentationFormat>
  <Paragraphs>124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Digitális kék alagút 16x9</vt:lpstr>
      <vt:lpstr>EKFV és ami mögötte van</vt:lpstr>
      <vt:lpstr>Aktualitások</vt:lpstr>
      <vt:lpstr>I. Kijelölés</vt:lpstr>
      <vt:lpstr>II. EKFV</vt:lpstr>
      <vt:lpstr>Tapasztalatok összefoglalása</vt:lpstr>
      <vt:lpstr>Tanácsok - Hibrid megközelítés</vt:lpstr>
      <vt:lpstr>III. Határidők / feladatrendszerek (rövidtávon 1-4 hónap)</vt:lpstr>
      <vt:lpstr>III. Határidők / feladatrendszerek  (rövid –középtávon a 2025. évre vonatkoztatva)</vt:lpstr>
      <vt:lpstr>IV. Megfelelés</vt:lpstr>
      <vt:lpstr>PowerPoint-bemutató</vt:lpstr>
      <vt:lpstr>IV. Megfelelés feltételei 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2025-06-10T20:43:57Z</dcterms:created>
  <dcterms:modified xsi:type="dcterms:W3CDTF">2025-06-16T21:17:16Z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