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7" r:id="rId3"/>
    <p:sldId id="284" r:id="rId4"/>
    <p:sldId id="267" r:id="rId5"/>
    <p:sldId id="285" r:id="rId6"/>
    <p:sldId id="273" r:id="rId7"/>
    <p:sldId id="27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97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405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99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732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37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5690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74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433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5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7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4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6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8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02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3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5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526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B790CF-1BE4-7C4B-D103-C10071AF9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963" y="304805"/>
            <a:ext cx="9989555" cy="3124201"/>
          </a:xfrm>
        </p:spPr>
        <p:txBody>
          <a:bodyPr>
            <a:normAutofit/>
          </a:bodyPr>
          <a:lstStyle/>
          <a:p>
            <a:r>
              <a:rPr lang="hu-HU" sz="5400" dirty="0"/>
              <a:t>Gyakorlati tapasztalatok a kritikus szervezetek szemszögéből</a:t>
            </a:r>
            <a:endParaRPr lang="hu-HU" sz="5400" strike="sngStrike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F4D586D-14CB-9053-5C12-2E1D17AA5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963" y="4061012"/>
            <a:ext cx="5686496" cy="1927411"/>
          </a:xfrm>
        </p:spPr>
        <p:txBody>
          <a:bodyPr>
            <a:normAutofit fontScale="85000" lnSpcReduction="20000"/>
          </a:bodyPr>
          <a:lstStyle/>
          <a:p>
            <a:r>
              <a:rPr lang="hu-HU" sz="2200" b="1" i="1" dirty="0">
                <a:solidFill>
                  <a:schemeClr val="tx1"/>
                </a:solidFill>
              </a:rPr>
              <a:t>MATÁSZSZ SZAKMAI FÓRUM 2025.06.17.</a:t>
            </a:r>
          </a:p>
          <a:p>
            <a:r>
              <a:rPr lang="hu-HU" sz="2200" b="1" i="1" dirty="0">
                <a:solidFill>
                  <a:schemeClr val="tx1"/>
                </a:solidFill>
              </a:rPr>
              <a:t> </a:t>
            </a:r>
          </a:p>
          <a:p>
            <a:r>
              <a:rPr lang="hu-HU" sz="2200" b="1" i="1" dirty="0">
                <a:solidFill>
                  <a:schemeClr val="tx1"/>
                </a:solidFill>
              </a:rPr>
              <a:t>GYENIS MIKÓS</a:t>
            </a:r>
          </a:p>
          <a:p>
            <a:r>
              <a:rPr lang="hu-HU" sz="2200" b="1" i="1" dirty="0">
                <a:solidFill>
                  <a:schemeClr val="tx1"/>
                </a:solidFill>
              </a:rPr>
              <a:t>Ellenálló képességért felelős vezető (EKFV)</a:t>
            </a:r>
          </a:p>
          <a:p>
            <a:r>
              <a:rPr lang="hu-HU" sz="2200" b="1" i="1" dirty="0">
                <a:solidFill>
                  <a:schemeClr val="tx1"/>
                </a:solidFill>
              </a:rPr>
              <a:t>PÉTÁV Pécsi Távfűtő Kft.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175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7F7E96-F022-0444-2F2F-DAE6885DB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"/>
            <a:ext cx="12192000" cy="8348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625" dirty="0"/>
              <a:t> </a:t>
            </a:r>
            <a:r>
              <a:rPr lang="hu-HU" sz="2625" dirty="0">
                <a:solidFill>
                  <a:schemeClr val="tx1"/>
                </a:solidFill>
              </a:rPr>
              <a:t>TARTALOM</a:t>
            </a:r>
          </a:p>
        </p:txBody>
      </p:sp>
      <p:sp>
        <p:nvSpPr>
          <p:cNvPr id="4" name="Ötszög 7">
            <a:extLst>
              <a:ext uri="{FF2B5EF4-FFF2-40B4-BE49-F238E27FC236}">
                <a16:creationId xmlns:a16="http://schemas.microsoft.com/office/drawing/2014/main" id="{8F87E865-FA51-6834-463B-2E82F2B50265}"/>
              </a:ext>
            </a:extLst>
          </p:cNvPr>
          <p:cNvSpPr/>
          <p:nvPr/>
        </p:nvSpPr>
        <p:spPr>
          <a:xfrm>
            <a:off x="2717812" y="1246690"/>
            <a:ext cx="6756376" cy="733333"/>
          </a:xfrm>
          <a:prstGeom prst="homePlat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chemeClr val="bg1"/>
                </a:solidFill>
              </a:rPr>
              <a:t>ÉRINTETT SZERVEZETTÉ VÁLÁS (PÉTÁV)</a:t>
            </a:r>
          </a:p>
        </p:txBody>
      </p:sp>
      <p:sp>
        <p:nvSpPr>
          <p:cNvPr id="5" name="Ötszög 7">
            <a:extLst>
              <a:ext uri="{FF2B5EF4-FFF2-40B4-BE49-F238E27FC236}">
                <a16:creationId xmlns:a16="http://schemas.microsoft.com/office/drawing/2014/main" id="{CA0B7A80-7C46-6F28-4537-013481DE8061}"/>
              </a:ext>
            </a:extLst>
          </p:cNvPr>
          <p:cNvSpPr/>
          <p:nvPr/>
        </p:nvSpPr>
        <p:spPr>
          <a:xfrm>
            <a:off x="2717812" y="2391820"/>
            <a:ext cx="6756376" cy="733333"/>
          </a:xfrm>
          <a:prstGeom prst="homePlat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chemeClr val="bg1"/>
                </a:solidFill>
              </a:rPr>
              <a:t>FŐBB JOGSZABÁLYI KÖTELEZETTSÉGEK</a:t>
            </a:r>
          </a:p>
        </p:txBody>
      </p:sp>
      <p:sp>
        <p:nvSpPr>
          <p:cNvPr id="2" name="Ötszög 7">
            <a:extLst>
              <a:ext uri="{FF2B5EF4-FFF2-40B4-BE49-F238E27FC236}">
                <a16:creationId xmlns:a16="http://schemas.microsoft.com/office/drawing/2014/main" id="{37452C32-C92A-2BA6-1978-FFBE03C2B573}"/>
              </a:ext>
            </a:extLst>
          </p:cNvPr>
          <p:cNvSpPr/>
          <p:nvPr/>
        </p:nvSpPr>
        <p:spPr>
          <a:xfrm>
            <a:off x="2717812" y="3634968"/>
            <a:ext cx="6756376" cy="733333"/>
          </a:xfrm>
          <a:prstGeom prst="homePlat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chemeClr val="bg1"/>
                </a:solidFill>
              </a:rPr>
              <a:t>BIZTONSÁGI ÖSSZEKÖTŐ (EKFV) TAPASZTALATOK</a:t>
            </a:r>
          </a:p>
        </p:txBody>
      </p:sp>
      <p:sp>
        <p:nvSpPr>
          <p:cNvPr id="6" name="Ötszög 7">
            <a:extLst>
              <a:ext uri="{FF2B5EF4-FFF2-40B4-BE49-F238E27FC236}">
                <a16:creationId xmlns:a16="http://schemas.microsoft.com/office/drawing/2014/main" id="{9752D39E-E7D3-21CE-65C1-6974699F73AD}"/>
              </a:ext>
            </a:extLst>
          </p:cNvPr>
          <p:cNvSpPr/>
          <p:nvPr/>
        </p:nvSpPr>
        <p:spPr>
          <a:xfrm>
            <a:off x="2717812" y="4727828"/>
            <a:ext cx="6756376" cy="733333"/>
          </a:xfrm>
          <a:prstGeom prst="homePlat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>
                <a:solidFill>
                  <a:schemeClr val="bg1"/>
                </a:solidFill>
              </a:rPr>
              <a:t>JAVASLATOK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EDCA9507-6F67-7378-791F-9DEBC0BD40B1}"/>
              </a:ext>
            </a:extLst>
          </p:cNvPr>
          <p:cNvSpPr txBox="1"/>
          <p:nvPr/>
        </p:nvSpPr>
        <p:spPr>
          <a:xfrm>
            <a:off x="505409" y="5999982"/>
            <a:ext cx="11181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prezentáció saját és múltbéli tapasztalatokra, valamint szubjektív benyomásokra épül!</a:t>
            </a:r>
          </a:p>
        </p:txBody>
      </p:sp>
    </p:spTree>
    <p:extLst>
      <p:ext uri="{BB962C8B-B14F-4D97-AF65-F5344CB8AC3E}">
        <p14:creationId xmlns:p14="http://schemas.microsoft.com/office/powerpoint/2010/main" val="34914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0025D3-0419-7B3F-1AAB-ACA73C2BF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FD00898-33F0-0D19-0952-AFE83C9C7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"/>
            <a:ext cx="12192000" cy="8348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625" dirty="0"/>
              <a:t> </a:t>
            </a:r>
            <a:r>
              <a:rPr lang="hu-HU" sz="2625" dirty="0">
                <a:solidFill>
                  <a:schemeClr val="tx1"/>
                </a:solidFill>
              </a:rPr>
              <a:t>ÉRINTETT SZERVEZETTÉ VÁLÁS (PÉTÁV)</a:t>
            </a:r>
          </a:p>
        </p:txBody>
      </p:sp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D2C6944D-EEA8-C752-7B2D-F8A77AA1DBC7}"/>
              </a:ext>
            </a:extLst>
          </p:cNvPr>
          <p:cNvGrpSpPr/>
          <p:nvPr/>
        </p:nvGrpSpPr>
        <p:grpSpPr>
          <a:xfrm>
            <a:off x="1120589" y="5075146"/>
            <a:ext cx="9762564" cy="1266930"/>
            <a:chOff x="0" y="3859977"/>
            <a:chExt cx="8444752" cy="1266930"/>
          </a:xfrm>
          <a:scene3d>
            <a:camera prst="orthographicFront"/>
            <a:lightRig rig="flat" dir="t"/>
          </a:scene3d>
        </p:grpSpPr>
        <p:sp>
          <p:nvSpPr>
            <p:cNvPr id="18" name="Téglalap 17">
              <a:extLst>
                <a:ext uri="{FF2B5EF4-FFF2-40B4-BE49-F238E27FC236}">
                  <a16:creationId xmlns:a16="http://schemas.microsoft.com/office/drawing/2014/main" id="{CFCCD346-5D13-B518-49F9-69281EE137E7}"/>
                </a:ext>
              </a:extLst>
            </p:cNvPr>
            <p:cNvSpPr/>
            <p:nvPr/>
          </p:nvSpPr>
          <p:spPr>
            <a:xfrm>
              <a:off x="0" y="3859977"/>
              <a:ext cx="8444752" cy="126693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Szövegdoboz 18">
              <a:extLst>
                <a:ext uri="{FF2B5EF4-FFF2-40B4-BE49-F238E27FC236}">
                  <a16:creationId xmlns:a16="http://schemas.microsoft.com/office/drawing/2014/main" id="{9CBAFC4E-CA86-8093-7CBA-69ED7DFB8185}"/>
                </a:ext>
              </a:extLst>
            </p:cNvPr>
            <p:cNvSpPr txBox="1"/>
            <p:nvPr/>
          </p:nvSpPr>
          <p:spPr>
            <a:xfrm>
              <a:off x="0" y="3859977"/>
              <a:ext cx="8444752" cy="12669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hu-HU" sz="2500" b="1" kern="1200" dirty="0"/>
                <a:t>Kijelölő határozat (2021)</a:t>
              </a:r>
            </a:p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hu-HU" sz="2000" kern="1200" dirty="0"/>
                <a:t>A MEKH a PÉTÁV Kft. bizonyos rendszerelemeit nemzeti létfontosságú rendszerelemmé jelölte ki </a:t>
              </a:r>
              <a:r>
                <a:rPr lang="hu-HU" sz="2000" kern="1200" dirty="0">
                  <a:sym typeface="Wingdings" panose="05000000000000000000" pitchFamily="2" charset="2"/>
                </a:rPr>
                <a:t> </a:t>
              </a:r>
              <a:r>
                <a:rPr lang="hu-HU" sz="2000" b="1" kern="1200" dirty="0">
                  <a:solidFill>
                    <a:srgbClr val="FF0000"/>
                  </a:solidFill>
                  <a:sym typeface="Wingdings" panose="05000000000000000000" pitchFamily="2" charset="2"/>
                </a:rPr>
                <a:t>Kötelezettségeknek való megfelelés</a:t>
              </a:r>
              <a:endParaRPr lang="hu-HU" sz="2600" b="1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0E502314-B5A4-5A92-4D3F-2DC4670758AF}"/>
              </a:ext>
            </a:extLst>
          </p:cNvPr>
          <p:cNvGrpSpPr/>
          <p:nvPr/>
        </p:nvGrpSpPr>
        <p:grpSpPr>
          <a:xfrm>
            <a:off x="1120589" y="3127684"/>
            <a:ext cx="9762564" cy="1948539"/>
            <a:chOff x="0" y="1912515"/>
            <a:chExt cx="8444752" cy="1948539"/>
          </a:xfrm>
          <a:scene3d>
            <a:camera prst="orthographicFront"/>
            <a:lightRig rig="flat" dir="t"/>
          </a:scene3d>
        </p:grpSpPr>
        <p:sp>
          <p:nvSpPr>
            <p:cNvPr id="16" name="Felirat: felfelé mutató nyíllal 15">
              <a:extLst>
                <a:ext uri="{FF2B5EF4-FFF2-40B4-BE49-F238E27FC236}">
                  <a16:creationId xmlns:a16="http://schemas.microsoft.com/office/drawing/2014/main" id="{0A236901-8E0F-8046-8D14-44B1FC71AAC6}"/>
                </a:ext>
              </a:extLst>
            </p:cNvPr>
            <p:cNvSpPr/>
            <p:nvPr/>
          </p:nvSpPr>
          <p:spPr>
            <a:xfrm rot="10800000">
              <a:off x="0" y="1912515"/>
              <a:ext cx="8444752" cy="1948539"/>
            </a:xfrm>
            <a:prstGeom prst="upArrowCallout">
              <a:avLst/>
            </a:prstGeom>
            <a:sp3d prstMaterial="dkEdge">
              <a:bevelT w="8200" h="38100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elirat: felfelé mutató nyíllal 6">
              <a:extLst>
                <a:ext uri="{FF2B5EF4-FFF2-40B4-BE49-F238E27FC236}">
                  <a16:creationId xmlns:a16="http://schemas.microsoft.com/office/drawing/2014/main" id="{9E4D7046-32F6-6208-66B3-68616C20F413}"/>
                </a:ext>
              </a:extLst>
            </p:cNvPr>
            <p:cNvSpPr txBox="1"/>
            <p:nvPr/>
          </p:nvSpPr>
          <p:spPr>
            <a:xfrm rot="21600000">
              <a:off x="0" y="1912515"/>
              <a:ext cx="8444752" cy="126610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hu-HU" sz="2500" b="1" kern="1200" dirty="0"/>
                <a:t>374/2020. (VII. 30.) Korm. rendelet hatályba lépés</a:t>
              </a:r>
            </a:p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hu-HU" sz="2000" b="0" kern="1200" dirty="0" err="1"/>
                <a:t>Tszt</a:t>
              </a:r>
              <a:r>
                <a:rPr lang="hu-HU" sz="2000" b="0" kern="1200" dirty="0"/>
                <a:t>. szerinti engedélyeseknek azonosítási eljárás lefolytatása</a:t>
              </a:r>
            </a:p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hu-HU" sz="2000" b="0" kern="1200" dirty="0"/>
                <a:t>Érintett rendszerelemek: kiesésük legalább 20.000 felhasználót/díjfizetőt érint</a:t>
              </a:r>
            </a:p>
          </p:txBody>
        </p:sp>
      </p:grpSp>
      <p:grpSp>
        <p:nvGrpSpPr>
          <p:cNvPr id="13" name="Csoportba foglalás 12">
            <a:extLst>
              <a:ext uri="{FF2B5EF4-FFF2-40B4-BE49-F238E27FC236}">
                <a16:creationId xmlns:a16="http://schemas.microsoft.com/office/drawing/2014/main" id="{0E47D534-1E22-AF09-9DD0-DDD48643C9C1}"/>
              </a:ext>
            </a:extLst>
          </p:cNvPr>
          <p:cNvGrpSpPr/>
          <p:nvPr/>
        </p:nvGrpSpPr>
        <p:grpSpPr>
          <a:xfrm>
            <a:off x="1120589" y="1215168"/>
            <a:ext cx="9762564" cy="1912513"/>
            <a:chOff x="0" y="-1"/>
            <a:chExt cx="8444752" cy="1912513"/>
          </a:xfrm>
          <a:scene3d>
            <a:camera prst="orthographicFront"/>
            <a:lightRig rig="flat" dir="t"/>
          </a:scene3d>
        </p:grpSpPr>
        <p:sp>
          <p:nvSpPr>
            <p:cNvPr id="14" name="Felirat: felfelé mutató nyíllal 13">
              <a:extLst>
                <a:ext uri="{FF2B5EF4-FFF2-40B4-BE49-F238E27FC236}">
                  <a16:creationId xmlns:a16="http://schemas.microsoft.com/office/drawing/2014/main" id="{5F72E428-C345-936B-B034-D3C1467C4853}"/>
                </a:ext>
              </a:extLst>
            </p:cNvPr>
            <p:cNvSpPr/>
            <p:nvPr/>
          </p:nvSpPr>
          <p:spPr>
            <a:xfrm rot="10800000">
              <a:off x="0" y="-1"/>
              <a:ext cx="8444752" cy="1912513"/>
            </a:xfrm>
            <a:prstGeom prst="upArrowCallout">
              <a:avLst/>
            </a:prstGeom>
            <a:sp3d prstMaterial="dkEdge">
              <a:bevelT w="8200" h="38100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elirat: felfelé mutató nyíllal 8">
              <a:extLst>
                <a:ext uri="{FF2B5EF4-FFF2-40B4-BE49-F238E27FC236}">
                  <a16:creationId xmlns:a16="http://schemas.microsoft.com/office/drawing/2014/main" id="{226BEC28-934D-59E0-A479-DFA3D59FA966}"/>
                </a:ext>
              </a:extLst>
            </p:cNvPr>
            <p:cNvSpPr txBox="1"/>
            <p:nvPr/>
          </p:nvSpPr>
          <p:spPr>
            <a:xfrm rot="21600000">
              <a:off x="0" y="0"/>
              <a:ext cx="8444752" cy="126610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hu-HU" sz="2500" b="1" kern="1200" dirty="0" err="1"/>
                <a:t>Lrtv</a:t>
              </a:r>
              <a:r>
                <a:rPr lang="hu-HU" sz="2500" b="1" kern="1200" dirty="0"/>
                <a:t>. módosítás (2020)</a:t>
              </a:r>
            </a:p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hu-HU" sz="2000" kern="1200" dirty="0"/>
                <a:t>A távhő bekerült a létfontosságú rendszerelem ágazatok közé, mint az energia ágazat alágazata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454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93DE19-A7FF-2774-636D-FCB3BC3AF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661" y="960417"/>
            <a:ext cx="12091386" cy="437829"/>
          </a:xfrm>
        </p:spPr>
        <p:txBody>
          <a:bodyPr>
            <a:noAutofit/>
          </a:bodyPr>
          <a:lstStyle/>
          <a:p>
            <a:pPr algn="just"/>
            <a:r>
              <a:rPr lang="hu-HU" sz="2000" cap="none" dirty="0">
                <a:solidFill>
                  <a:srgbClr val="474747"/>
                </a:solidFill>
              </a:rPr>
              <a:t>A jogszabály számos kötelezettséget támaszt az érintett szervezetek részére.</a:t>
            </a:r>
            <a:endParaRPr lang="hu-HU" sz="2000" cap="none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7F7E96-F022-0444-2F2F-DAE6885DB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8348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625" dirty="0"/>
              <a:t> </a:t>
            </a:r>
            <a:r>
              <a:rPr lang="hu-HU" sz="2625" dirty="0">
                <a:solidFill>
                  <a:schemeClr val="tx1"/>
                </a:solidFill>
              </a:rPr>
              <a:t>FŐBB JOGSZABÁLYI KÖTELEZETTSÉGEK</a:t>
            </a:r>
          </a:p>
        </p:txBody>
      </p:sp>
      <p:sp>
        <p:nvSpPr>
          <p:cNvPr id="4" name="Téglalap: lekerekített 3">
            <a:extLst>
              <a:ext uri="{FF2B5EF4-FFF2-40B4-BE49-F238E27FC236}">
                <a16:creationId xmlns:a16="http://schemas.microsoft.com/office/drawing/2014/main" id="{E8468AFE-A71E-8E6B-4C58-6A13CE17B8B4}"/>
              </a:ext>
            </a:extLst>
          </p:cNvPr>
          <p:cNvSpPr/>
          <p:nvPr/>
        </p:nvSpPr>
        <p:spPr>
          <a:xfrm>
            <a:off x="4718850" y="1609850"/>
            <a:ext cx="5289053" cy="620908"/>
          </a:xfrm>
          <a:prstGeom prst="round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Üzemeltetői Biztonsági Terv</a:t>
            </a:r>
          </a:p>
          <a:p>
            <a:pPr algn="ctr"/>
            <a:r>
              <a:rPr lang="hu-HU" dirty="0"/>
              <a:t>(Ellenálló Képességi Terv)</a:t>
            </a:r>
          </a:p>
        </p:txBody>
      </p:sp>
      <p:sp>
        <p:nvSpPr>
          <p:cNvPr id="6" name="Téglalap: lekerekített 5">
            <a:extLst>
              <a:ext uri="{FF2B5EF4-FFF2-40B4-BE49-F238E27FC236}">
                <a16:creationId xmlns:a16="http://schemas.microsoft.com/office/drawing/2014/main" id="{B4038B88-9E73-D041-62F2-089420EF4509}"/>
              </a:ext>
            </a:extLst>
          </p:cNvPr>
          <p:cNvSpPr/>
          <p:nvPr/>
        </p:nvSpPr>
        <p:spPr>
          <a:xfrm>
            <a:off x="4733836" y="5117761"/>
            <a:ext cx="5289052" cy="535158"/>
          </a:xfrm>
          <a:prstGeom prst="round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EDR rádió üzemeltetése, rádiópróba</a:t>
            </a:r>
          </a:p>
        </p:txBody>
      </p:sp>
      <p:sp>
        <p:nvSpPr>
          <p:cNvPr id="7" name="Téglalap: lekerekített 6">
            <a:extLst>
              <a:ext uri="{FF2B5EF4-FFF2-40B4-BE49-F238E27FC236}">
                <a16:creationId xmlns:a16="http://schemas.microsoft.com/office/drawing/2014/main" id="{A65E9A6E-AE33-BBBF-E653-CB1DFE1AC33F}"/>
              </a:ext>
            </a:extLst>
          </p:cNvPr>
          <p:cNvSpPr/>
          <p:nvPr/>
        </p:nvSpPr>
        <p:spPr>
          <a:xfrm>
            <a:off x="4718848" y="3581436"/>
            <a:ext cx="5289053" cy="535159"/>
          </a:xfrm>
          <a:prstGeom prst="round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BÖ (EKFV) kinevezése</a:t>
            </a:r>
          </a:p>
        </p:txBody>
      </p:sp>
      <p:sp>
        <p:nvSpPr>
          <p:cNvPr id="8" name="Téglalap: lekerekített 7">
            <a:extLst>
              <a:ext uri="{FF2B5EF4-FFF2-40B4-BE49-F238E27FC236}">
                <a16:creationId xmlns:a16="http://schemas.microsoft.com/office/drawing/2014/main" id="{39C37784-956B-3BDC-20B8-58F6AFCCA067}"/>
              </a:ext>
            </a:extLst>
          </p:cNvPr>
          <p:cNvSpPr/>
          <p:nvPr/>
        </p:nvSpPr>
        <p:spPr>
          <a:xfrm>
            <a:off x="4718849" y="2588542"/>
            <a:ext cx="5289053" cy="620908"/>
          </a:xfrm>
          <a:prstGeom prst="round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Kockázatelemzés</a:t>
            </a:r>
          </a:p>
          <a:p>
            <a:pPr algn="ctr"/>
            <a:r>
              <a:rPr lang="hu-HU" dirty="0"/>
              <a:t>(Ellenálló Képességi Mátrix)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8A39398D-28C0-AA37-A688-6715C882F3F4}"/>
              </a:ext>
            </a:extLst>
          </p:cNvPr>
          <p:cNvSpPr txBox="1"/>
          <p:nvPr/>
        </p:nvSpPr>
        <p:spPr>
          <a:xfrm>
            <a:off x="719891" y="6042909"/>
            <a:ext cx="10793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rgbClr val="FF0000"/>
                </a:solidFill>
                <a:latin typeface="Century Gothic" panose="020B0502020202020204" pitchFamily="34" charset="0"/>
              </a:rPr>
              <a:t>Az új jogszabályi környezet számos egyéb, új kötelezettségeket ró az érintett szervezetekre!</a:t>
            </a:r>
          </a:p>
          <a:p>
            <a:pPr algn="ctr"/>
            <a:endParaRPr lang="hu-HU" b="1" u="sng" dirty="0">
              <a:solidFill>
                <a:srgbClr val="FF0000"/>
              </a:solidFill>
            </a:endParaRPr>
          </a:p>
        </p:txBody>
      </p:sp>
      <p:sp>
        <p:nvSpPr>
          <p:cNvPr id="19" name="Ellipszis 18">
            <a:extLst>
              <a:ext uri="{FF2B5EF4-FFF2-40B4-BE49-F238E27FC236}">
                <a16:creationId xmlns:a16="http://schemas.microsoft.com/office/drawing/2014/main" id="{AFFF7AFE-C917-AD39-B0A6-27FDF014E120}"/>
              </a:ext>
            </a:extLst>
          </p:cNvPr>
          <p:cNvSpPr/>
          <p:nvPr/>
        </p:nvSpPr>
        <p:spPr>
          <a:xfrm>
            <a:off x="996192" y="2649420"/>
            <a:ext cx="2518299" cy="2435198"/>
          </a:xfrm>
          <a:prstGeom prst="ellipse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/>
              <a:t>Főbb jogszabályi kötelezett-</a:t>
            </a:r>
            <a:r>
              <a:rPr lang="hu-HU" b="1" dirty="0" err="1"/>
              <a:t>ségek</a:t>
            </a:r>
            <a:endParaRPr lang="hu-HU" b="1" dirty="0"/>
          </a:p>
        </p:txBody>
      </p:sp>
      <p:cxnSp>
        <p:nvCxnSpPr>
          <p:cNvPr id="21" name="Egyenes összekötő 20">
            <a:extLst>
              <a:ext uri="{FF2B5EF4-FFF2-40B4-BE49-F238E27FC236}">
                <a16:creationId xmlns:a16="http://schemas.microsoft.com/office/drawing/2014/main" id="{8B5D22E1-EA57-A661-D9E8-19296855DB30}"/>
              </a:ext>
            </a:extLst>
          </p:cNvPr>
          <p:cNvCxnSpPr>
            <a:cxnSpLocks/>
            <a:stCxn id="19" idx="6"/>
            <a:endCxn id="4" idx="1"/>
          </p:cNvCxnSpPr>
          <p:nvPr/>
        </p:nvCxnSpPr>
        <p:spPr>
          <a:xfrm flipV="1">
            <a:off x="3514491" y="1920304"/>
            <a:ext cx="1204359" cy="1946715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Egyenes összekötő 23">
            <a:extLst>
              <a:ext uri="{FF2B5EF4-FFF2-40B4-BE49-F238E27FC236}">
                <a16:creationId xmlns:a16="http://schemas.microsoft.com/office/drawing/2014/main" id="{167E15E1-7F0C-D964-28FD-B275BCEF1B48}"/>
              </a:ext>
            </a:extLst>
          </p:cNvPr>
          <p:cNvCxnSpPr>
            <a:cxnSpLocks/>
            <a:stCxn id="19" idx="6"/>
            <a:endCxn id="8" idx="1"/>
          </p:cNvCxnSpPr>
          <p:nvPr/>
        </p:nvCxnSpPr>
        <p:spPr>
          <a:xfrm flipV="1">
            <a:off x="3514491" y="2898996"/>
            <a:ext cx="1204358" cy="968023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1938A578-915F-3C7D-AEFE-3CB1F9CAA70E}"/>
              </a:ext>
            </a:extLst>
          </p:cNvPr>
          <p:cNvCxnSpPr>
            <a:cxnSpLocks/>
            <a:stCxn id="19" idx="6"/>
            <a:endCxn id="7" idx="1"/>
          </p:cNvCxnSpPr>
          <p:nvPr/>
        </p:nvCxnSpPr>
        <p:spPr>
          <a:xfrm flipV="1">
            <a:off x="3514491" y="3849016"/>
            <a:ext cx="1204357" cy="18003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Egyenes összekötő 29">
            <a:extLst>
              <a:ext uri="{FF2B5EF4-FFF2-40B4-BE49-F238E27FC236}">
                <a16:creationId xmlns:a16="http://schemas.microsoft.com/office/drawing/2014/main" id="{36C2275B-8801-F41B-0672-C5B2EC1BDC5B}"/>
              </a:ext>
            </a:extLst>
          </p:cNvPr>
          <p:cNvCxnSpPr>
            <a:cxnSpLocks/>
            <a:stCxn id="19" idx="6"/>
            <a:endCxn id="6" idx="1"/>
          </p:cNvCxnSpPr>
          <p:nvPr/>
        </p:nvCxnSpPr>
        <p:spPr>
          <a:xfrm>
            <a:off x="3514491" y="3867019"/>
            <a:ext cx="1219345" cy="1518321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églalap: lekerekített 13">
            <a:extLst>
              <a:ext uri="{FF2B5EF4-FFF2-40B4-BE49-F238E27FC236}">
                <a16:creationId xmlns:a16="http://schemas.microsoft.com/office/drawing/2014/main" id="{C64C7BD3-7933-CC0F-39DC-8188895CB09F}"/>
              </a:ext>
            </a:extLst>
          </p:cNvPr>
          <p:cNvSpPr/>
          <p:nvPr/>
        </p:nvSpPr>
        <p:spPr>
          <a:xfrm>
            <a:off x="4733834" y="4359663"/>
            <a:ext cx="5289054" cy="535159"/>
          </a:xfrm>
          <a:prstGeom prst="round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Hatósági ellenőrzéseken való részvétel</a:t>
            </a:r>
          </a:p>
        </p:txBody>
      </p:sp>
      <p:cxnSp>
        <p:nvCxnSpPr>
          <p:cNvPr id="22" name="Egyenes összekötő 21">
            <a:extLst>
              <a:ext uri="{FF2B5EF4-FFF2-40B4-BE49-F238E27FC236}">
                <a16:creationId xmlns:a16="http://schemas.microsoft.com/office/drawing/2014/main" id="{675FCEE3-4B20-2F6A-28F7-175375CA28A3}"/>
              </a:ext>
            </a:extLst>
          </p:cNvPr>
          <p:cNvCxnSpPr>
            <a:cxnSpLocks/>
            <a:stCxn id="19" idx="6"/>
            <a:endCxn id="14" idx="1"/>
          </p:cNvCxnSpPr>
          <p:nvPr/>
        </p:nvCxnSpPr>
        <p:spPr>
          <a:xfrm>
            <a:off x="3514491" y="3867019"/>
            <a:ext cx="1219343" cy="760224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6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6707CD-436C-7873-8AF2-9358544964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4D86D7-ACF0-7519-0BDE-6D8D6D27F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8348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625"/>
              <a:t> </a:t>
            </a:r>
            <a:r>
              <a:rPr lang="hu-HU" sz="2625">
                <a:solidFill>
                  <a:schemeClr val="tx1"/>
                </a:solidFill>
              </a:rPr>
              <a:t>BIZTONSÁGI </a:t>
            </a:r>
            <a:r>
              <a:rPr lang="hu-HU" sz="2625" dirty="0">
                <a:solidFill>
                  <a:schemeClr val="tx1"/>
                </a:solidFill>
              </a:rPr>
              <a:t>ÖSSZEKÖTŐ (EKFV) TAPASZTALATOK</a:t>
            </a:r>
          </a:p>
        </p:txBody>
      </p:sp>
      <p:sp>
        <p:nvSpPr>
          <p:cNvPr id="4" name="Téglalap: lekerekített 3">
            <a:extLst>
              <a:ext uri="{FF2B5EF4-FFF2-40B4-BE49-F238E27FC236}">
                <a16:creationId xmlns:a16="http://schemas.microsoft.com/office/drawing/2014/main" id="{4C75FB66-696E-BD72-26DC-193F9295FDA1}"/>
              </a:ext>
            </a:extLst>
          </p:cNvPr>
          <p:cNvSpPr/>
          <p:nvPr/>
        </p:nvSpPr>
        <p:spPr>
          <a:xfrm>
            <a:off x="719890" y="1414119"/>
            <a:ext cx="4622373" cy="620908"/>
          </a:xfrm>
          <a:prstGeom prst="round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Hatóságokkal való együttműködés</a:t>
            </a:r>
          </a:p>
        </p:txBody>
      </p:sp>
      <p:sp>
        <p:nvSpPr>
          <p:cNvPr id="6" name="Téglalap: lekerekített 5">
            <a:extLst>
              <a:ext uri="{FF2B5EF4-FFF2-40B4-BE49-F238E27FC236}">
                <a16:creationId xmlns:a16="http://schemas.microsoft.com/office/drawing/2014/main" id="{6EBBE105-DF02-4794-F0BF-78085CBEF87C}"/>
              </a:ext>
            </a:extLst>
          </p:cNvPr>
          <p:cNvSpPr/>
          <p:nvPr/>
        </p:nvSpPr>
        <p:spPr>
          <a:xfrm>
            <a:off x="719890" y="4808260"/>
            <a:ext cx="4622373" cy="535158"/>
          </a:xfrm>
          <a:prstGeom prst="round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BÖ / EKFV munkateher</a:t>
            </a:r>
          </a:p>
        </p:txBody>
      </p:sp>
      <p:sp>
        <p:nvSpPr>
          <p:cNvPr id="7" name="Téglalap: lekerekített 6">
            <a:extLst>
              <a:ext uri="{FF2B5EF4-FFF2-40B4-BE49-F238E27FC236}">
                <a16:creationId xmlns:a16="http://schemas.microsoft.com/office/drawing/2014/main" id="{6503F8DD-E145-05C4-FD88-5DA2B8C5E0F1}"/>
              </a:ext>
            </a:extLst>
          </p:cNvPr>
          <p:cNvSpPr/>
          <p:nvPr/>
        </p:nvSpPr>
        <p:spPr>
          <a:xfrm>
            <a:off x="719890" y="3721538"/>
            <a:ext cx="4622373" cy="535159"/>
          </a:xfrm>
          <a:prstGeom prst="round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EKFV továbbképzések</a:t>
            </a:r>
          </a:p>
        </p:txBody>
      </p:sp>
      <p:sp>
        <p:nvSpPr>
          <p:cNvPr id="8" name="Téglalap: lekerekített 7">
            <a:extLst>
              <a:ext uri="{FF2B5EF4-FFF2-40B4-BE49-F238E27FC236}">
                <a16:creationId xmlns:a16="http://schemas.microsoft.com/office/drawing/2014/main" id="{CB3BCD01-2A07-8965-B6E8-A3F1A1891F9D}"/>
              </a:ext>
            </a:extLst>
          </p:cNvPr>
          <p:cNvSpPr/>
          <p:nvPr/>
        </p:nvSpPr>
        <p:spPr>
          <a:xfrm>
            <a:off x="719890" y="2558358"/>
            <a:ext cx="4622373" cy="620908"/>
          </a:xfrm>
          <a:prstGeom prst="round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Biztonsági összekötő (EKFV) képzés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4C56024-D29B-1148-4A8D-DD1578EC273A}"/>
              </a:ext>
            </a:extLst>
          </p:cNvPr>
          <p:cNvSpPr txBox="1"/>
          <p:nvPr/>
        </p:nvSpPr>
        <p:spPr>
          <a:xfrm>
            <a:off x="549561" y="5854098"/>
            <a:ext cx="10793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BÖ / EKFV egyedül nem képes a jogszabályi kötelezettségek teljesítésére – ez szervezeti szintű koordinációt és együttműködést igényel!</a:t>
            </a:r>
          </a:p>
          <a:p>
            <a:pPr algn="ctr"/>
            <a:endParaRPr lang="hu-HU" b="1" u="sng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80570EAE-75A8-C9A9-4C22-5DD7E0D5A046}"/>
              </a:ext>
            </a:extLst>
          </p:cNvPr>
          <p:cNvSpPr txBox="1"/>
          <p:nvPr/>
        </p:nvSpPr>
        <p:spPr>
          <a:xfrm>
            <a:off x="5593976" y="1511393"/>
            <a:ext cx="5154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Pozitív, segítőkész hozzáállás (OKF, MEKH)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1A05F469-35A8-C6E0-FFAF-FF8EA7B271F8}"/>
              </a:ext>
            </a:extLst>
          </p:cNvPr>
          <p:cNvSpPr txBox="1"/>
          <p:nvPr/>
        </p:nvSpPr>
        <p:spPr>
          <a:xfrm>
            <a:off x="5593976" y="2632624"/>
            <a:ext cx="6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Elvégezhető, megfelelő felkészüléssel, időráfordítással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C127B51F-5F73-D6C9-AD6D-B3AC120E19F6}"/>
              </a:ext>
            </a:extLst>
          </p:cNvPr>
          <p:cNvSpPr txBox="1"/>
          <p:nvPr/>
        </p:nvSpPr>
        <p:spPr>
          <a:xfrm>
            <a:off x="5593976" y="3795127"/>
            <a:ext cx="6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Hasznos, de időráfordítással jár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BBE3FFF1-443A-06E1-7E22-EE02BD71418D}"/>
              </a:ext>
            </a:extLst>
          </p:cNvPr>
          <p:cNvSpPr txBox="1"/>
          <p:nvPr/>
        </p:nvSpPr>
        <p:spPr>
          <a:xfrm>
            <a:off x="5593976" y="4870732"/>
            <a:ext cx="644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Kezdetben jelentős, később fenntartó jellegű (EDDIG!)</a:t>
            </a:r>
          </a:p>
        </p:txBody>
      </p:sp>
    </p:spTree>
    <p:extLst>
      <p:ext uri="{BB962C8B-B14F-4D97-AF65-F5344CB8AC3E}">
        <p14:creationId xmlns:p14="http://schemas.microsoft.com/office/powerpoint/2010/main" val="3644436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7F7E96-F022-0444-2F2F-DAE6885DB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"/>
            <a:ext cx="12192000" cy="8348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625" dirty="0"/>
              <a:t> </a:t>
            </a:r>
            <a:r>
              <a:rPr lang="hu-HU" sz="2625" dirty="0">
                <a:solidFill>
                  <a:schemeClr val="tx1"/>
                </a:solidFill>
              </a:rPr>
              <a:t>JAVASLATOK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14772D3D-AA30-A188-F41D-E49FF112B2AE}"/>
              </a:ext>
            </a:extLst>
          </p:cNvPr>
          <p:cNvSpPr txBox="1"/>
          <p:nvPr/>
        </p:nvSpPr>
        <p:spPr>
          <a:xfrm>
            <a:off x="385480" y="1568399"/>
            <a:ext cx="103004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solidFill>
                  <a:schemeClr val="bg1"/>
                </a:solidFill>
              </a:rPr>
              <a:t>1. Vezetői támogatás, megértés, kontroll biztosítása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00034A06-32A3-66AE-DAB8-EBA1E6F07CD1}"/>
              </a:ext>
            </a:extLst>
          </p:cNvPr>
          <p:cNvSpPr txBox="1"/>
          <p:nvPr/>
        </p:nvSpPr>
        <p:spPr>
          <a:xfrm>
            <a:off x="385480" y="4350336"/>
            <a:ext cx="118065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solidFill>
                  <a:schemeClr val="bg1"/>
                </a:solidFill>
              </a:rPr>
              <a:t>4. Kötelezettségek teljesítésére munkacsoport kialakítása EKFV vezetésével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AE43DD7A-0384-591B-FF42-7F3FEADB13AE}"/>
              </a:ext>
            </a:extLst>
          </p:cNvPr>
          <p:cNvSpPr txBox="1"/>
          <p:nvPr/>
        </p:nvSpPr>
        <p:spPr>
          <a:xfrm>
            <a:off x="385479" y="3378303"/>
            <a:ext cx="1135828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solidFill>
                  <a:schemeClr val="bg1"/>
                </a:solidFill>
              </a:rPr>
              <a:t>3. EKFV pozíciót belső munkavállaló lássa el (kompetens, műszaki vég.)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709F2C53-2DB7-86FD-A873-FBF7B80D4358}"/>
              </a:ext>
            </a:extLst>
          </p:cNvPr>
          <p:cNvSpPr txBox="1"/>
          <p:nvPr/>
        </p:nvSpPr>
        <p:spPr>
          <a:xfrm>
            <a:off x="385480" y="2498004"/>
            <a:ext cx="103004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solidFill>
                  <a:schemeClr val="bg1"/>
                </a:solidFill>
              </a:rPr>
              <a:t>2. Szervezeti szintű tudatosítás az érintettségről, kötelezettségekről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41298BE-3BFD-F57F-1B51-EF578761AF84}"/>
              </a:ext>
            </a:extLst>
          </p:cNvPr>
          <p:cNvSpPr txBox="1"/>
          <p:nvPr/>
        </p:nvSpPr>
        <p:spPr>
          <a:xfrm>
            <a:off x="385480" y="5322369"/>
            <a:ext cx="116899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00" b="1" dirty="0">
                <a:solidFill>
                  <a:srgbClr val="FF0000"/>
                </a:solidFill>
              </a:rPr>
              <a:t>5. A kötelezettségekre lehetőségként, ne teherként tekintsünk</a:t>
            </a:r>
          </a:p>
        </p:txBody>
      </p:sp>
    </p:spTree>
    <p:extLst>
      <p:ext uri="{BB962C8B-B14F-4D97-AF65-F5344CB8AC3E}">
        <p14:creationId xmlns:p14="http://schemas.microsoft.com/office/powerpoint/2010/main" val="252980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93DE19-A7FF-2774-636D-FCB3BC3AF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3692" y="2896352"/>
            <a:ext cx="8625943" cy="1170107"/>
          </a:xfrm>
        </p:spPr>
        <p:txBody>
          <a:bodyPr>
            <a:noAutofit/>
          </a:bodyPr>
          <a:lstStyle/>
          <a:p>
            <a:pPr algn="just"/>
            <a:r>
              <a:rPr lang="hu-HU" sz="4400" b="1" cap="none" dirty="0">
                <a:solidFill>
                  <a:srgbClr val="474747"/>
                </a:solidFill>
              </a:rPr>
              <a:t>Köszönöm a figyelmet!</a:t>
            </a:r>
            <a:endParaRPr lang="hu-HU" sz="4400" b="1" cap="none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7F7E96-F022-0444-2F2F-DAE6885DB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834887"/>
          </a:xfr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sz="2625" dirty="0">
              <a:solidFill>
                <a:schemeClr val="tx1"/>
              </a:solidFill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7F68FA9-A115-81FF-2AD2-AE29FF03827C}"/>
              </a:ext>
            </a:extLst>
          </p:cNvPr>
          <p:cNvSpPr txBox="1"/>
          <p:nvPr/>
        </p:nvSpPr>
        <p:spPr>
          <a:xfrm>
            <a:off x="9237185" y="5867111"/>
            <a:ext cx="28184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dirty="0">
                <a:solidFill>
                  <a:schemeClr val="bg1"/>
                </a:solidFill>
              </a:rPr>
              <a:t>Gyenis Miklós</a:t>
            </a:r>
          </a:p>
          <a:p>
            <a:pPr algn="ctr"/>
            <a:r>
              <a:rPr lang="hu-HU" sz="2000" dirty="0" err="1">
                <a:solidFill>
                  <a:schemeClr val="bg1"/>
                </a:solidFill>
              </a:rPr>
              <a:t>gyenis.miklos@petav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496271730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Kék melegség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zele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ele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3976</TotalTime>
  <Words>326</Words>
  <Application>Microsoft Office PowerPoint</Application>
  <PresentationFormat>Szélesvásznú</PresentationFormat>
  <Paragraphs>50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Szelet</vt:lpstr>
      <vt:lpstr>Gyakorlati tapasztalatok a kritikus szervezetek szemszögéből</vt:lpstr>
      <vt:lpstr>PowerPoint-bemutató</vt:lpstr>
      <vt:lpstr>PowerPoint-bemutató</vt:lpstr>
      <vt:lpstr>A jogszabály számos kötelezettséget támaszt az érintett szervezetek részére.</vt:lpstr>
      <vt:lpstr>PowerPoint-bemutató</vt:lpstr>
      <vt:lpstr>PowerPoint-bemutató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SZOLGÁLTATÓI HŐKÖZPONTOK SZÉTVÁLASZTÁSA AZ EKR KERETÉBEN</dc:title>
  <dc:creator>Miklós Gyenis</dc:creator>
  <cp:lastModifiedBy>gyenismiklos@petavkft.hu</cp:lastModifiedBy>
  <cp:revision>27</cp:revision>
  <dcterms:created xsi:type="dcterms:W3CDTF">2023-05-09T07:58:07Z</dcterms:created>
  <dcterms:modified xsi:type="dcterms:W3CDTF">2025-06-13T09:41:29Z</dcterms:modified>
</cp:coreProperties>
</file>