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537" r:id="rId3"/>
    <p:sldId id="538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58" r:id="rId24"/>
    <p:sldId id="559" r:id="rId25"/>
    <p:sldId id="561" r:id="rId26"/>
    <p:sldId id="560" r:id="rId27"/>
    <p:sldId id="562" r:id="rId28"/>
    <p:sldId id="564" r:id="rId29"/>
    <p:sldId id="565" r:id="rId30"/>
    <p:sldId id="272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y Edit" initials="NE" lastIdx="9" clrIdx="0"/>
  <p:cmAuthor id="2" name="Orbán Tibor" initials="O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74"/>
    <p:restoredTop sz="95824" autoAdjust="0"/>
  </p:normalViewPr>
  <p:slideViewPr>
    <p:cSldViewPr>
      <p:cViewPr varScale="1">
        <p:scale>
          <a:sx n="111" d="100"/>
          <a:sy n="111" d="100"/>
        </p:scale>
        <p:origin x="123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BCF65-2F01-40CB-8C05-95B02F15322C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F0EC0-22FF-4411-901B-D7141D5B3E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8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0EC0-22FF-4411-901B-D7141D5B3EED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0EC0-22FF-4411-901B-D7141D5B3EED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DB9C98F-34A6-4668-B9CB-388E153F36E1}" type="datetimeFigureOut">
              <a:rPr lang="hu-HU" smtClean="0"/>
              <a:pPr/>
              <a:t>2025. 06. 12.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F7BE92E-21B2-4313-B5AF-C1DCD0180FC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9C98F-34A6-4668-B9CB-388E153F36E1}" type="datetimeFigureOut">
              <a:rPr lang="hu-HU" smtClean="0"/>
              <a:pPr/>
              <a:t>2025. 06. 12.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403648" y="40466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Hatékony távfűtés</a:t>
            </a:r>
          </a:p>
        </p:txBody>
      </p:sp>
      <p:sp>
        <p:nvSpPr>
          <p:cNvPr id="5" name="Téglalap 4"/>
          <p:cNvSpPr/>
          <p:nvPr/>
        </p:nvSpPr>
        <p:spPr>
          <a:xfrm>
            <a:off x="1619672" y="4581128"/>
            <a:ext cx="5684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László György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2495758" y="1412776"/>
            <a:ext cx="415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Számítási módszertan, fejlesztési terv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39500" y="116632"/>
            <a:ext cx="747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kritériumának számítási módszertana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8930" y="1199321"/>
            <a:ext cx="184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MaTáSzSz</a:t>
            </a:r>
            <a:r>
              <a:rPr lang="hu-HU" dirty="0" smtClean="0"/>
              <a:t> javaslat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38469" y="1199321"/>
            <a:ext cx="25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Hőtermelési mixen alapul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98930" y="1772816"/>
            <a:ext cx="897611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Ha valamely távfűtési rendszer egy adott évben az üzemeltetőnek </a:t>
            </a:r>
            <a:r>
              <a:rPr lang="hu-HU" sz="1400" b="1" dirty="0"/>
              <a:t>nem felróható </a:t>
            </a:r>
            <a:r>
              <a:rPr lang="hu-HU" sz="1400" b="1" dirty="0" smtClean="0"/>
              <a:t>okból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(pld. üzemzavar, meghibásodás, egyéb váratlan ok), </a:t>
            </a:r>
            <a:r>
              <a:rPr lang="hu-HU" sz="1400" b="1" dirty="0"/>
              <a:t>melyet neki kell </a:t>
            </a:r>
            <a:r>
              <a:rPr lang="hu-HU" sz="1400" b="1" dirty="0" smtClean="0"/>
              <a:t>igazolni</a:t>
            </a:r>
            <a:r>
              <a:rPr lang="hu-HU" sz="1400" dirty="0" smtClean="0"/>
              <a:t>, egy </a:t>
            </a:r>
            <a:r>
              <a:rPr lang="hu-HU" sz="1400" dirty="0"/>
              <a:t>adott évben </a:t>
            </a:r>
            <a:r>
              <a:rPr lang="hu-HU" sz="1400" b="1" dirty="0" smtClean="0"/>
              <a:t>elvesztené</a:t>
            </a:r>
          </a:p>
          <a:p>
            <a:pPr lvl="0"/>
            <a:r>
              <a:rPr lang="hu-HU" sz="1400" dirty="0" smtClean="0"/>
              <a:t>a </a:t>
            </a:r>
            <a:r>
              <a:rPr lang="hu-HU" sz="1400" dirty="0"/>
              <a:t>hatékony státuszt (az előbbiek alapján</a:t>
            </a:r>
            <a:r>
              <a:rPr lang="hu-HU" sz="1400" dirty="0" smtClean="0"/>
              <a:t>), melyet </a:t>
            </a:r>
            <a:r>
              <a:rPr lang="hu-HU" sz="1400" dirty="0"/>
              <a:t>a megelőző év(</a:t>
            </a:r>
            <a:r>
              <a:rPr lang="hu-HU" sz="1400" dirty="0" err="1"/>
              <a:t>ek</a:t>
            </a:r>
            <a:r>
              <a:rPr lang="hu-HU" sz="1400" dirty="0"/>
              <a:t>)</a:t>
            </a:r>
            <a:r>
              <a:rPr lang="hu-HU" sz="1400" dirty="0" err="1"/>
              <a:t>ben</a:t>
            </a:r>
            <a:r>
              <a:rPr lang="hu-HU" sz="1400" dirty="0"/>
              <a:t> </a:t>
            </a:r>
            <a:r>
              <a:rPr lang="hu-HU" sz="1400" dirty="0" smtClean="0"/>
              <a:t>birtokolt, és </a:t>
            </a:r>
            <a:r>
              <a:rPr lang="hu-HU" sz="1400" dirty="0"/>
              <a:t>a hatékony státusz </a:t>
            </a:r>
            <a:r>
              <a:rPr lang="hu-HU" sz="1400" dirty="0" smtClean="0"/>
              <a:t>visszaszerzéséhez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a technikai feltételek </a:t>
            </a:r>
            <a:r>
              <a:rPr lang="hu-HU" sz="1400" dirty="0" smtClean="0"/>
              <a:t>megvannak, </a:t>
            </a:r>
            <a:r>
              <a:rPr lang="hu-HU" sz="1400" b="1" dirty="0" smtClean="0"/>
              <a:t>az </a:t>
            </a:r>
            <a:r>
              <a:rPr lang="hu-HU" sz="1400" b="1" dirty="0"/>
              <a:t>az év hatékonynak számít</a:t>
            </a:r>
            <a:r>
              <a:rPr lang="hu-HU" sz="1400" dirty="0" smtClean="0"/>
              <a:t>.</a:t>
            </a:r>
          </a:p>
          <a:p>
            <a:pPr lvl="0"/>
            <a:endParaRPr lang="hu-H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Egy hőforrásból </a:t>
            </a:r>
            <a:r>
              <a:rPr lang="hu-HU" sz="1400" b="1" dirty="0"/>
              <a:t>a hálózatba betáplált éves hőmennyiség</a:t>
            </a:r>
            <a:r>
              <a:rPr lang="hu-HU" sz="1400" dirty="0"/>
              <a:t> </a:t>
            </a:r>
            <a:r>
              <a:rPr lang="hu-HU" sz="1400" dirty="0" smtClean="0"/>
              <a:t>meghatározása az </a:t>
            </a:r>
            <a:r>
              <a:rPr lang="hu-HU" sz="1400" dirty="0"/>
              <a:t>elszámolási mérőkkel azonos </a:t>
            </a:r>
            <a:r>
              <a:rPr lang="hu-HU" sz="1400" dirty="0" smtClean="0"/>
              <a:t>műszaki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színvonalú </a:t>
            </a:r>
            <a:r>
              <a:rPr lang="hu-HU" sz="1400" b="1" dirty="0"/>
              <a:t>mérésen</a:t>
            </a:r>
            <a:r>
              <a:rPr lang="hu-HU" sz="1400" dirty="0"/>
              <a:t> </a:t>
            </a:r>
            <a:r>
              <a:rPr lang="hu-HU" sz="1400" b="1" dirty="0" smtClean="0"/>
              <a:t>alapuljon</a:t>
            </a:r>
            <a:r>
              <a:rPr lang="hu-HU" sz="1400" dirty="0" smtClean="0"/>
              <a:t>. A </a:t>
            </a:r>
            <a:r>
              <a:rPr lang="hu-HU" sz="1400" dirty="0"/>
              <a:t>mért adatokat </a:t>
            </a:r>
            <a:r>
              <a:rPr lang="hu-HU" sz="1400" b="1" dirty="0"/>
              <a:t>rögzíteni és archiválni kell</a:t>
            </a:r>
            <a:r>
              <a:rPr lang="hu-HU" sz="1400" dirty="0" smtClean="0"/>
              <a:t>.</a:t>
            </a:r>
          </a:p>
          <a:p>
            <a:pPr lvl="0"/>
            <a:r>
              <a:rPr lang="hu-HU" dirty="0" smtClean="0"/>
              <a:t> </a:t>
            </a:r>
            <a:r>
              <a:rPr lang="hu-HU" sz="1200" dirty="0"/>
              <a:t>Ha az egy hőforrásból a hálózatba egy ponton betáplált hő technológiája nem </a:t>
            </a:r>
            <a:r>
              <a:rPr lang="hu-HU" sz="1200" dirty="0" smtClean="0"/>
              <a:t>homogén</a:t>
            </a:r>
          </a:p>
          <a:p>
            <a:pPr lvl="0"/>
            <a:r>
              <a:rPr lang="hu-HU" sz="1200" dirty="0" smtClean="0"/>
              <a:t> </a:t>
            </a:r>
            <a:r>
              <a:rPr lang="hu-HU" sz="1200" dirty="0"/>
              <a:t>(tehát vegyesen fosszilis, megújuló, kapcsolt, hulladékhő …</a:t>
            </a:r>
            <a:r>
              <a:rPr lang="hu-HU" sz="1200" dirty="0" err="1"/>
              <a:t>stb</a:t>
            </a:r>
            <a:r>
              <a:rPr lang="hu-HU" sz="1200" dirty="0"/>
              <a:t>, mert egy másik technológia nem külön </a:t>
            </a:r>
            <a:r>
              <a:rPr lang="hu-HU" sz="1200" dirty="0" err="1"/>
              <a:t>csatlakozottt</a:t>
            </a:r>
            <a:r>
              <a:rPr lang="hu-HU" sz="1200" dirty="0"/>
              <a:t> a hálózathoz</a:t>
            </a:r>
            <a:r>
              <a:rPr lang="hu-HU" sz="1200" dirty="0" smtClean="0"/>
              <a:t>,</a:t>
            </a:r>
          </a:p>
          <a:p>
            <a:pPr lvl="0"/>
            <a:r>
              <a:rPr lang="hu-HU" sz="1200" dirty="0" smtClean="0"/>
              <a:t> </a:t>
            </a:r>
            <a:r>
              <a:rPr lang="hu-HU" sz="1200" dirty="0"/>
              <a:t>hanem ehhez a hőforráshoz) akkor az egy hőforráson belüli mix arányát - külön-külön méréssel – a hőforrás üzemeltetőjének igazolni kell</a:t>
            </a:r>
            <a:r>
              <a:rPr lang="hu-HU" sz="1200" dirty="0" smtClean="0"/>
              <a:t>.</a:t>
            </a:r>
          </a:p>
          <a:p>
            <a:pPr lvl="0"/>
            <a:r>
              <a:rPr lang="hu-HU" sz="1200" dirty="0" smtClean="0"/>
              <a:t> </a:t>
            </a:r>
            <a:r>
              <a:rPr lang="hu-HU" sz="1200" dirty="0"/>
              <a:t>Ennek hiányában a hőforrást homogénnek kell tekinteni (vagyis hiába van a fosszilis mellett megújuló vagy kapcsolt arány is</a:t>
            </a:r>
            <a:r>
              <a:rPr lang="hu-HU" sz="1200" dirty="0" smtClean="0"/>
              <a:t>,</a:t>
            </a:r>
          </a:p>
          <a:p>
            <a:pPr lvl="0"/>
            <a:r>
              <a:rPr lang="hu-HU" sz="1200" dirty="0" smtClean="0"/>
              <a:t> </a:t>
            </a:r>
            <a:r>
              <a:rPr lang="hu-HU" sz="1200" dirty="0"/>
              <a:t>az egészet fosszilisnek kell tekinteni), vagy meg kell oldani, hogy az eltérő hőtermelő technológiák külön-külön</a:t>
            </a:r>
            <a:r>
              <a:rPr lang="hu-HU" sz="1200" dirty="0" smtClean="0"/>
              <a:t>,</a:t>
            </a:r>
          </a:p>
          <a:p>
            <a:pPr lvl="0"/>
            <a:r>
              <a:rPr lang="hu-HU" sz="1200" dirty="0" smtClean="0"/>
              <a:t> </a:t>
            </a:r>
            <a:r>
              <a:rPr lang="hu-HU" sz="1200" dirty="0"/>
              <a:t>önálló méréssel csatlakozzanak a hálózathoz</a:t>
            </a:r>
            <a:r>
              <a:rPr lang="hu-HU" sz="1200" dirty="0" smtClean="0"/>
              <a:t>.</a:t>
            </a:r>
          </a:p>
          <a:p>
            <a:pPr lvl="0"/>
            <a:endParaRPr lang="hu-HU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Egy </a:t>
            </a:r>
            <a:r>
              <a:rPr lang="hu-HU" sz="1400" dirty="0"/>
              <a:t>(külön)</a:t>
            </a:r>
            <a:r>
              <a:rPr lang="hu-HU" sz="1400" b="1" dirty="0"/>
              <a:t> távfűtési rendszernek alapesetben</a:t>
            </a:r>
            <a:r>
              <a:rPr lang="hu-HU" sz="1400" dirty="0"/>
              <a:t> az tekinthető, amely </a:t>
            </a:r>
            <a:r>
              <a:rPr lang="hu-HU" sz="1400" dirty="0" smtClean="0"/>
              <a:t>az </a:t>
            </a:r>
            <a:r>
              <a:rPr lang="hu-HU" sz="1400" dirty="0"/>
              <a:t>érvényes </a:t>
            </a:r>
            <a:r>
              <a:rPr lang="hu-HU" sz="1400" b="1" dirty="0"/>
              <a:t>távhőszolgáltatási engedélyben </a:t>
            </a:r>
            <a:endParaRPr lang="hu-HU" sz="1400" b="1" dirty="0" smtClean="0"/>
          </a:p>
          <a:p>
            <a:pPr lvl="0"/>
            <a:r>
              <a:rPr lang="hu-HU" sz="1400" b="1" dirty="0" smtClean="0"/>
              <a:t>egy </a:t>
            </a:r>
            <a:r>
              <a:rPr lang="hu-HU" sz="1400" b="1" dirty="0"/>
              <a:t>rendszernek van </a:t>
            </a:r>
            <a:r>
              <a:rPr lang="hu-HU" sz="1400" b="1" dirty="0" smtClean="0"/>
              <a:t>nyilvántartva</a:t>
            </a:r>
            <a:r>
              <a:rPr lang="hu-HU" sz="1400" dirty="0" smtClean="0"/>
              <a:t>, valamint </a:t>
            </a:r>
            <a:r>
              <a:rPr lang="hu-HU" sz="1400" dirty="0"/>
              <a:t>a </a:t>
            </a:r>
            <a:r>
              <a:rPr lang="hu-HU" sz="1400" b="1" dirty="0"/>
              <a:t>Hivatal felé történő adatszolgáltatásban</a:t>
            </a:r>
            <a:r>
              <a:rPr lang="hu-HU" sz="1400" dirty="0"/>
              <a:t> </a:t>
            </a:r>
            <a:r>
              <a:rPr lang="hu-HU" sz="1400" b="1" dirty="0" smtClean="0"/>
              <a:t>is</a:t>
            </a:r>
          </a:p>
          <a:p>
            <a:pPr lvl="0"/>
            <a:r>
              <a:rPr lang="hu-HU" sz="1400" dirty="0" smtClean="0"/>
              <a:t>egy </a:t>
            </a:r>
            <a:r>
              <a:rPr lang="hu-HU" sz="1400" dirty="0"/>
              <a:t>(külön) rendszerként szerepel.</a:t>
            </a:r>
          </a:p>
        </p:txBody>
      </p:sp>
    </p:spTree>
    <p:extLst>
      <p:ext uri="{BB962C8B-B14F-4D97-AF65-F5344CB8AC3E}">
        <p14:creationId xmlns:p14="http://schemas.microsoft.com/office/powerpoint/2010/main" val="31012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39500" y="116632"/>
            <a:ext cx="747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kritériumának számítási módszertana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224628"/>
            <a:ext cx="184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MaTáSzSz</a:t>
            </a:r>
            <a:r>
              <a:rPr lang="hu-HU" dirty="0" smtClean="0"/>
              <a:t> javaslat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38469" y="1215164"/>
            <a:ext cx="25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Hőtermelési mixen alapul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5496" y="1772816"/>
            <a:ext cx="916295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Ha két (vagy több)</a:t>
            </a:r>
            <a:r>
              <a:rPr lang="hu-HU" sz="1400" dirty="0"/>
              <a:t> olyan távhőhálózat, mely az előbbi nyilvántartásban külön-külön rendszerként szerepel</a:t>
            </a:r>
            <a:r>
              <a:rPr lang="hu-HU" sz="1400" dirty="0" smtClean="0"/>
              <a:t>,</a:t>
            </a:r>
          </a:p>
          <a:p>
            <a:pPr lvl="0"/>
            <a:r>
              <a:rPr lang="hu-HU" sz="1400" dirty="0" smtClean="0"/>
              <a:t>de </a:t>
            </a:r>
            <a:r>
              <a:rPr lang="hu-HU" sz="1400" dirty="0"/>
              <a:t>a </a:t>
            </a:r>
            <a:r>
              <a:rPr lang="hu-HU" sz="1400" b="1" dirty="0"/>
              <a:t>hálózatok egymással kooperálnak</a:t>
            </a:r>
            <a:r>
              <a:rPr lang="hu-HU" sz="1400" dirty="0"/>
              <a:t>, tehát </a:t>
            </a:r>
            <a:r>
              <a:rPr lang="hu-HU" sz="1400" b="1" dirty="0" err="1"/>
              <a:t>hidraulikailag</a:t>
            </a:r>
            <a:r>
              <a:rPr lang="hu-HU" sz="1400" b="1" dirty="0"/>
              <a:t> és/vagy kalorikusan összekapcsoltak</a:t>
            </a:r>
            <a:r>
              <a:rPr lang="hu-HU" sz="1400" dirty="0" smtClean="0"/>
              <a:t>,</a:t>
            </a:r>
          </a:p>
          <a:p>
            <a:pPr lvl="0"/>
            <a:r>
              <a:rPr lang="hu-HU" sz="1400" dirty="0" smtClean="0"/>
              <a:t>valamint </a:t>
            </a:r>
            <a:r>
              <a:rPr lang="hu-HU" sz="1400" dirty="0"/>
              <a:t>rendszeresen történik </a:t>
            </a:r>
            <a:r>
              <a:rPr lang="hu-HU" sz="1400" b="1" dirty="0"/>
              <a:t>hőátadás egyik rendszerről a másikra</a:t>
            </a:r>
            <a:r>
              <a:rPr lang="hu-HU" sz="1400" dirty="0" smtClean="0"/>
              <a:t>,</a:t>
            </a:r>
          </a:p>
          <a:p>
            <a:pPr lvl="0"/>
            <a:r>
              <a:rPr lang="hu-HU" sz="1400" dirty="0" smtClean="0"/>
              <a:t>akkor </a:t>
            </a:r>
            <a:r>
              <a:rPr lang="hu-HU" sz="1400" dirty="0"/>
              <a:t>a hatékonysági kritériumnak való megfelelőség számítása szempontjából – a távhőszolgáltató döntése alapján </a:t>
            </a:r>
            <a:r>
              <a:rPr lang="hu-HU" sz="1400" dirty="0" smtClean="0"/>
              <a:t>–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b="1" dirty="0"/>
              <a:t>egy rendszernek is tekinthető</a:t>
            </a:r>
            <a:r>
              <a:rPr lang="hu-HU" sz="1400" dirty="0" smtClean="0"/>
              <a:t>.</a:t>
            </a:r>
          </a:p>
          <a:p>
            <a:pPr lvl="0"/>
            <a:endParaRPr lang="hu-H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Ha két (vagy több)</a:t>
            </a:r>
            <a:r>
              <a:rPr lang="hu-HU" sz="1400" dirty="0"/>
              <a:t> olyan távhőhálózat, mely az előbbi nyilvántartásban külön-külön rendszerként </a:t>
            </a:r>
            <a:r>
              <a:rPr lang="hu-HU" sz="1400" dirty="0" smtClean="0"/>
              <a:t>szerepel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– és továbbra is külön-külön rendszerként kezelik -, a </a:t>
            </a:r>
            <a:r>
              <a:rPr lang="hu-HU" sz="1400" b="1" dirty="0"/>
              <a:t>hálózatok egymással kooperálnak</a:t>
            </a:r>
            <a:r>
              <a:rPr lang="hu-HU" sz="1400" dirty="0"/>
              <a:t>, </a:t>
            </a:r>
            <a:r>
              <a:rPr lang="hu-HU" sz="1400" dirty="0" smtClean="0"/>
              <a:t>tehát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b="1" dirty="0" err="1"/>
              <a:t>hidraulikailag</a:t>
            </a:r>
            <a:r>
              <a:rPr lang="hu-HU" sz="1400" b="1" dirty="0"/>
              <a:t> és/vagy kalorikusan összekapcsoltak</a:t>
            </a:r>
            <a:r>
              <a:rPr lang="hu-HU" sz="1400" dirty="0"/>
              <a:t>, </a:t>
            </a:r>
            <a:r>
              <a:rPr lang="hu-HU" sz="1400" dirty="0" smtClean="0"/>
              <a:t>valamint</a:t>
            </a:r>
          </a:p>
          <a:p>
            <a:pPr lvl="0"/>
            <a:r>
              <a:rPr lang="hu-HU" sz="1400" dirty="0" smtClean="0"/>
              <a:t>rendszeresen </a:t>
            </a:r>
            <a:r>
              <a:rPr lang="hu-HU" sz="1400" dirty="0"/>
              <a:t>történik </a:t>
            </a:r>
            <a:r>
              <a:rPr lang="hu-HU" sz="1400" b="1" dirty="0"/>
              <a:t>hőátadás egyik rendszerről a másikra</a:t>
            </a:r>
            <a:r>
              <a:rPr lang="hu-HU" sz="1400" dirty="0"/>
              <a:t>, az egyik rendszer által a másiknak átadott hőenergiát</a:t>
            </a:r>
            <a:r>
              <a:rPr lang="hu-HU" sz="1400" dirty="0" smtClean="0"/>
              <a:t>,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(a másik rendszerbe betáplált) hőmennyiséget </a:t>
            </a:r>
            <a:r>
              <a:rPr lang="hu-HU" sz="1400" b="1" dirty="0"/>
              <a:t>idősorosan (órás bontásban) mérni kell</a:t>
            </a:r>
            <a:r>
              <a:rPr lang="hu-HU" sz="1400" dirty="0"/>
              <a:t>. </a:t>
            </a:r>
            <a:endParaRPr lang="hu-HU" sz="1400" dirty="0" smtClean="0"/>
          </a:p>
          <a:p>
            <a:pPr lvl="0"/>
            <a:r>
              <a:rPr lang="hu-HU" sz="1400" dirty="0" smtClean="0"/>
              <a:t>Az </a:t>
            </a:r>
            <a:r>
              <a:rPr lang="hu-HU" sz="1400" dirty="0"/>
              <a:t>átadott hőmennyiség </a:t>
            </a:r>
            <a:r>
              <a:rPr lang="hu-HU" sz="1400" b="1" dirty="0"/>
              <a:t>összetételét az</a:t>
            </a:r>
            <a:r>
              <a:rPr lang="hu-HU" sz="1400" dirty="0"/>
              <a:t> </a:t>
            </a:r>
            <a:r>
              <a:rPr lang="hu-HU" sz="1400" b="1" dirty="0"/>
              <a:t>átadó rendszer adott </a:t>
            </a:r>
            <a:r>
              <a:rPr lang="hu-HU" sz="1400" b="1" dirty="0" err="1"/>
              <a:t>időszakbeli</a:t>
            </a:r>
            <a:r>
              <a:rPr lang="hu-HU" sz="1400" b="1" dirty="0"/>
              <a:t> (átadáskori) termelési mix </a:t>
            </a:r>
            <a:r>
              <a:rPr lang="hu-HU" sz="1400" b="1" dirty="0" smtClean="0"/>
              <a:t>arányával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kell figyelembe venni. Az átadáskori időszak termelési mixének megállapításához </a:t>
            </a:r>
            <a:r>
              <a:rPr lang="hu-HU" sz="1400" dirty="0" smtClean="0"/>
              <a:t>azonban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b="1" dirty="0"/>
              <a:t>minden mérésnek idősorosnak kell lennie</a:t>
            </a:r>
            <a:r>
              <a:rPr lang="hu-HU" sz="1400" dirty="0"/>
              <a:t> (különben az átadáskori időszak alatti termelési mix arány nem megállapítható).</a:t>
            </a:r>
          </a:p>
        </p:txBody>
      </p:sp>
    </p:spTree>
    <p:extLst>
      <p:ext uri="{BB962C8B-B14F-4D97-AF65-F5344CB8AC3E}">
        <p14:creationId xmlns:p14="http://schemas.microsoft.com/office/powerpoint/2010/main" val="33150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39500" y="116632"/>
            <a:ext cx="747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kritériumának számítási módszertana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224628"/>
            <a:ext cx="184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MaTáSzSz</a:t>
            </a:r>
            <a:r>
              <a:rPr lang="hu-HU" dirty="0" smtClean="0"/>
              <a:t> javaslat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38469" y="1215164"/>
            <a:ext cx="25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Hőtermelési mixen alapul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51520" y="1916832"/>
            <a:ext cx="85720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 hőtermelési mix kiszámításakor csak a </a:t>
            </a:r>
            <a:r>
              <a:rPr lang="hu-HU" sz="1400" b="1" dirty="0"/>
              <a:t>hőenergiák arányát</a:t>
            </a:r>
            <a:r>
              <a:rPr lang="hu-HU" sz="1400" dirty="0"/>
              <a:t> kell figyelembe venni, a </a:t>
            </a:r>
            <a:r>
              <a:rPr lang="hu-HU" sz="1400" b="1" dirty="0"/>
              <a:t>segéd villamos </a:t>
            </a:r>
            <a:r>
              <a:rPr lang="hu-HU" sz="1400" b="1" dirty="0" smtClean="0"/>
              <a:t>energiákat</a:t>
            </a:r>
          </a:p>
          <a:p>
            <a:pPr lvl="0"/>
            <a:r>
              <a:rPr lang="hu-HU" sz="1400" b="1" dirty="0" smtClean="0"/>
              <a:t> </a:t>
            </a:r>
            <a:r>
              <a:rPr lang="hu-HU" sz="1400" dirty="0" smtClean="0"/>
              <a:t> </a:t>
            </a:r>
            <a:r>
              <a:rPr lang="hu-HU" sz="1400" dirty="0"/>
              <a:t>(pld. keringtetés) </a:t>
            </a:r>
            <a:r>
              <a:rPr lang="hu-HU" sz="1400" b="1" dirty="0"/>
              <a:t>nem</a:t>
            </a:r>
            <a:r>
              <a:rPr lang="hu-HU" sz="1400" dirty="0" smtClean="0"/>
              <a:t>.</a:t>
            </a:r>
          </a:p>
          <a:p>
            <a:pPr lvl="0"/>
            <a:endParaRPr lang="hu-H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 </a:t>
            </a:r>
            <a:r>
              <a:rPr lang="hu-HU" sz="1400" b="1" dirty="0"/>
              <a:t>részben megújulónak tekinthető hőtermelő technológiáknál</a:t>
            </a:r>
            <a:r>
              <a:rPr lang="hu-HU" sz="1400" dirty="0"/>
              <a:t> (pld. hőszivattyú) a szakmailag </a:t>
            </a:r>
            <a:r>
              <a:rPr lang="hu-HU" sz="1400" dirty="0" smtClean="0"/>
              <a:t>elfogadott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számítási módszer szerint történjen a megújuló arány elfogadása</a:t>
            </a:r>
            <a:r>
              <a:rPr lang="hu-HU" sz="1400" dirty="0" smtClean="0"/>
              <a:t>.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Például hőszivattyúk esetében a hőforrás rész a megújuló, a hajtási villamos energia nem</a:t>
            </a:r>
            <a:r>
              <a:rPr lang="hu-HU" sz="1400" dirty="0" smtClean="0"/>
              <a:t>.</a:t>
            </a:r>
          </a:p>
          <a:p>
            <a:pPr lvl="0"/>
            <a:r>
              <a:rPr lang="hu-HU" sz="1400" dirty="0" smtClean="0"/>
              <a:t>Ha  </a:t>
            </a:r>
            <a:r>
              <a:rPr lang="hu-HU" sz="1400" dirty="0"/>
              <a:t>a hajtási villamos energia részben vagy egészben </a:t>
            </a:r>
            <a:r>
              <a:rPr lang="hu-HU" sz="1400" b="1" dirty="0"/>
              <a:t>eredetigazolt megújuló villamos energia</a:t>
            </a:r>
            <a:r>
              <a:rPr lang="hu-HU" sz="1400" dirty="0" smtClean="0"/>
              <a:t>,</a:t>
            </a:r>
          </a:p>
          <a:p>
            <a:pPr lvl="0"/>
            <a:r>
              <a:rPr lang="hu-HU" sz="1400" dirty="0" smtClean="0"/>
              <a:t>akkor </a:t>
            </a:r>
            <a:r>
              <a:rPr lang="hu-HU" sz="1400" dirty="0"/>
              <a:t>az a rész megújulónak számítható</a:t>
            </a:r>
            <a:r>
              <a:rPr lang="hu-HU" sz="1400" dirty="0" smtClean="0"/>
              <a:t>.</a:t>
            </a:r>
          </a:p>
          <a:p>
            <a:pPr lvl="0"/>
            <a:endParaRPr lang="hu-H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 </a:t>
            </a:r>
            <a:r>
              <a:rPr lang="hu-HU" sz="1400" dirty="0"/>
              <a:t>A három termelt és a rendszerbe beadott hő – az EED szerinti – típus definiálása az alábbiak szerint történjen</a:t>
            </a:r>
            <a:r>
              <a:rPr lang="hu-HU" sz="1400" dirty="0" smtClean="0"/>
              <a:t>: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7584" y="4293096"/>
            <a:ext cx="6790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1200" dirty="0"/>
              <a:t>A </a:t>
            </a:r>
            <a:r>
              <a:rPr lang="hu-HU" sz="1200" b="1" dirty="0"/>
              <a:t>nagy hatásfokú kapcsolt energiatermelésből származó hő</a:t>
            </a:r>
            <a:r>
              <a:rPr lang="hu-HU" sz="1200" dirty="0"/>
              <a:t> az EED III. melléklete alapján.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1200" dirty="0"/>
              <a:t>A </a:t>
            </a:r>
            <a:r>
              <a:rPr lang="hu-HU" sz="1200" b="1" dirty="0"/>
              <a:t>hulladékhő </a:t>
            </a:r>
            <a:r>
              <a:rPr lang="hu-HU" sz="1200" dirty="0"/>
              <a:t>(vagy újabban</a:t>
            </a:r>
            <a:r>
              <a:rPr lang="hu-HU" sz="1200" b="1" dirty="0"/>
              <a:t> maradékhő</a:t>
            </a:r>
            <a:r>
              <a:rPr lang="hu-HU" sz="1200" dirty="0"/>
              <a:t>) a </a:t>
            </a:r>
            <a:r>
              <a:rPr lang="hu-HU" sz="1200" dirty="0" smtClean="0"/>
              <a:t>maradékhő fogalma alapján történjen,</a:t>
            </a:r>
            <a:endParaRPr lang="hu-HU" sz="12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1200" dirty="0"/>
              <a:t>A </a:t>
            </a:r>
            <a:r>
              <a:rPr lang="hu-HU" sz="1200" b="1" dirty="0"/>
              <a:t>megújuló energia</a:t>
            </a:r>
            <a:r>
              <a:rPr lang="hu-HU" sz="1200" dirty="0"/>
              <a:t>-</a:t>
            </a:r>
            <a:r>
              <a:rPr lang="hu-HU" sz="1200" dirty="0" err="1"/>
              <a:t>ból</a:t>
            </a:r>
            <a:r>
              <a:rPr lang="hu-HU" sz="1200" dirty="0"/>
              <a:t> származó hő definiálása a megújuló energiaforrás fogalma alapján történjen, </a:t>
            </a:r>
            <a:endParaRPr lang="hu-HU" sz="1200" dirty="0" smtClean="0"/>
          </a:p>
          <a:p>
            <a:pPr lvl="0"/>
            <a:r>
              <a:rPr lang="hu-HU" sz="1200" dirty="0" smtClean="0"/>
              <a:t>melyek </a:t>
            </a:r>
            <a:r>
              <a:rPr lang="hu-HU" sz="1200" dirty="0"/>
              <a:t>a </a:t>
            </a:r>
            <a:r>
              <a:rPr lang="hu-HU" sz="1200" dirty="0" smtClean="0"/>
              <a:t>távhőszolgáltatásról </a:t>
            </a:r>
            <a:r>
              <a:rPr lang="hu-HU" sz="1200" dirty="0"/>
              <a:t>szóló 2005. XVIII. törvény (</a:t>
            </a:r>
            <a:r>
              <a:rPr lang="hu-HU" sz="1200" dirty="0" err="1"/>
              <a:t>Tszt</a:t>
            </a:r>
            <a:r>
              <a:rPr lang="hu-HU" sz="1200" dirty="0"/>
              <a:t>.) 3. §. m) pontjában </a:t>
            </a:r>
            <a:r>
              <a:rPr lang="hu-HU" sz="1200" dirty="0" smtClean="0"/>
              <a:t>vannak </a:t>
            </a:r>
            <a:r>
              <a:rPr lang="hu-HU" sz="1200" dirty="0"/>
              <a:t>definiálva.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95536" y="5445224"/>
            <a:ext cx="75674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Ha a nagy hatásfokú kapcsolt energiatermelésből származó hő megújuló bázisú, akkor el kell dönteni, </a:t>
            </a:r>
            <a:endParaRPr lang="hu-HU" sz="1400" dirty="0" smtClean="0"/>
          </a:p>
          <a:p>
            <a:r>
              <a:rPr lang="hu-HU" sz="1400" dirty="0" smtClean="0"/>
              <a:t>hogy </a:t>
            </a:r>
            <a:r>
              <a:rPr lang="hu-HU" sz="1400" dirty="0"/>
              <a:t>megújulónak vagy nagy hatásfokú kapcsolt energiatermelésnek számít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 </a:t>
            </a:r>
            <a:r>
              <a:rPr lang="hu-HU" sz="1400" dirty="0"/>
              <a:t>Ugyanazt a termelt hőt kétszer nem lehet elszámolni.</a:t>
            </a:r>
          </a:p>
        </p:txBody>
      </p:sp>
    </p:spTree>
    <p:extLst>
      <p:ext uri="{BB962C8B-B14F-4D97-AF65-F5344CB8AC3E}">
        <p14:creationId xmlns:p14="http://schemas.microsoft.com/office/powerpoint/2010/main" val="24628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39500" y="116632"/>
            <a:ext cx="747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kritériumának számítási módszertana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224628"/>
            <a:ext cx="184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MaTáSzSz</a:t>
            </a:r>
            <a:r>
              <a:rPr lang="hu-HU" dirty="0" smtClean="0"/>
              <a:t> javaslat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38469" y="1215164"/>
            <a:ext cx="25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Hőtermelési mixen alapul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9552" y="1944364"/>
            <a:ext cx="75674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Ha a nagy hatásfokú kapcsolt energiatermelésből származó hő megújuló bázisú, akkor el kell dönteni, </a:t>
            </a:r>
            <a:endParaRPr lang="hu-HU" sz="1400" dirty="0" smtClean="0"/>
          </a:p>
          <a:p>
            <a:r>
              <a:rPr lang="hu-HU" sz="1400" dirty="0" smtClean="0"/>
              <a:t>hogy </a:t>
            </a:r>
            <a:r>
              <a:rPr lang="hu-HU" sz="1400" dirty="0"/>
              <a:t>megújulónak vagy nagy hatásfokú kapcsolt energiatermelésnek számít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Ugyanazt </a:t>
            </a:r>
            <a:r>
              <a:rPr lang="hu-HU" sz="1400" dirty="0"/>
              <a:t>a termelt hőt kétszer nem lehet elszámolni.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47902" y="2924944"/>
            <a:ext cx="7949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A távfűtési rendszerbe betáplált hő eredetének (nagy hatásfokú kapcsolt energiatermelésből származó hő</a:t>
            </a:r>
            <a:r>
              <a:rPr lang="hu-HU" sz="1400" dirty="0" smtClean="0"/>
              <a:t>,</a:t>
            </a:r>
          </a:p>
          <a:p>
            <a:r>
              <a:rPr lang="hu-HU" sz="1400" dirty="0" smtClean="0"/>
              <a:t>maradékhő</a:t>
            </a:r>
            <a:r>
              <a:rPr lang="hu-HU" sz="1400" dirty="0"/>
              <a:t>, megújuló hő), megújuló arányának kiszámítása, igazolása a hőtermelő feladata és felelőssége.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72847" y="3660978"/>
            <a:ext cx="80242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Mivel várhatóan számos távhőszolgáltató számára a hatékonnyá válás gyakorlatilag lehetetlen feladat lesz, felmerült ötletként, hogy legyen egy eredetigazolási rendszer, amelynek keretében 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331640" y="4397012"/>
            <a:ext cx="684076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A távfűtési rendszerbe betáplált hő fajtájának (nagy hatásfokú kapcsolt energiatermelésből származó hő, maradékhő, megújuló hő) szükséges arányát (részbeni vagy teljes hiánya esetén) többlettel rendelkező, más távhőtermelő által előállított hő – kétoldalú szerződés keretében történő – megvásárlásával is lehet biztosítani. </a:t>
            </a:r>
          </a:p>
        </p:txBody>
      </p:sp>
    </p:spTree>
    <p:extLst>
      <p:ext uri="{BB962C8B-B14F-4D97-AF65-F5344CB8AC3E}">
        <p14:creationId xmlns:p14="http://schemas.microsoft.com/office/powerpoint/2010/main" val="17849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7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kritériumának számítási módszertana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224628"/>
            <a:ext cx="184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MaTáSzSz</a:t>
            </a:r>
            <a:r>
              <a:rPr lang="hu-HU" dirty="0" smtClean="0"/>
              <a:t> javaslat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38469" y="1215164"/>
            <a:ext cx="25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Hőtermelési mixen alapul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5761526" cy="50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9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27584" y="2348880"/>
            <a:ext cx="784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A hatékonnyá válás fejlesztési tervének tartalma, felépítése</a:t>
            </a:r>
            <a:endParaRPr lang="hu-HU" sz="2400" b="1" dirty="0"/>
          </a:p>
        </p:txBody>
      </p:sp>
      <p:sp>
        <p:nvSpPr>
          <p:cNvPr id="9" name="Lefelé nyíl 8"/>
          <p:cNvSpPr/>
          <p:nvPr/>
        </p:nvSpPr>
        <p:spPr>
          <a:xfrm>
            <a:off x="3923928" y="37890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8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8640"/>
            <a:ext cx="5761526" cy="62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0688"/>
            <a:ext cx="5761526" cy="88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9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- mintapélda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51720" y="1988840"/>
            <a:ext cx="4872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 Gödöllői Távhőszolgáltató Kft.</a:t>
            </a:r>
          </a:p>
          <a:p>
            <a:r>
              <a:rPr lang="hu-HU" sz="2800" b="1" dirty="0"/>
              <a:t>távhőrendszereire vonatkozóan</a:t>
            </a:r>
          </a:p>
        </p:txBody>
      </p:sp>
    </p:spTree>
    <p:extLst>
      <p:ext uri="{BB962C8B-B14F-4D97-AF65-F5344CB8AC3E}">
        <p14:creationId xmlns:p14="http://schemas.microsoft.com/office/powerpoint/2010/main" val="24290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49"/>
            <a:ext cx="9036496" cy="678065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55576" y="1268760"/>
            <a:ext cx="11506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KL fűtőmű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1330894" y="1638092"/>
            <a:ext cx="989181" cy="926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876256" y="5445224"/>
            <a:ext cx="1171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PK fűtőmű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H="1" flipV="1">
            <a:off x="5457012" y="2347789"/>
            <a:ext cx="491452" cy="8382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5364088" y="3212976"/>
            <a:ext cx="11210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Hőcserélő</a:t>
            </a:r>
            <a:endParaRPr lang="hu-HU" dirty="0"/>
          </a:p>
        </p:txBody>
      </p:sp>
      <p:cxnSp>
        <p:nvCxnSpPr>
          <p:cNvPr id="19" name="Egyenes összekötő nyíllal 18"/>
          <p:cNvCxnSpPr/>
          <p:nvPr/>
        </p:nvCxnSpPr>
        <p:spPr>
          <a:xfrm flipV="1">
            <a:off x="7964760" y="4941168"/>
            <a:ext cx="135632" cy="6564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683568" y="758089"/>
            <a:ext cx="14183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 smtClean="0"/>
              <a:t>Melegvizes kazánok</a:t>
            </a:r>
          </a:p>
          <a:p>
            <a:r>
              <a:rPr lang="hu-HU" sz="1200" dirty="0" smtClean="0"/>
              <a:t>Gázmotor </a:t>
            </a:r>
            <a:endParaRPr lang="hu-HU" sz="12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434598" y="5537557"/>
            <a:ext cx="141833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 smtClean="0"/>
              <a:t>Melegvizes kazánok</a:t>
            </a:r>
            <a:endParaRPr lang="hu-HU" sz="12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2582942" y="4282933"/>
            <a:ext cx="387061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 smtClean="0"/>
              <a:t>Mindkét hálózaton az </a:t>
            </a:r>
            <a:r>
              <a:rPr lang="hu-HU" sz="1200" dirty="0" err="1" smtClean="0"/>
              <a:t>előremenő</a:t>
            </a:r>
            <a:r>
              <a:rPr lang="hu-HU" sz="1200" dirty="0" smtClean="0"/>
              <a:t> </a:t>
            </a:r>
            <a:r>
              <a:rPr lang="hu-HU" sz="1200" dirty="0" err="1" smtClean="0"/>
              <a:t>max</a:t>
            </a:r>
            <a:r>
              <a:rPr lang="hu-HU" sz="1200" dirty="0" smtClean="0"/>
              <a:t>. hőmérséklet ~90 °C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4848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771800" y="382134"/>
            <a:ext cx="35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Jogszabályi háttér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49274" y="2132856"/>
            <a:ext cx="872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2023. szeptember 13-án hatályba lépett az Európai Parlament és a Tanács (EU</a:t>
            </a:r>
            <a:r>
              <a:rPr lang="hu-HU" dirty="0" smtClean="0"/>
              <a:t>)</a:t>
            </a:r>
          </a:p>
          <a:p>
            <a:r>
              <a:rPr lang="hu-HU" dirty="0" smtClean="0"/>
              <a:t>2023/1791 </a:t>
            </a:r>
            <a:r>
              <a:rPr lang="hu-HU" dirty="0"/>
              <a:t>irányelve az energiahatékonyságról és az (EU) 2023/955 rendelet módosításáról</a:t>
            </a:r>
            <a:r>
              <a:rPr lang="hu-HU" dirty="0" smtClean="0"/>
              <a:t>,</a:t>
            </a:r>
          </a:p>
          <a:p>
            <a:r>
              <a:rPr lang="hu-HU" dirty="0" smtClean="0"/>
              <a:t>rövidített </a:t>
            </a:r>
            <a:r>
              <a:rPr lang="hu-HU" dirty="0"/>
              <a:t>angol szóhasználattal az új EED (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Efficiency</a:t>
            </a:r>
            <a:r>
              <a:rPr lang="hu-HU" dirty="0"/>
              <a:t> </a:t>
            </a:r>
            <a:r>
              <a:rPr lang="hu-HU" dirty="0" err="1"/>
              <a:t>Directive</a:t>
            </a:r>
            <a:r>
              <a:rPr lang="hu-HU" dirty="0"/>
              <a:t>).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259632" y="39330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magyar jogba való átültetés folyamatban van: megszületett a </a:t>
            </a:r>
            <a:r>
              <a:rPr lang="hu-HU" dirty="0" err="1" smtClean="0"/>
              <a:t>Tszt</a:t>
            </a:r>
            <a:r>
              <a:rPr lang="hu-HU" dirty="0" smtClean="0"/>
              <a:t>. tv. módosítás, de nem született meg még a </a:t>
            </a:r>
            <a:r>
              <a:rPr lang="hu-HU" dirty="0"/>
              <a:t>V</a:t>
            </a:r>
            <a:r>
              <a:rPr lang="hu-HU" dirty="0" smtClean="0"/>
              <a:t>hr.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34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9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- mintapélda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725145" cy="54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9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- mintapélda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43663"/>
            <a:ext cx="5976664" cy="234892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9552" y="4221088"/>
            <a:ext cx="8385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M</a:t>
            </a:r>
            <a:r>
              <a:rPr lang="hu-HU" b="1" dirty="0" smtClean="0"/>
              <a:t>egállapítható</a:t>
            </a:r>
            <a:r>
              <a:rPr lang="hu-HU" b="1" dirty="0"/>
              <a:t>, hogy a gödöllői távhőrendszerben a két hőkörzet sem külön-külön, </a:t>
            </a:r>
            <a:endParaRPr lang="hu-HU" b="1" dirty="0" smtClean="0"/>
          </a:p>
          <a:p>
            <a:r>
              <a:rPr lang="hu-HU" b="1" dirty="0" smtClean="0"/>
              <a:t>sem </a:t>
            </a:r>
            <a:r>
              <a:rPr lang="hu-HU" b="1" dirty="0"/>
              <a:t>együttesen nem felel meg még a ma hatályos hatékonysági követelménynek sem</a:t>
            </a:r>
            <a:r>
              <a:rPr lang="hu-HU" b="1" dirty="0" smtClean="0"/>
              <a:t>.</a:t>
            </a:r>
          </a:p>
          <a:p>
            <a:r>
              <a:rPr lang="hu-HU" b="1" dirty="0" smtClean="0"/>
              <a:t>A </a:t>
            </a:r>
            <a:r>
              <a:rPr lang="hu-HU" b="1" dirty="0"/>
              <a:t>későbbiekben egyre szigorodó követelményeknek különösen nem.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44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9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- mintapélda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7" y="1268760"/>
            <a:ext cx="3023878" cy="519424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7880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484784"/>
            <a:ext cx="5761526" cy="25654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214887"/>
            <a:ext cx="3497963" cy="22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9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- mintapélda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880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93826" y="1362188"/>
            <a:ext cx="818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</a:t>
            </a:r>
            <a:r>
              <a:rPr lang="hu-HU" b="1" dirty="0"/>
              <a:t>fejlesztéseknek alapvetően a földgáztüzelésű kazánok kiváltására kell </a:t>
            </a:r>
            <a:r>
              <a:rPr lang="hu-HU" b="1" dirty="0" smtClean="0"/>
              <a:t>irányulnia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842024"/>
            <a:ext cx="87202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dirty="0" smtClean="0"/>
              <a:t>nagy hatásfokú kapcsolt energiatermelés,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b="1" dirty="0" smtClean="0"/>
              <a:t>biomassza </a:t>
            </a:r>
            <a:r>
              <a:rPr lang="hu-HU" b="1" dirty="0"/>
              <a:t>közvetlen-kazános vagy kapcsolt energiatermelés</a:t>
            </a:r>
            <a:r>
              <a:rPr lang="hu-HU" dirty="0"/>
              <a:t>, beleértve a biogázt is</a:t>
            </a:r>
            <a:r>
              <a:rPr lang="hu-HU" dirty="0" smtClean="0"/>
              <a:t>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hu-H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b="1" dirty="0"/>
              <a:t>geotermikus hőenergia</a:t>
            </a:r>
            <a:r>
              <a:rPr lang="hu-HU" dirty="0" smtClean="0"/>
              <a:t>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hu-H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dirty="0"/>
              <a:t>települési szilárd hulladék </a:t>
            </a:r>
            <a:r>
              <a:rPr lang="hu-HU" dirty="0" smtClean="0"/>
              <a:t>égetés,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hu-H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dirty="0"/>
              <a:t>hulladékhő (maradékhő) közvetlen, vagy hőszivattyúzott állapotú hasznosítása</a:t>
            </a:r>
            <a:r>
              <a:rPr lang="hu-HU" dirty="0" smtClean="0"/>
              <a:t>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/>
              <a:t>primer oldali hőszivattyúzás</a:t>
            </a:r>
            <a:r>
              <a:rPr lang="hu-HU" dirty="0"/>
              <a:t>, különböző </a:t>
            </a:r>
            <a:r>
              <a:rPr lang="hu-HU" dirty="0" smtClean="0"/>
              <a:t>hőbázison</a:t>
            </a:r>
          </a:p>
          <a:p>
            <a:r>
              <a:rPr lang="hu-HU" dirty="0" smtClean="0"/>
              <a:t> </a:t>
            </a:r>
            <a:r>
              <a:rPr lang="hu-HU" dirty="0"/>
              <a:t>(levegő, talaj, talajvíz, szennyvíz, természetes víz, alacsony hőmérsékletű termálvíz, egyéb).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220072" y="1837694"/>
            <a:ext cx="145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n</a:t>
            </a:r>
            <a:r>
              <a:rPr lang="hu-HU" dirty="0" smtClean="0">
                <a:solidFill>
                  <a:srgbClr val="FF0000"/>
                </a:solidFill>
              </a:rPr>
              <a:t>incs értelme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>
            <a:endCxn id="9" idx="1"/>
          </p:cNvCxnSpPr>
          <p:nvPr/>
        </p:nvCxnSpPr>
        <p:spPr>
          <a:xfrm flipV="1">
            <a:off x="4716016" y="2022360"/>
            <a:ext cx="504056" cy="7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4683664" y="3493080"/>
            <a:ext cx="17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n</a:t>
            </a:r>
            <a:r>
              <a:rPr lang="hu-HU" dirty="0" smtClean="0">
                <a:solidFill>
                  <a:srgbClr val="FF0000"/>
                </a:solidFill>
              </a:rPr>
              <a:t>em jöhet szóba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4067944" y="3670616"/>
            <a:ext cx="504056" cy="7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8213448" y="400506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nincs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7969871" y="4189730"/>
            <a:ext cx="252028" cy="7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107504" y="5402312"/>
            <a:ext cx="820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trike="sngStrike" dirty="0" smtClean="0"/>
              <a:t>Egyéb technológiák: hidrogén, </a:t>
            </a:r>
            <a:r>
              <a:rPr lang="hu-HU" strike="sngStrike" dirty="0" err="1" smtClean="0"/>
              <a:t>power</a:t>
            </a:r>
            <a:r>
              <a:rPr lang="hu-HU" strike="sngStrike" dirty="0" smtClean="0"/>
              <a:t> </a:t>
            </a:r>
            <a:r>
              <a:rPr lang="hu-HU" strike="sngStrike" dirty="0" err="1" smtClean="0"/>
              <a:t>to</a:t>
            </a:r>
            <a:r>
              <a:rPr lang="hu-HU" strike="sngStrike" dirty="0" smtClean="0"/>
              <a:t> </a:t>
            </a:r>
            <a:r>
              <a:rPr lang="hu-HU" strike="sngStrike" dirty="0" err="1" smtClean="0"/>
              <a:t>gas</a:t>
            </a:r>
            <a:r>
              <a:rPr lang="hu-HU" strike="sngStrike" dirty="0" smtClean="0"/>
              <a:t>, </a:t>
            </a:r>
            <a:r>
              <a:rPr lang="hu-HU" strike="sngStrike" dirty="0" err="1" smtClean="0"/>
              <a:t>power</a:t>
            </a:r>
            <a:r>
              <a:rPr lang="hu-HU" strike="sngStrike" dirty="0" smtClean="0"/>
              <a:t> </a:t>
            </a:r>
            <a:r>
              <a:rPr lang="hu-HU" strike="sngStrike" dirty="0" err="1" smtClean="0"/>
              <a:t>to</a:t>
            </a:r>
            <a:r>
              <a:rPr lang="hu-HU" strike="sngStrike" dirty="0" smtClean="0"/>
              <a:t> </a:t>
            </a:r>
            <a:r>
              <a:rPr lang="hu-HU" strike="sngStrike" dirty="0" err="1" smtClean="0"/>
              <a:t>heat</a:t>
            </a:r>
            <a:r>
              <a:rPr lang="hu-HU" strike="sngStrike" dirty="0" smtClean="0"/>
              <a:t>, nukleáris fűtőmű, 5GDHC</a:t>
            </a:r>
            <a:endParaRPr lang="hu-HU" strike="sngStrike" dirty="0"/>
          </a:p>
        </p:txBody>
      </p:sp>
    </p:spTree>
    <p:extLst>
      <p:ext uri="{BB962C8B-B14F-4D97-AF65-F5344CB8AC3E}">
        <p14:creationId xmlns:p14="http://schemas.microsoft.com/office/powerpoint/2010/main" val="21019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9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- mintapélda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880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06" y="1586625"/>
            <a:ext cx="7341739" cy="338437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42528" y="4941168"/>
            <a:ext cx="653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 hőtermelő egység általi hőenergia betáplálásnak hidraulikai okból mindig a fűtőműveknél kell történnie. Így, figyelembe kell venni, hogy a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két fűtőműbe külön-külön lehet/kell a betáplálásokat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megvalósítani.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1258476"/>
            <a:ext cx="3000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Ha </a:t>
            </a:r>
            <a:r>
              <a:rPr lang="hu-HU" sz="1200" dirty="0"/>
              <a:t>csökkentjük a gázmotoros hő </a:t>
            </a:r>
            <a:r>
              <a:rPr lang="hu-HU" sz="1200" dirty="0" smtClean="0"/>
              <a:t>betáplálást,</a:t>
            </a:r>
          </a:p>
          <a:p>
            <a:r>
              <a:rPr lang="hu-HU" sz="1200" dirty="0" smtClean="0"/>
              <a:t>akkor </a:t>
            </a:r>
            <a:r>
              <a:rPr lang="hu-HU" sz="1200" dirty="0"/>
              <a:t>akár a geotermikus hő KL körzetbe </a:t>
            </a:r>
            <a:r>
              <a:rPr lang="hu-HU" sz="1200" dirty="0" smtClean="0"/>
              <a:t>való</a:t>
            </a:r>
          </a:p>
          <a:p>
            <a:r>
              <a:rPr lang="hu-HU" sz="1200" dirty="0" smtClean="0"/>
              <a:t>betáplálásával </a:t>
            </a:r>
            <a:r>
              <a:rPr lang="hu-HU" sz="1200" dirty="0"/>
              <a:t>egyedül is elérhető </a:t>
            </a:r>
            <a:r>
              <a:rPr lang="hu-HU" sz="1200" dirty="0" smtClean="0"/>
              <a:t>a kívánt</a:t>
            </a:r>
          </a:p>
          <a:p>
            <a:r>
              <a:rPr lang="hu-HU" sz="1200" dirty="0" smtClean="0"/>
              <a:t> 50%-</a:t>
            </a:r>
            <a:r>
              <a:rPr lang="hu-HU" sz="1200" dirty="0" err="1" smtClean="0"/>
              <a:t>os</a:t>
            </a:r>
            <a:r>
              <a:rPr lang="hu-HU" sz="1200" dirty="0" smtClean="0"/>
              <a:t> RES arány.</a:t>
            </a:r>
            <a:endParaRPr lang="hu-HU" sz="1200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1610240" y="1988840"/>
            <a:ext cx="1593608" cy="4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1610240" y="2009165"/>
            <a:ext cx="1881640" cy="205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207448" y="2135639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Lehet más összeállítás is!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41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9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- mintapélda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880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1475492"/>
            <a:ext cx="85200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fejlesztési javaslatokban</a:t>
            </a:r>
          </a:p>
          <a:p>
            <a:r>
              <a:rPr lang="hu-HU" dirty="0"/>
              <a:t>•	</a:t>
            </a:r>
            <a:r>
              <a:rPr lang="hu-HU" b="1" dirty="0"/>
              <a:t>primer oldali, levegő hőbázisú hőszivattyú </a:t>
            </a:r>
            <a:r>
              <a:rPr lang="hu-HU" dirty="0"/>
              <a:t>létesítése PK hőkörzeti betáplálással,</a:t>
            </a:r>
          </a:p>
          <a:p>
            <a:r>
              <a:rPr lang="hu-HU" dirty="0"/>
              <a:t>•	</a:t>
            </a:r>
            <a:r>
              <a:rPr lang="hu-HU" b="1" dirty="0"/>
              <a:t>geotermikus termálvíz bázisú hőtermelés </a:t>
            </a:r>
            <a:r>
              <a:rPr lang="hu-HU" dirty="0"/>
              <a:t>kialakítása KL hőkörzeti betáplálással,</a:t>
            </a:r>
          </a:p>
          <a:p>
            <a:r>
              <a:rPr lang="hu-HU" dirty="0"/>
              <a:t>•	</a:t>
            </a:r>
            <a:r>
              <a:rPr lang="hu-HU" b="1" dirty="0"/>
              <a:t>biomassza fűtőmű létesítése</a:t>
            </a:r>
            <a:r>
              <a:rPr lang="hu-HU" dirty="0"/>
              <a:t> KL hőkörzeti betáplálással</a:t>
            </a:r>
          </a:p>
          <a:p>
            <a:r>
              <a:rPr lang="hu-HU" dirty="0"/>
              <a:t>szerepel.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83568" y="3645024"/>
            <a:ext cx="71043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energetikai, üzemviteli vizsgálatok alapján</a:t>
            </a:r>
          </a:p>
          <a:p>
            <a:r>
              <a:rPr lang="hu-HU" b="1" dirty="0" smtClean="0"/>
              <a:t>olyan </a:t>
            </a:r>
            <a:r>
              <a:rPr lang="hu-HU" b="1" dirty="0"/>
              <a:t>primer hőszivattyús hőtermelő berendezés kell</a:t>
            </a:r>
            <a:r>
              <a:rPr lang="hu-HU" dirty="0"/>
              <a:t>, amely</a:t>
            </a:r>
          </a:p>
          <a:p>
            <a:r>
              <a:rPr lang="hu-HU" dirty="0"/>
              <a:t>•	+5°C napi átlag külső hőmérséklet mellett,</a:t>
            </a:r>
          </a:p>
          <a:p>
            <a:r>
              <a:rPr lang="hu-HU" dirty="0"/>
              <a:t>•	+70 °C-</a:t>
            </a:r>
            <a:r>
              <a:rPr lang="hu-HU" dirty="0" err="1"/>
              <a:t>os</a:t>
            </a:r>
            <a:r>
              <a:rPr lang="hu-HU" dirty="0"/>
              <a:t> hőmérsékletű vizet tud előállítani,</a:t>
            </a:r>
          </a:p>
          <a:p>
            <a:r>
              <a:rPr lang="hu-HU" dirty="0"/>
              <a:t>•	ezen paraméterek mellett legalább 1.800 kW hőteljesítménnyel,</a:t>
            </a:r>
          </a:p>
          <a:p>
            <a:r>
              <a:rPr lang="hu-HU" dirty="0"/>
              <a:t>•	és az éves átlagos teljesítmény együttható érték legalább 2,2,</a:t>
            </a:r>
          </a:p>
          <a:p>
            <a:r>
              <a:rPr lang="hu-HU" dirty="0"/>
              <a:t>és így biztosítható az elvárt megújuló hő arány 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2843808" y="3204271"/>
            <a:ext cx="2952328" cy="39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796136" y="2675821"/>
            <a:ext cx="2589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Ezért feltétlenül szükséges az idősoros</a:t>
            </a:r>
          </a:p>
          <a:p>
            <a:r>
              <a:rPr lang="hu-HU" sz="1200" dirty="0" smtClean="0">
                <a:solidFill>
                  <a:srgbClr val="FF0000"/>
                </a:solidFill>
              </a:rPr>
              <a:t> teljesítmény lefutás adatsor, párosítva</a:t>
            </a:r>
          </a:p>
          <a:p>
            <a:r>
              <a:rPr lang="hu-HU" sz="1200" dirty="0" smtClean="0">
                <a:solidFill>
                  <a:srgbClr val="FF0000"/>
                </a:solidFill>
              </a:rPr>
              <a:t>a külső hőmérséklet és </a:t>
            </a:r>
          </a:p>
          <a:p>
            <a:r>
              <a:rPr lang="hu-HU" sz="1200" dirty="0" err="1" smtClean="0">
                <a:solidFill>
                  <a:srgbClr val="FF0000"/>
                </a:solidFill>
              </a:rPr>
              <a:t>előremenő</a:t>
            </a:r>
            <a:r>
              <a:rPr lang="hu-HU" sz="1200" dirty="0" smtClean="0">
                <a:solidFill>
                  <a:srgbClr val="FF0000"/>
                </a:solidFill>
              </a:rPr>
              <a:t> hőmérséklet adatokkal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86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9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- mintapélda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880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7" y="1368016"/>
            <a:ext cx="8568952" cy="4370509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323528" y="3861048"/>
            <a:ext cx="2016224" cy="1130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flipV="1">
            <a:off x="2267744" y="3140968"/>
            <a:ext cx="3816424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5868144" y="2924944"/>
            <a:ext cx="216024" cy="1828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334236" y="3553271"/>
            <a:ext cx="212135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Geotermikus hőforrás területe</a:t>
            </a:r>
            <a:endParaRPr lang="hu-HU" sz="12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545124" y="4614227"/>
            <a:ext cx="20460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Ipari park, biomassza fűtőmű</a:t>
            </a:r>
          </a:p>
          <a:p>
            <a:r>
              <a:rPr lang="hu-HU" sz="1200" b="1" dirty="0" smtClean="0"/>
              <a:t>elméleti létesítési helye</a:t>
            </a:r>
            <a:endParaRPr lang="hu-HU" sz="1200" b="1" dirty="0"/>
          </a:p>
        </p:txBody>
      </p:sp>
      <p:cxnSp>
        <p:nvCxnSpPr>
          <p:cNvPr id="25" name="Egyenes összekötő 24"/>
          <p:cNvCxnSpPr/>
          <p:nvPr/>
        </p:nvCxnSpPr>
        <p:spPr>
          <a:xfrm>
            <a:off x="2915816" y="4005064"/>
            <a:ext cx="102592" cy="5971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5455146" y="2571519"/>
            <a:ext cx="8259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 smtClean="0"/>
              <a:t>KL fűtőmű</a:t>
            </a:r>
            <a:endParaRPr lang="hu-HU" sz="12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6804248" y="3531817"/>
            <a:ext cx="8420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 smtClean="0"/>
              <a:t>PK fűtőmű</a:t>
            </a:r>
            <a:endParaRPr lang="hu-HU" sz="12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225260" y="3853738"/>
            <a:ext cx="18481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Levegő/víz HP közvetlenül</a:t>
            </a:r>
          </a:p>
          <a:p>
            <a:r>
              <a:rPr lang="hu-HU" sz="1200" b="1" dirty="0" smtClean="0"/>
              <a:t>a fűtőmű mellett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15924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44766" y="14835"/>
            <a:ext cx="749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- mintapélda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880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46119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907704" y="188640"/>
            <a:ext cx="6045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Távhőszolgáltatókra vonatkozó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880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107956" y="908720"/>
            <a:ext cx="184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MaTáSzSz</a:t>
            </a:r>
            <a:r>
              <a:rPr lang="hu-HU" dirty="0" smtClean="0"/>
              <a:t> javaslat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6984776" cy="49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907704" y="188640"/>
            <a:ext cx="6045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Távhőszolgáltatókra vonatkozó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smtClean="0">
                <a:solidFill>
                  <a:srgbClr val="C00000"/>
                </a:solidFill>
              </a:rPr>
              <a:t>fejlesztési terv 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880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107956" y="908720"/>
            <a:ext cx="184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MaTáSzSz</a:t>
            </a:r>
            <a:r>
              <a:rPr lang="hu-HU" dirty="0" smtClean="0"/>
              <a:t> javaslat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727881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771800" y="382134"/>
            <a:ext cx="35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Jogszabályi háttér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71600" y="1484784"/>
            <a:ext cx="73589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hatékony távfűtési és – hűtési rendszer kritériumainak való </a:t>
            </a:r>
            <a:r>
              <a:rPr lang="hu-HU" dirty="0" smtClean="0"/>
              <a:t>megfelelőségre</a:t>
            </a:r>
          </a:p>
          <a:p>
            <a:r>
              <a:rPr lang="hu-HU" dirty="0" smtClean="0"/>
              <a:t>az új EED kétféle számítási módszert határoz meg:</a:t>
            </a:r>
          </a:p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hőtermelési mix </a:t>
            </a:r>
            <a:r>
              <a:rPr lang="hu-HU" dirty="0" smtClean="0"/>
              <a:t>aránya vagy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kibocsátási maximumok </a:t>
            </a:r>
            <a:r>
              <a:rPr lang="hu-HU" dirty="0" smtClean="0"/>
              <a:t>alapján.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35107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választás tagállami döntés, ami nem született meg. A </a:t>
            </a:r>
            <a:r>
              <a:rPr lang="hu-HU" dirty="0" err="1" smtClean="0"/>
              <a:t>MaTáSzSz</a:t>
            </a:r>
            <a:r>
              <a:rPr lang="hu-HU" dirty="0" smtClean="0"/>
              <a:t> javaslata a </a:t>
            </a:r>
            <a:r>
              <a:rPr lang="hu-HU" b="1" dirty="0" smtClean="0"/>
              <a:t>hőtermelési mix alapján </a:t>
            </a:r>
            <a:r>
              <a:rPr lang="hu-HU" dirty="0" smtClean="0"/>
              <a:t>való számítás (mert az a kedvezőbb), más javaslat minisztériumi szinten sem érkezett.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83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4077072"/>
            <a:ext cx="7772400" cy="1470025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+mj-lt"/>
                <a:ea typeface="Roboto" panose="02000000000000000000" pitchFamily="2" charset="0"/>
              </a:rPr>
              <a:t>Köszönöm </a:t>
            </a:r>
            <a:r>
              <a:rPr lang="hu-HU" sz="4000" dirty="0">
                <a:latin typeface="+mj-lt"/>
                <a:ea typeface="Roboto" panose="02000000000000000000" pitchFamily="2" charset="0"/>
              </a:rPr>
              <a:t>a figyelmet!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158EB4A-EBA0-414E-8208-0BA68BF69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659643"/>
            <a:ext cx="3744416" cy="344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771800" y="382134"/>
            <a:ext cx="35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Jogszabályi háttér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393" y="1340768"/>
            <a:ext cx="907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új EED „</a:t>
            </a:r>
            <a:r>
              <a:rPr lang="hu-HU" i="1" dirty="0"/>
              <a:t>Fűtés- és hűtésszolgáltatás”</a:t>
            </a:r>
            <a:r>
              <a:rPr lang="hu-HU" dirty="0"/>
              <a:t> tárgyú 26. cikk (1) </a:t>
            </a:r>
            <a:r>
              <a:rPr lang="hu-HU" dirty="0" smtClean="0"/>
              <a:t>bekezdése – </a:t>
            </a:r>
            <a:r>
              <a:rPr lang="hu-HU" dirty="0"/>
              <a:t>különböző idősíkokban </a:t>
            </a:r>
            <a:r>
              <a:rPr lang="hu-HU" dirty="0" smtClean="0"/>
              <a:t>–</a:t>
            </a:r>
          </a:p>
          <a:p>
            <a:r>
              <a:rPr lang="hu-HU" dirty="0" smtClean="0"/>
              <a:t>újra </a:t>
            </a:r>
            <a:r>
              <a:rPr lang="hu-HU" dirty="0"/>
              <a:t>definiálja a hatékony távfűtési és – hűtési rendszer </a:t>
            </a:r>
            <a:r>
              <a:rPr lang="hu-HU" dirty="0" smtClean="0"/>
              <a:t>kritériumait (a hőtermelési mix alapján).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8138" y="2492896"/>
            <a:ext cx="860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„(1) A hatékonyabb primerenergia-fogyasztás biztosítása és a megújuló energiák fűtés- és hűtésszolgáltatásban képviselt, a hálózatba táplált arányának növelése érdekében az olyan távfűtési és -hűtési rendszer hatékony, amely a következő kritériumokat teljesíti</a:t>
            </a:r>
            <a:r>
              <a:rPr lang="hu-HU" i="1" dirty="0" smtClean="0"/>
              <a:t>:”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9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771800" y="382134"/>
            <a:ext cx="35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Jogszabályi háttér</a:t>
            </a:r>
            <a:endParaRPr lang="hu-HU" sz="3600" b="1" dirty="0">
              <a:solidFill>
                <a:srgbClr val="C00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3024336" cy="519788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436096" y="1150361"/>
            <a:ext cx="2176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RES: megújuló</a:t>
            </a:r>
          </a:p>
          <a:p>
            <a:r>
              <a:rPr lang="hu-HU" sz="1200" dirty="0" smtClean="0"/>
              <a:t>WASTE: hulladékhő, maradékhő</a:t>
            </a:r>
          </a:p>
          <a:p>
            <a:r>
              <a:rPr lang="hu-HU" sz="1200" dirty="0" smtClean="0"/>
              <a:t>CHP: kapcsolt energiatermelés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252374" y="1946419"/>
            <a:ext cx="4280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Az új EED </a:t>
            </a:r>
            <a:r>
              <a:rPr lang="hu-HU" sz="1200" dirty="0"/>
              <a:t>definiálja, hogy mi </a:t>
            </a:r>
            <a:r>
              <a:rPr lang="hu-HU" sz="1200" dirty="0" smtClean="0"/>
              <a:t>tekinthető</a:t>
            </a:r>
          </a:p>
          <a:p>
            <a:r>
              <a:rPr lang="hu-HU" sz="1200" dirty="0" smtClean="0"/>
              <a:t>nagy </a:t>
            </a:r>
            <a:r>
              <a:rPr lang="hu-HU" sz="1200" dirty="0"/>
              <a:t>hatásfokú kapcsolt </a:t>
            </a:r>
            <a:r>
              <a:rPr lang="hu-HU" sz="1200" dirty="0" smtClean="0"/>
              <a:t>energiatermelésnek</a:t>
            </a:r>
          </a:p>
          <a:p>
            <a:r>
              <a:rPr lang="hu-HU" sz="1200" dirty="0" smtClean="0"/>
              <a:t>és </a:t>
            </a:r>
            <a:r>
              <a:rPr lang="hu-HU" sz="1200" dirty="0"/>
              <a:t>a primerenergia-megtakarítás számítási módját is megadja</a:t>
            </a:r>
            <a:r>
              <a:rPr lang="hu-HU" sz="1200" dirty="0" smtClean="0"/>
              <a:t>,</a:t>
            </a:r>
          </a:p>
          <a:p>
            <a:r>
              <a:rPr lang="hu-HU" sz="1200" dirty="0" smtClean="0"/>
              <a:t>de </a:t>
            </a:r>
            <a:r>
              <a:rPr lang="hu-HU" sz="1200" b="1" dirty="0"/>
              <a:t>semmilyen módszertant nem ír </a:t>
            </a:r>
            <a:r>
              <a:rPr lang="hu-HU" sz="1200" b="1" dirty="0" smtClean="0"/>
              <a:t>elő</a:t>
            </a:r>
          </a:p>
          <a:p>
            <a:r>
              <a:rPr lang="hu-HU" sz="1200" b="1" dirty="0" smtClean="0"/>
              <a:t>a </a:t>
            </a:r>
            <a:r>
              <a:rPr lang="hu-HU" sz="1200" b="1" dirty="0"/>
              <a:t>26. cikk (1) bekezdés </a:t>
            </a:r>
            <a:r>
              <a:rPr lang="hu-HU" sz="1200" b="1" dirty="0" smtClean="0"/>
              <a:t>szerinti</a:t>
            </a:r>
          </a:p>
          <a:p>
            <a:r>
              <a:rPr lang="hu-HU" sz="1200" b="1" dirty="0" smtClean="0"/>
              <a:t>hatékony </a:t>
            </a:r>
            <a:r>
              <a:rPr lang="hu-HU" sz="1200" b="1" dirty="0"/>
              <a:t>távfűtési és -távhűtési rendszer </a:t>
            </a:r>
            <a:r>
              <a:rPr lang="hu-HU" sz="1200" b="1" dirty="0" smtClean="0"/>
              <a:t>kritériumának</a:t>
            </a:r>
          </a:p>
          <a:p>
            <a:r>
              <a:rPr lang="hu-HU" sz="1200" b="1" dirty="0" smtClean="0"/>
              <a:t>a </a:t>
            </a:r>
            <a:r>
              <a:rPr lang="hu-HU" sz="1200" b="1" dirty="0"/>
              <a:t>hőtermelés mix összetételén alapuló számítására</a:t>
            </a:r>
            <a:r>
              <a:rPr lang="hu-HU" sz="1200" dirty="0" smtClean="0"/>
              <a:t>.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1153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771800" y="382134"/>
            <a:ext cx="35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Jogszabályi háttér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1340768"/>
            <a:ext cx="88162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26. cikk </a:t>
            </a:r>
            <a:r>
              <a:rPr lang="hu-HU" dirty="0"/>
              <a:t>(5) bekezdés alapján az olyan meglévő távfűtési és -hűtési rendszer üzemeltetője</a:t>
            </a:r>
            <a:r>
              <a:rPr lang="hu-HU" dirty="0" smtClean="0"/>
              <a:t>,</a:t>
            </a:r>
          </a:p>
          <a:p>
            <a:r>
              <a:rPr lang="hu-HU" dirty="0" smtClean="0"/>
              <a:t> melynek </a:t>
            </a:r>
            <a:r>
              <a:rPr lang="hu-HU" dirty="0"/>
              <a:t>teljes fűtési és hűtési teljesítménye </a:t>
            </a:r>
            <a:r>
              <a:rPr lang="hu-HU" b="1" dirty="0"/>
              <a:t>meghaladja az 5 MW-</a:t>
            </a:r>
            <a:r>
              <a:rPr lang="hu-HU" b="1" dirty="0" err="1"/>
              <a:t>ot</a:t>
            </a:r>
            <a:r>
              <a:rPr lang="hu-HU" dirty="0" smtClean="0"/>
              <a:t>,</a:t>
            </a:r>
          </a:p>
          <a:p>
            <a:r>
              <a:rPr lang="hu-HU" dirty="0" smtClean="0"/>
              <a:t>és </a:t>
            </a:r>
            <a:r>
              <a:rPr lang="hu-HU" dirty="0"/>
              <a:t>amely nem felel meg a hatékony </a:t>
            </a:r>
            <a:r>
              <a:rPr lang="hu-HU" dirty="0" err="1"/>
              <a:t>távhő</a:t>
            </a:r>
            <a:r>
              <a:rPr lang="hu-HU" dirty="0"/>
              <a:t> kritériumainak</a:t>
            </a:r>
            <a:r>
              <a:rPr lang="hu-HU" dirty="0" smtClean="0"/>
              <a:t>,</a:t>
            </a:r>
          </a:p>
          <a:p>
            <a:r>
              <a:rPr lang="hu-HU" b="1" dirty="0" smtClean="0"/>
              <a:t>fejlesztési </a:t>
            </a:r>
            <a:r>
              <a:rPr lang="hu-HU" b="1" dirty="0"/>
              <a:t>tervet kell készítenie  </a:t>
            </a:r>
            <a:r>
              <a:rPr lang="hu-HU" dirty="0"/>
              <a:t>– már 2025. január 1-től –, melynek tartalmaznia kell</a:t>
            </a:r>
            <a:r>
              <a:rPr lang="hu-HU" dirty="0" smtClean="0"/>
              <a:t>,</a:t>
            </a:r>
          </a:p>
          <a:p>
            <a:r>
              <a:rPr lang="hu-HU" dirty="0" smtClean="0"/>
              <a:t>hogy </a:t>
            </a:r>
            <a:r>
              <a:rPr lang="hu-HU" b="1" dirty="0"/>
              <a:t>hogyan válik hatékonnyá</a:t>
            </a:r>
            <a:r>
              <a:rPr lang="hu-HU" dirty="0"/>
              <a:t>, és a tervet az illetékes hatóságnak jóvá kell hagynia.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2" y="2996952"/>
            <a:ext cx="884376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/>
              <a:t>hivatalosan </a:t>
            </a:r>
            <a:r>
              <a:rPr lang="hu-HU" dirty="0"/>
              <a:t>nem dőlt el, hogy a hatékony távfűtési és -hűtési rendszer kritériumainak </a:t>
            </a:r>
            <a:r>
              <a:rPr lang="hu-HU" dirty="0" smtClean="0"/>
              <a:t>való</a:t>
            </a:r>
          </a:p>
          <a:p>
            <a:pPr lvl="0"/>
            <a:r>
              <a:rPr lang="hu-HU" dirty="0" smtClean="0"/>
              <a:t> </a:t>
            </a:r>
            <a:r>
              <a:rPr lang="hu-HU" dirty="0"/>
              <a:t>megfelelőséget a hőtermelési mix arányát figyelembe véve, </a:t>
            </a:r>
            <a:r>
              <a:rPr lang="hu-HU" dirty="0" smtClean="0"/>
              <a:t>vagy</a:t>
            </a:r>
          </a:p>
          <a:p>
            <a:pPr lvl="0"/>
            <a:r>
              <a:rPr lang="hu-HU" dirty="0" smtClean="0"/>
              <a:t> </a:t>
            </a:r>
            <a:r>
              <a:rPr lang="hu-HU" dirty="0"/>
              <a:t>a kibocsátási maximumok alapján kell megállapítani</a:t>
            </a:r>
            <a:r>
              <a:rPr lang="hu-HU" dirty="0" smtClean="0"/>
              <a:t>, de </a:t>
            </a:r>
            <a:r>
              <a:rPr lang="hu-HU" b="1" dirty="0" smtClean="0"/>
              <a:t>eldőltnek</a:t>
            </a:r>
            <a:r>
              <a:rPr lang="hu-HU" dirty="0" smtClean="0"/>
              <a:t> tekinthetjük.</a:t>
            </a:r>
          </a:p>
          <a:p>
            <a:pPr lvl="0"/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nincs meghatározva, hogy </a:t>
            </a:r>
            <a:r>
              <a:rPr lang="hu-HU" b="1" dirty="0"/>
              <a:t>a hőtermelési mix arányát milyen módszer szerint </a:t>
            </a:r>
            <a:r>
              <a:rPr lang="hu-HU" b="1" dirty="0" smtClean="0"/>
              <a:t>kell</a:t>
            </a:r>
          </a:p>
          <a:p>
            <a:pPr lvl="0"/>
            <a:r>
              <a:rPr lang="hu-HU" b="1" dirty="0" smtClean="0"/>
              <a:t> </a:t>
            </a:r>
            <a:r>
              <a:rPr lang="hu-HU" b="1" dirty="0"/>
              <a:t>kiszámítani</a:t>
            </a:r>
            <a:r>
              <a:rPr lang="hu-HU" dirty="0" smtClean="0"/>
              <a:t>,</a:t>
            </a:r>
          </a:p>
          <a:p>
            <a:pPr lvl="0"/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nincs iránymutatás arra vonatkozóan, hogy </a:t>
            </a:r>
            <a:r>
              <a:rPr lang="hu-HU" b="1" dirty="0"/>
              <a:t>milyen tartalommal kell rendelkeznie </a:t>
            </a:r>
            <a:r>
              <a:rPr lang="hu-HU" dirty="0" smtClean="0"/>
              <a:t>annak</a:t>
            </a:r>
          </a:p>
          <a:p>
            <a:pPr lvl="0"/>
            <a:r>
              <a:rPr lang="hu-HU" dirty="0" smtClean="0"/>
              <a:t> </a:t>
            </a:r>
            <a:r>
              <a:rPr lang="hu-HU" b="1" dirty="0"/>
              <a:t>a fejlesztési tervnek</a:t>
            </a:r>
            <a:r>
              <a:rPr lang="hu-HU" dirty="0"/>
              <a:t>, amelyet az 5 MW-</a:t>
            </a:r>
            <a:r>
              <a:rPr lang="hu-HU" dirty="0" err="1"/>
              <a:t>ot</a:t>
            </a:r>
            <a:r>
              <a:rPr lang="hu-HU" dirty="0"/>
              <a:t> meghaladó teljes fűtési és hűtési </a:t>
            </a:r>
            <a:r>
              <a:rPr lang="hu-HU" dirty="0" smtClean="0"/>
              <a:t>teljesítménnyel</a:t>
            </a:r>
          </a:p>
          <a:p>
            <a:pPr lvl="0"/>
            <a:r>
              <a:rPr lang="hu-HU" dirty="0" smtClean="0"/>
              <a:t>rendelkező </a:t>
            </a:r>
            <a:r>
              <a:rPr lang="hu-HU" dirty="0"/>
              <a:t>meglévő távfűtési és -hűtési rendszer üzemeltetőjének kell készítenie.</a:t>
            </a:r>
          </a:p>
        </p:txBody>
      </p:sp>
    </p:spTree>
    <p:extLst>
      <p:ext uri="{BB962C8B-B14F-4D97-AF65-F5344CB8AC3E}">
        <p14:creationId xmlns:p14="http://schemas.microsoft.com/office/powerpoint/2010/main" val="10184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771800" y="382134"/>
            <a:ext cx="35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Jogszabályi háttér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71600" y="1114302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Tszt</a:t>
            </a:r>
            <a:r>
              <a:rPr lang="hu-HU" b="1" dirty="0" smtClean="0"/>
              <a:t> új módosítás: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8618" y="1710845"/>
            <a:ext cx="8003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34/B. </a:t>
            </a:r>
            <a:r>
              <a:rPr lang="hu-HU" sz="1600" dirty="0" smtClean="0"/>
              <a:t>§ (</a:t>
            </a:r>
            <a:r>
              <a:rPr lang="hu-HU" sz="1600" dirty="0"/>
              <a:t>1) A távhőszolgáltató elkészíti a távhőszolgáltatásról szóló törvény </a:t>
            </a:r>
            <a:r>
              <a:rPr lang="hu-HU" sz="1600" dirty="0" smtClean="0"/>
              <a:t>végrehajtására</a:t>
            </a:r>
          </a:p>
          <a:p>
            <a:r>
              <a:rPr lang="hu-HU" sz="1600" dirty="0" smtClean="0"/>
              <a:t> </a:t>
            </a:r>
            <a:r>
              <a:rPr lang="hu-HU" sz="1600" dirty="0"/>
              <a:t>kiadott kormányrendeletben meghatározott követelményeknek megfelelő fejlesztési tervet</a:t>
            </a:r>
            <a:r>
              <a:rPr lang="hu-HU" sz="1600" dirty="0" smtClean="0"/>
              <a:t>,</a:t>
            </a:r>
          </a:p>
          <a:p>
            <a:r>
              <a:rPr lang="hu-HU" sz="1600" dirty="0" smtClean="0"/>
              <a:t> </a:t>
            </a:r>
            <a:r>
              <a:rPr lang="hu-HU" sz="1600" dirty="0"/>
              <a:t>amit ötévente </a:t>
            </a:r>
            <a:r>
              <a:rPr lang="hu-HU" sz="1600" dirty="0" smtClean="0"/>
              <a:t>felülvizsgál. A </a:t>
            </a:r>
            <a:r>
              <a:rPr lang="hu-HU" sz="1600" dirty="0"/>
              <a:t>fejlesztési tervet és a fejlesztési tervek </a:t>
            </a:r>
            <a:r>
              <a:rPr lang="hu-HU" sz="1600" dirty="0" smtClean="0"/>
              <a:t>felülvizsgálatait</a:t>
            </a:r>
          </a:p>
          <a:p>
            <a:r>
              <a:rPr lang="hu-HU" sz="1600" dirty="0" smtClean="0"/>
              <a:t> jóváhagyásra</a:t>
            </a:r>
            <a:r>
              <a:rPr lang="hu-HU" sz="1600" dirty="0"/>
              <a:t> </a:t>
            </a:r>
            <a:r>
              <a:rPr lang="hu-HU" sz="1600" dirty="0" smtClean="0"/>
              <a:t>be </a:t>
            </a:r>
            <a:r>
              <a:rPr lang="hu-HU" sz="1600" dirty="0"/>
              <a:t>kell nyújtani a Hivatalhoz</a:t>
            </a:r>
            <a:r>
              <a:rPr lang="hu-HU" sz="1600" dirty="0" smtClean="0"/>
              <a:t>.</a:t>
            </a:r>
          </a:p>
          <a:p>
            <a:endParaRPr lang="hu-HU" sz="1600" dirty="0"/>
          </a:p>
          <a:p>
            <a:r>
              <a:rPr lang="hu-HU" sz="1600" dirty="0" smtClean="0"/>
              <a:t> </a:t>
            </a:r>
            <a:r>
              <a:rPr lang="hu-HU" sz="1600" dirty="0"/>
              <a:t>(2) Az 5 MW feletti rendelkezésre álló hőteljesítményű rendszer </a:t>
            </a:r>
            <a:r>
              <a:rPr lang="hu-HU" sz="1600" dirty="0" smtClean="0"/>
              <a:t>távhőszolgáltatójának</a:t>
            </a:r>
          </a:p>
          <a:p>
            <a:r>
              <a:rPr lang="hu-HU" sz="1600" dirty="0" smtClean="0"/>
              <a:t>az </a:t>
            </a:r>
            <a:r>
              <a:rPr lang="hu-HU" sz="1600" dirty="0"/>
              <a:t>(1) bekezdés szerinti fejlesztési tervben be kell mutatni a hatékony távfűtés </a:t>
            </a:r>
            <a:r>
              <a:rPr lang="hu-HU" sz="1600" dirty="0" smtClean="0"/>
              <a:t>kritériumának</a:t>
            </a:r>
          </a:p>
          <a:p>
            <a:r>
              <a:rPr lang="hu-HU" sz="1600" dirty="0" smtClean="0"/>
              <a:t>való </a:t>
            </a:r>
            <a:r>
              <a:rPr lang="hu-HU" sz="1600" dirty="0"/>
              <a:t>megfelelést célzó intézkedéseket a távhőszolgáltatásról szóló törvény </a:t>
            </a:r>
            <a:r>
              <a:rPr lang="hu-HU" sz="1600" b="1" dirty="0" smtClean="0"/>
              <a:t>végrehajtására</a:t>
            </a:r>
          </a:p>
          <a:p>
            <a:r>
              <a:rPr lang="hu-HU" sz="1600" b="1" dirty="0" smtClean="0"/>
              <a:t>kiadott </a:t>
            </a:r>
            <a:r>
              <a:rPr lang="hu-HU" sz="1600" b="1" dirty="0"/>
              <a:t>kormányrendelet</a:t>
            </a:r>
            <a:r>
              <a:rPr lang="hu-HU" sz="1600" dirty="0"/>
              <a:t> szerint</a:t>
            </a:r>
            <a:r>
              <a:rPr lang="hu-HU" sz="1600" dirty="0" smtClean="0"/>
              <a:t>.</a:t>
            </a:r>
            <a:endParaRPr lang="hu-HU" sz="1600" dirty="0"/>
          </a:p>
        </p:txBody>
      </p:sp>
      <p:sp>
        <p:nvSpPr>
          <p:cNvPr id="8" name="Lefelé nyíl 7"/>
          <p:cNvSpPr/>
          <p:nvPr/>
        </p:nvSpPr>
        <p:spPr>
          <a:xfrm rot="11143241">
            <a:off x="729283" y="4041850"/>
            <a:ext cx="484632" cy="591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68618" y="4698545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Ez még nincs meg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487266" y="4224495"/>
            <a:ext cx="570104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Minden távhőszolgáltatónak tehát fejlesztési tervet kell készíteni,</a:t>
            </a:r>
          </a:p>
          <a:p>
            <a:r>
              <a:rPr lang="hu-HU" sz="1400" b="1" dirty="0" smtClean="0"/>
              <a:t> melynek tartalmi követelménye még nem született meg,</a:t>
            </a:r>
          </a:p>
          <a:p>
            <a:r>
              <a:rPr lang="hu-HU" sz="1400" b="1" dirty="0" smtClean="0"/>
              <a:t> az 5 MW felettieknek pedig azon belül kell a hatékonysági kritériumoknak</a:t>
            </a:r>
          </a:p>
          <a:p>
            <a:r>
              <a:rPr lang="hu-HU" sz="1400" b="1" dirty="0" smtClean="0"/>
              <a:t> való megfelelést bemutatni.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14763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771800" y="382134"/>
            <a:ext cx="35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Jogszabályi háttér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99592" y="2060848"/>
            <a:ext cx="7488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minden távhőszolgáltató által készítendő fejlesztési tervnek</a:t>
            </a:r>
          </a:p>
          <a:p>
            <a:r>
              <a:rPr lang="hu-HU" dirty="0" smtClean="0"/>
              <a:t>nem csak a hőtermelés fejlesztésre,</a:t>
            </a:r>
          </a:p>
          <a:p>
            <a:r>
              <a:rPr lang="hu-HU" dirty="0" smtClean="0"/>
              <a:t>hanem a hálózat, hőközpontok, felhasználói rendszerek, felhasználói épületek</a:t>
            </a:r>
          </a:p>
          <a:p>
            <a:r>
              <a:rPr lang="hu-HU" dirty="0" smtClean="0"/>
              <a:t>energiahatékonysági fejlesztésére is kell vonatkoznia.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75656" y="1628800"/>
            <a:ext cx="157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Következtetés:</a:t>
            </a:r>
            <a:endParaRPr lang="hu-HU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259632" y="4005064"/>
            <a:ext cx="6349623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MaTáSzSz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mind a hatékony távfűtési rendszer hőtermelési mixen alapuló</a:t>
            </a:r>
          </a:p>
          <a:p>
            <a:r>
              <a:rPr lang="hu-HU" dirty="0" smtClean="0"/>
              <a:t>      kritérium rendszerének </a:t>
            </a:r>
            <a:r>
              <a:rPr lang="hu-HU" b="1" dirty="0" smtClean="0"/>
              <a:t>számítási módszertanára</a:t>
            </a:r>
            <a:r>
              <a:rPr lang="hu-HU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</a:t>
            </a:r>
            <a:r>
              <a:rPr lang="hu-HU" dirty="0" smtClean="0"/>
              <a:t>ind a </a:t>
            </a:r>
            <a:r>
              <a:rPr lang="hu-HU" b="1" dirty="0" smtClean="0"/>
              <a:t>fejlesztési terv tartalmára</a:t>
            </a:r>
            <a:r>
              <a:rPr lang="hu-HU" dirty="0" smtClean="0"/>
              <a:t> </a:t>
            </a:r>
          </a:p>
          <a:p>
            <a:r>
              <a:rPr lang="hu-HU" dirty="0"/>
              <a:t> </a:t>
            </a:r>
            <a:r>
              <a:rPr lang="hu-HU" dirty="0" smtClean="0"/>
              <a:t>tett javaslatot.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04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39500" y="116632"/>
            <a:ext cx="747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Hatékony távfűtési és -hűtési rendszer</a:t>
            </a:r>
          </a:p>
          <a:p>
            <a:r>
              <a:rPr lang="hu-HU" sz="3600" b="1" dirty="0" smtClean="0">
                <a:solidFill>
                  <a:srgbClr val="C00000"/>
                </a:solidFill>
              </a:rPr>
              <a:t> kritériumának számítási módszertana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1290826"/>
            <a:ext cx="184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MaTáSzSz</a:t>
            </a:r>
            <a:r>
              <a:rPr lang="hu-HU" dirty="0" smtClean="0"/>
              <a:t> javaslat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72240" y="1281120"/>
            <a:ext cx="25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Hőtermelési mixen alapul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39552" y="1844824"/>
            <a:ext cx="8586581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 számítás </a:t>
            </a:r>
            <a:r>
              <a:rPr lang="hu-HU" sz="1400" b="1" dirty="0"/>
              <a:t>tény adatokon</a:t>
            </a:r>
            <a:r>
              <a:rPr lang="hu-HU" sz="1400" dirty="0"/>
              <a:t> és ne a rendszer „képességén” </a:t>
            </a:r>
            <a:r>
              <a:rPr lang="hu-HU" sz="1400" b="1" dirty="0"/>
              <a:t>alapuljon</a:t>
            </a:r>
            <a:r>
              <a:rPr lang="hu-HU" sz="1400" dirty="0" smtClean="0"/>
              <a:t>.</a:t>
            </a:r>
          </a:p>
          <a:p>
            <a:pPr lvl="0"/>
            <a:endParaRPr lang="hu-H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 számítás </a:t>
            </a:r>
            <a:r>
              <a:rPr lang="hu-HU" sz="1400" b="1" dirty="0"/>
              <a:t>egy összefüggő hálózatba (rendszerbe)</a:t>
            </a:r>
            <a:r>
              <a:rPr lang="hu-HU" sz="1400" dirty="0"/>
              <a:t>, </a:t>
            </a:r>
            <a:r>
              <a:rPr lang="hu-HU" sz="1400" b="1" dirty="0"/>
              <a:t>egy időszak alatt</a:t>
            </a:r>
            <a:r>
              <a:rPr lang="hu-HU" sz="1400" dirty="0"/>
              <a:t> </a:t>
            </a:r>
            <a:endParaRPr lang="hu-HU" sz="1400" dirty="0" smtClean="0"/>
          </a:p>
          <a:p>
            <a:pPr lvl="0"/>
            <a:r>
              <a:rPr lang="hu-HU" sz="1400" dirty="0" smtClean="0"/>
              <a:t>betáplált </a:t>
            </a:r>
            <a:r>
              <a:rPr lang="hu-HU" sz="1400" dirty="0"/>
              <a:t>hőmennyiségek arányára </a:t>
            </a:r>
            <a:r>
              <a:rPr lang="hu-HU" sz="1400" dirty="0" smtClean="0"/>
              <a:t>vonatkozzon.</a:t>
            </a:r>
          </a:p>
          <a:p>
            <a:pPr lvl="0"/>
            <a:endParaRPr lang="hu-H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Az időszak </a:t>
            </a:r>
            <a:r>
              <a:rPr lang="hu-HU" sz="1400" b="1" dirty="0"/>
              <a:t>1 naptári év</a:t>
            </a:r>
            <a:r>
              <a:rPr lang="hu-HU" sz="1400" dirty="0"/>
              <a:t> legyen. Minden évben </a:t>
            </a:r>
            <a:r>
              <a:rPr lang="hu-HU" sz="1400" b="1" dirty="0"/>
              <a:t>utólag</a:t>
            </a:r>
            <a:r>
              <a:rPr lang="hu-HU" sz="1400" dirty="0"/>
              <a:t> </a:t>
            </a:r>
            <a:r>
              <a:rPr lang="hu-HU" sz="1400" b="1" dirty="0"/>
              <a:t>kiszámítandó</a:t>
            </a:r>
            <a:r>
              <a:rPr lang="hu-HU" sz="1400" dirty="0" smtClean="0"/>
              <a:t>.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A számítást a távhőszolgáltató végzi, és a hatékonysági kritériumoknak való megfelelőséghez szükséges adatokat </a:t>
            </a:r>
            <a:r>
              <a:rPr lang="hu-HU" sz="1400" dirty="0" smtClean="0"/>
              <a:t>és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a számítás eredményét a megelőző évről miden év február 15-ig a Lechner Nonprofit Kft. részére megküldi</a:t>
            </a:r>
            <a:r>
              <a:rPr lang="hu-HU" sz="1400" dirty="0" smtClean="0"/>
              <a:t>.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A MEKH (Hivatal) a számításokat ellenőrizheti</a:t>
            </a:r>
            <a:r>
              <a:rPr lang="hu-HU" sz="1400" dirty="0" smtClean="0"/>
              <a:t>.</a:t>
            </a:r>
          </a:p>
          <a:p>
            <a:pPr lvl="0"/>
            <a:endParaRPr lang="hu-H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 </a:t>
            </a:r>
            <a:r>
              <a:rPr lang="hu-HU" sz="1400" b="1" dirty="0"/>
              <a:t>„hatékony”, vagy „nem hatékony” </a:t>
            </a:r>
            <a:r>
              <a:rPr lang="hu-HU" sz="1400" dirty="0"/>
              <a:t>állapot a </a:t>
            </a:r>
            <a:r>
              <a:rPr lang="hu-HU" sz="1400" b="1" dirty="0"/>
              <a:t>következő éves periódusig tartson</a:t>
            </a:r>
            <a:r>
              <a:rPr lang="hu-HU" sz="1400" dirty="0" smtClean="0"/>
              <a:t>,</a:t>
            </a:r>
          </a:p>
          <a:p>
            <a:pPr lvl="0"/>
            <a:r>
              <a:rPr lang="hu-HU" sz="1400" dirty="0" smtClean="0"/>
              <a:t>vagyis </a:t>
            </a:r>
            <a:r>
              <a:rPr lang="hu-HU" sz="1400" dirty="0"/>
              <a:t>évente változhat, </a:t>
            </a:r>
            <a:r>
              <a:rPr lang="hu-HU" sz="1400" b="1" dirty="0"/>
              <a:t>elveszíthető </a:t>
            </a:r>
            <a:r>
              <a:rPr lang="hu-HU" sz="1400" dirty="0"/>
              <a:t>illetve </a:t>
            </a:r>
            <a:r>
              <a:rPr lang="hu-HU" sz="1400" b="1" dirty="0"/>
              <a:t>újra visszanyerhető</a:t>
            </a:r>
            <a:r>
              <a:rPr lang="hu-HU" sz="1400" dirty="0" smtClean="0"/>
              <a:t>.</a:t>
            </a:r>
          </a:p>
          <a:p>
            <a:pPr lvl="0"/>
            <a:r>
              <a:rPr lang="hu-HU" sz="1400" dirty="0" smtClean="0"/>
              <a:t> </a:t>
            </a:r>
            <a:r>
              <a:rPr lang="hu-HU" sz="1400" dirty="0"/>
              <a:t>A </a:t>
            </a:r>
            <a:r>
              <a:rPr lang="hu-HU" sz="1400" b="1" dirty="0"/>
              <a:t>hatékony </a:t>
            </a:r>
            <a:r>
              <a:rPr lang="hu-HU" sz="1400" b="1" dirty="0" err="1"/>
              <a:t>távhő</a:t>
            </a:r>
            <a:r>
              <a:rPr lang="hu-HU" sz="1400" b="1" dirty="0"/>
              <a:t> státusz megítélése </a:t>
            </a:r>
            <a:r>
              <a:rPr lang="hu-HU" sz="1400" dirty="0"/>
              <a:t>azonban </a:t>
            </a:r>
            <a:r>
              <a:rPr lang="hu-HU" sz="1400" b="1" dirty="0"/>
              <a:t>több év alapján</a:t>
            </a:r>
            <a:r>
              <a:rPr lang="hu-HU" sz="1400" dirty="0"/>
              <a:t> történjen</a:t>
            </a:r>
            <a:r>
              <a:rPr lang="hu-HU" sz="1400" dirty="0" smtClean="0"/>
              <a:t>.</a:t>
            </a:r>
          </a:p>
          <a:p>
            <a:pPr lvl="0"/>
            <a:r>
              <a:rPr lang="hu-HU" dirty="0" smtClean="0"/>
              <a:t> </a:t>
            </a:r>
            <a:r>
              <a:rPr lang="hu-HU" sz="1200" dirty="0"/>
              <a:t>Ha a </a:t>
            </a:r>
            <a:r>
              <a:rPr lang="hu-HU" sz="1200" b="1" dirty="0"/>
              <a:t>megelőző 3 évben 2-ben hatékony</a:t>
            </a:r>
            <a:r>
              <a:rPr lang="hu-HU" sz="1200" dirty="0"/>
              <a:t> volt, akkor hatékony a státusz, ha nem, akkor az adott időpontban elveszítette</a:t>
            </a:r>
            <a:r>
              <a:rPr lang="hu-HU" sz="1200" dirty="0" smtClean="0"/>
              <a:t>,</a:t>
            </a:r>
          </a:p>
          <a:p>
            <a:pPr lvl="0"/>
            <a:r>
              <a:rPr lang="hu-HU" sz="1200" dirty="0" smtClean="0"/>
              <a:t> </a:t>
            </a:r>
            <a:r>
              <a:rPr lang="hu-HU" sz="1200" dirty="0"/>
              <a:t>de a következő évvel visszanyerhető. </a:t>
            </a:r>
            <a:r>
              <a:rPr lang="hu-HU" sz="1200" b="1" dirty="0"/>
              <a:t>A 3 éves számítási periódus a hatékony </a:t>
            </a:r>
            <a:r>
              <a:rPr lang="hu-HU" sz="1200" b="1" dirty="0" err="1"/>
              <a:t>távhő</a:t>
            </a:r>
            <a:r>
              <a:rPr lang="hu-HU" sz="1200" b="1" dirty="0"/>
              <a:t> státusz</a:t>
            </a:r>
            <a:r>
              <a:rPr lang="hu-HU" sz="1200" dirty="0"/>
              <a:t> (jelenleg érvényes szabály szerinti</a:t>
            </a:r>
            <a:r>
              <a:rPr lang="hu-HU" sz="1200" dirty="0" smtClean="0"/>
              <a:t>)</a:t>
            </a:r>
          </a:p>
          <a:p>
            <a:pPr lvl="0"/>
            <a:r>
              <a:rPr lang="hu-HU" sz="1200" dirty="0" smtClean="0"/>
              <a:t> </a:t>
            </a:r>
            <a:r>
              <a:rPr lang="hu-HU" sz="1200" b="1" dirty="0"/>
              <a:t>megszerzésétől számít</a:t>
            </a:r>
            <a:r>
              <a:rPr lang="hu-HU" sz="1200" dirty="0"/>
              <a:t>, vagyis amikor valamely rendszer megszerzi a hatékony státuszt az tekinthető az első évnek</a:t>
            </a:r>
            <a:r>
              <a:rPr lang="hu-HU" sz="1200" dirty="0" smtClean="0"/>
              <a:t>.</a:t>
            </a:r>
          </a:p>
          <a:p>
            <a:pPr lvl="0"/>
            <a:r>
              <a:rPr lang="hu-HU" sz="1200" dirty="0" smtClean="0"/>
              <a:t> </a:t>
            </a:r>
            <a:r>
              <a:rPr lang="hu-HU" sz="1200" dirty="0"/>
              <a:t>A hatékony </a:t>
            </a:r>
            <a:r>
              <a:rPr lang="hu-HU" sz="1200" dirty="0" err="1"/>
              <a:t>távhő</a:t>
            </a:r>
            <a:r>
              <a:rPr lang="hu-HU" sz="1200" dirty="0"/>
              <a:t> státusz megszerzése előtti időszak nem számít bele a három évbe.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42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7127</TotalTime>
  <Words>2072</Words>
  <Application>Microsoft Office PowerPoint</Application>
  <PresentationFormat>Diavetítés a képernyőre (4:3 oldalarány)</PresentationFormat>
  <Paragraphs>258</Paragraphs>
  <Slides>30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6" baseType="lpstr">
      <vt:lpstr>Arial</vt:lpstr>
      <vt:lpstr>Calibri</vt:lpstr>
      <vt:lpstr>Roboto</vt:lpstr>
      <vt:lpstr>Times New Roman</vt:lpstr>
      <vt:lpstr>Wingdings</vt:lpstr>
      <vt:lpstr>Blank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>Főtáv Zrt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Orbán Péter</dc:creator>
  <cp:lastModifiedBy>USER</cp:lastModifiedBy>
  <cp:revision>647</cp:revision>
  <cp:lastPrinted>2019-09-30T08:55:30Z</cp:lastPrinted>
  <dcterms:created xsi:type="dcterms:W3CDTF">2014-03-07T19:00:40Z</dcterms:created>
  <dcterms:modified xsi:type="dcterms:W3CDTF">2025-06-12T08:59:48Z</dcterms:modified>
</cp:coreProperties>
</file>