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353" r:id="rId4"/>
    <p:sldId id="283" r:id="rId5"/>
    <p:sldId id="355" r:id="rId6"/>
    <p:sldId id="357" r:id="rId7"/>
    <p:sldId id="291" r:id="rId8"/>
    <p:sldId id="286" r:id="rId9"/>
    <p:sldId id="374" r:id="rId10"/>
    <p:sldId id="311" r:id="rId11"/>
    <p:sldId id="350" r:id="rId12"/>
    <p:sldId id="358" r:id="rId13"/>
    <p:sldId id="366" r:id="rId14"/>
    <p:sldId id="370" r:id="rId15"/>
    <p:sldId id="371" r:id="rId16"/>
    <p:sldId id="372" r:id="rId17"/>
    <p:sldId id="373" r:id="rId18"/>
    <p:sldId id="281" r:id="rId19"/>
  </p:sldIdLst>
  <p:sldSz cx="12192000" cy="6858000"/>
  <p:notesSz cx="6858000" cy="9144000"/>
  <p:custDataLst>
    <p:tags r:id="rId21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684CC-C7B2-4E5C-A423-CE688EB5F94F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ED7E-E22A-492F-BFDE-A8640DA953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5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2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04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11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55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12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68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13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70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14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92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15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483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16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04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17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8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3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83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4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0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5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64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6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04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7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77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8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51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9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24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CC514-0BE7-4733-9F8B-D0201E5CBADC}" type="slidenum">
              <a:rPr lang="hu-HU"/>
              <a:pPr/>
              <a:t>10</a:t>
            </a:fld>
            <a:endParaRPr lang="hu-H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9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8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06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50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46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4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53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35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1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BE65-73B9-43BB-A303-5FC378368C78}" type="datetimeFigureOut">
              <a:rPr lang="hu-HU" smtClean="0"/>
              <a:t>2025. 06. 16.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6A5-B40D-4FA3-8769-3E8519F2E5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1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55782" y="2149222"/>
            <a:ext cx="8657690" cy="1442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Kritikus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szervezetek, kritikus infrastruktúra – a </a:t>
            </a:r>
            <a:r>
              <a:rPr lang="hu-H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távhőszektor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előtt álló gyakorlati feladatok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655782" y="700013"/>
            <a:ext cx="865768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MaTáSzSz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Szakmai Fórum 2025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581890" y="4898746"/>
            <a:ext cx="8805471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hu-HU" sz="2000" kern="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Angyal István tű. </a:t>
            </a:r>
            <a:r>
              <a:rPr lang="hu-HU" sz="2000" kern="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000" kern="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zredes</a:t>
            </a:r>
          </a:p>
          <a:p>
            <a:pPr algn="ctr" fontAlgn="auto"/>
            <a:r>
              <a:rPr lang="hu-HU" sz="2000" kern="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főosztályvezető</a:t>
            </a:r>
          </a:p>
          <a:p>
            <a:pPr algn="ctr" fontAlgn="auto"/>
            <a:r>
              <a:rPr lang="hu-HU" sz="2000" kern="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OKF Kritikus Infrastruktúra Koordinációs Főosztály</a:t>
            </a:r>
          </a:p>
          <a:p>
            <a:pPr algn="ctr" fontAlgn="auto"/>
            <a:r>
              <a:rPr lang="hu-HU" sz="2000" kern="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2025.06.17.</a:t>
            </a:r>
            <a:endParaRPr lang="hu-HU" sz="2000" kern="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b="34026"/>
          <a:stretch/>
        </p:blipFill>
        <p:spPr>
          <a:xfrm>
            <a:off x="9313471" y="393804"/>
            <a:ext cx="2407474" cy="36481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940" y="4616824"/>
            <a:ext cx="3223060" cy="1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 smtClean="0"/>
              <a:t>Kijelölés</a:t>
            </a:r>
            <a:endParaRPr lang="x-none" sz="42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4" y="808074"/>
            <a:ext cx="11212797" cy="4782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FF0000"/>
                </a:solidFill>
              </a:rPr>
              <a:t>Kritikus  szervezet: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/>
              <a:t>távhő</a:t>
            </a:r>
            <a:r>
              <a:rPr lang="hu-HU" sz="2800" dirty="0" smtClean="0"/>
              <a:t> termelő </a:t>
            </a:r>
            <a:r>
              <a:rPr lang="hu-HU" sz="2800" dirty="0"/>
              <a:t>engedélyes</a:t>
            </a:r>
            <a:endParaRPr lang="hu-HU" sz="2800" dirty="0" smtClean="0"/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/>
              <a:t>távhőszolgáltató</a:t>
            </a:r>
            <a:r>
              <a:rPr lang="hu-HU" sz="2800" dirty="0" smtClean="0"/>
              <a:t> engedélyes</a:t>
            </a:r>
            <a:endParaRPr lang="hu-HU" sz="2800" dirty="0"/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hu-HU" sz="2800" dirty="0" smtClean="0">
              <a:solidFill>
                <a:srgbClr val="FF0000"/>
              </a:solidFill>
            </a:endParaRP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FF0000"/>
                </a:solidFill>
              </a:rPr>
              <a:t>Kritikus  infrastruktúra: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erőmű, fűtőmű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gerinchálózat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462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 smtClean="0"/>
              <a:t>Kijelölő hatóság részéről támogatás, segítség</a:t>
            </a:r>
            <a:endParaRPr lang="x-none" sz="42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4" y="808074"/>
            <a:ext cx="11567568" cy="59439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„kötelező” továbbképzés: 2024: 2x 2025: 4x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egyedi, szövetségi (OKSZ</a:t>
            </a:r>
            <a:r>
              <a:rPr lang="hu-HU" sz="2800" dirty="0"/>
              <a:t>, MATÁSZSZ, Felelős Élelmiszergyártók Szövetsége)</a:t>
            </a:r>
            <a:endParaRPr lang="hu-HU" sz="2800" dirty="0" smtClean="0"/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konferencia: Magyar Kórházszövetség, Hétpecsét, HTE, Magyar Kémikusok Egyesülete, NÉBIH Szimpózium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eljárás megindítások alapján online tájékoztatók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ágazati szakhatóságok, kijelölő hatóságok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e-mail, telefon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iratminta</a:t>
            </a:r>
          </a:p>
          <a:p>
            <a:pPr marL="800100" lvl="1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700" dirty="0" smtClean="0"/>
              <a:t>RE bejelentés, biztonsági összekötő bejelentés, EKFV névjegyzékbe vétel</a:t>
            </a:r>
          </a:p>
          <a:p>
            <a:pPr marL="800100" lvl="1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700" dirty="0" smtClean="0"/>
              <a:t>új kijelölésekhez kapcsolódóan: EKFV bejelentése; EKT/EKM, jegyzék minták</a:t>
            </a:r>
            <a:endParaRPr lang="hu-HU" sz="2700" dirty="0"/>
          </a:p>
          <a:p>
            <a:pPr marL="450850" lvl="1" indent="-4508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700" dirty="0" smtClean="0"/>
              <a:t>Ellenálló Képesség Fejlesztési Munkacsoport 2025.04.28.</a:t>
            </a:r>
          </a:p>
          <a:p>
            <a:pPr marL="450850" lvl="1" indent="-4508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700" dirty="0" smtClean="0"/>
              <a:t>Ellenálló Képességért Felelős Vezetők Tanácsadó Bizottsága</a:t>
            </a:r>
          </a:p>
        </p:txBody>
      </p:sp>
    </p:spTree>
    <p:extLst>
      <p:ext uri="{BB962C8B-B14F-4D97-AF65-F5344CB8AC3E}">
        <p14:creationId xmlns:p14="http://schemas.microsoft.com/office/powerpoint/2010/main" val="2505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Kritikus szervezet vezetője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5" y="910543"/>
            <a:ext cx="11212797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kritikus szervezet, legfelső (legfelsőbb döntési jogkörrel rendelkező) vezetője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</a:t>
            </a:r>
            <a:r>
              <a:rPr lang="hu-HU" sz="2667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hu-HU" sz="2667" b="1" dirty="0">
                <a:solidFill>
                  <a:srgbClr val="0070C0"/>
                </a:solidFill>
                <a:cs typeface="Times New Roman" panose="02020603050405020304" pitchFamily="18" charset="0"/>
              </a:rPr>
              <a:t>támogatja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 az ellenálló képességi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felméréseket, fejlesztéseket</a:t>
            </a:r>
            <a:endParaRPr lang="hu-HU" sz="2667" dirty="0">
              <a:solidFill>
                <a:srgbClr val="11111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</a:t>
            </a:r>
            <a:r>
              <a:rPr lang="hu-HU" sz="2667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hu-HU" sz="2667" b="1" dirty="0">
                <a:solidFill>
                  <a:srgbClr val="0070C0"/>
                </a:solidFill>
                <a:cs typeface="Times New Roman" panose="02020603050405020304" pitchFamily="18" charset="0"/>
              </a:rPr>
              <a:t>Ellenálló Képességért Felelős Vezetőt (EKFV) foglalkoztat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azonosítja 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az érintett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felelősöket, feladatokat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jóváhagyja az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Ellenálló Képességi Tervet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biztosítja</a:t>
            </a:r>
            <a:r>
              <a:rPr lang="hu-HU" sz="2667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az ellenálló képesség fejlesztésre irányuló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intézkedések végrehajtását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</a:t>
            </a:r>
            <a:r>
              <a:rPr lang="hu-HU" sz="2667" b="1" dirty="0">
                <a:solidFill>
                  <a:srgbClr val="111111"/>
                </a:solidFill>
                <a:cs typeface="Times New Roman" panose="02020603050405020304" pitchFamily="18" charset="0"/>
              </a:rPr>
              <a:t>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gondoskodik</a:t>
            </a:r>
            <a:r>
              <a:rPr lang="hu-HU" sz="2667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a feltárt hibák, nem megfelelőségek kijavításáról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 reagál 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az intézkedések </a:t>
            </a:r>
            <a:r>
              <a:rPr lang="hu-HU" sz="2667" b="1" dirty="0">
                <a:solidFill>
                  <a:srgbClr val="FF0000"/>
                </a:solidFill>
                <a:cs typeface="Times New Roman" panose="02020603050405020304" pitchFamily="18" charset="0"/>
              </a:rPr>
              <a:t>időszakos értékelésére</a:t>
            </a:r>
          </a:p>
          <a:p>
            <a:pPr algn="just">
              <a:spcBef>
                <a:spcPts val="800"/>
              </a:spcBef>
            </a:pPr>
            <a:endParaRPr lang="hu-HU" sz="2667" dirty="0"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350" y="4354975"/>
            <a:ext cx="4755909" cy="237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Gyakorlatok tervezése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5" y="748498"/>
            <a:ext cx="11212797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hu-HU" sz="2667" b="1" dirty="0">
                <a:solidFill>
                  <a:srgbClr val="FF0000"/>
                </a:solidFill>
              </a:rPr>
              <a:t>komplex gyakorlat esetén 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- BM OKF kiértesítés a kötelezettség 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teljesítéséről hivatalos  formában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- a komplex ellenálló képességi gyakorlattal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a tárgyévben esedékes ellenálló képességi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gyakorlatot is teljesíti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endParaRPr lang="hu-HU" sz="2667" dirty="0"/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hu-HU" sz="2667" b="1" dirty="0">
                <a:solidFill>
                  <a:srgbClr val="FF0000"/>
                </a:solidFill>
              </a:rPr>
              <a:t>ellenálló képességi gyakorlat esetén 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- szervezet, vagy infrastruktúra ciklusának, ütemtervének megfelelően, előre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eltervezett időpontban legalább évente egyszer</a:t>
            </a:r>
          </a:p>
          <a:p>
            <a:pPr algn="just"/>
            <a:r>
              <a:rPr lang="hu-HU" sz="2667" dirty="0">
                <a:solidFill>
                  <a:srgbClr val="111111"/>
                </a:solidFill>
              </a:rPr>
              <a:t>- Ellenálló Képességért Felelős Vezető koordinálja, értékeli és dokumentálja</a:t>
            </a:r>
          </a:p>
          <a:p>
            <a:pPr algn="just"/>
            <a:endParaRPr lang="hu-HU" sz="2667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36" y="910543"/>
            <a:ext cx="4301120" cy="22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Ellenőrzések – hatóság részéről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5" y="910543"/>
            <a:ext cx="11212797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hatósági ellenőrzések típusai, rendje:</a:t>
            </a:r>
          </a:p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- rendszeresen, időszakosan, soron kívül komplex hatósági ellenőrzés keretében: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jogszabályokban foglalt rendelkezéseknek való megfelelést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 smtClean="0">
                <a:solidFill>
                  <a:srgbClr val="111111"/>
                </a:solidFill>
                <a:cs typeface="Times New Roman" panose="02020603050405020304" pitchFamily="18" charset="0"/>
              </a:rPr>
              <a:t>kritikus </a:t>
            </a: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szervezet intézkedései megfelelőségét, teljesülését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ellenálló képességi terv és mátrix szabályozottságát és megfelelőségét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kritikus szervezet vezetője tevékenységének megfelelőségét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Ellenálló Képességért Felelős Vezető tevékenységének </a:t>
            </a:r>
            <a:r>
              <a:rPr lang="hu-HU" sz="2667" dirty="0" smtClean="0">
                <a:solidFill>
                  <a:srgbClr val="111111"/>
                </a:solidFill>
                <a:cs typeface="Times New Roman" panose="02020603050405020304" pitchFamily="18" charset="0"/>
              </a:rPr>
              <a:t>megfelelőségét (szakmaiság / olcsóság ?!)</a:t>
            </a:r>
            <a:endParaRPr lang="hu-HU" sz="2667" dirty="0">
              <a:solidFill>
                <a:srgbClr val="111111"/>
              </a:solidFill>
              <a:cs typeface="Times New Roman" panose="02020603050405020304" pitchFamily="18" charset="0"/>
            </a:endParaRP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ellenálló képességi gyakorlat megfelelőségét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ellátási lánc tagjai, beszállítói együttműködésének megfelelőségét</a:t>
            </a:r>
          </a:p>
          <a:p>
            <a:pPr marL="457189" indent="-457189" algn="just">
              <a:spcBef>
                <a:spcPts val="800"/>
              </a:spcBef>
              <a:buClrTx/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  <a:cs typeface="Times New Roman" panose="02020603050405020304" pitchFamily="18" charset="0"/>
              </a:rPr>
              <a:t>Ellenálló Képességért Felelős Vezetővel kapcsolatos követelmények teljesülését</a:t>
            </a:r>
          </a:p>
        </p:txBody>
      </p:sp>
    </p:spTree>
    <p:extLst>
      <p:ext uri="{BB962C8B-B14F-4D97-AF65-F5344CB8AC3E}">
        <p14:creationId xmlns:p14="http://schemas.microsoft.com/office/powerpoint/2010/main" val="652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1219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2" y="1"/>
            <a:ext cx="11630813" cy="8333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Kritikus szervezetek – támogatás</a:t>
            </a:r>
            <a:endParaRPr lang="x-none" sz="4267" dirty="0"/>
          </a:p>
        </p:txBody>
      </p:sp>
      <p:sp>
        <p:nvSpPr>
          <p:cNvPr id="3" name="Téglalap 2"/>
          <p:cNvSpPr/>
          <p:nvPr/>
        </p:nvSpPr>
        <p:spPr>
          <a:xfrm>
            <a:off x="344799" y="566638"/>
            <a:ext cx="1131232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kivételes jogosultság: kritikus munkakörben foglalkoztatottak (polgári védelem)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88" y="1189461"/>
            <a:ext cx="9129131" cy="51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2" y="1"/>
            <a:ext cx="11630813" cy="8333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Kritikus szervezetek – támogatás</a:t>
            </a:r>
            <a:endParaRPr lang="x-none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2" y="833377"/>
            <a:ext cx="99309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útmutatók, iratminták, formanyomtatványok, módszertani </a:t>
            </a:r>
            <a:r>
              <a:rPr lang="hu-HU" sz="2667" dirty="0" smtClean="0">
                <a:solidFill>
                  <a:srgbClr val="111111"/>
                </a:solidFill>
              </a:rPr>
              <a:t>megoldások, Ellenálló Képességért Felelős Vezetők Tanácsadó Bizottsága</a:t>
            </a:r>
            <a:endParaRPr lang="hu-HU" sz="2667" dirty="0">
              <a:solidFill>
                <a:srgbClr val="111111"/>
              </a:solidFill>
            </a:endParaRP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elsőbbségi eljárások</a:t>
            </a:r>
          </a:p>
          <a:p>
            <a:pPr marL="457189" indent="-457189" algn="just">
              <a:spcBef>
                <a:spcPts val="800"/>
              </a:spcBef>
              <a:buClr>
                <a:srgbClr val="111111"/>
              </a:buClr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</a:rPr>
              <a:t>közműszolgáltatók 0-24 órás központjai közvetlen és kizárólagos kommunikációs csatornát biztosítanak</a:t>
            </a:r>
          </a:p>
          <a:p>
            <a:pPr marL="457189" indent="-457189" algn="just">
              <a:spcBef>
                <a:spcPts val="800"/>
              </a:spcBef>
              <a:buClr>
                <a:srgbClr val="111111"/>
              </a:buClr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</a:rPr>
              <a:t>közműszolgáltatók soron kívüli ügyintézést biztosítanak, legfeljebb 30 napos ügyintézési határidővel</a:t>
            </a:r>
          </a:p>
          <a:p>
            <a:pPr marL="457189" indent="-457189" algn="just">
              <a:spcBef>
                <a:spcPts val="800"/>
              </a:spcBef>
              <a:buClr>
                <a:srgbClr val="111111"/>
              </a:buClr>
              <a:buFont typeface="Wingdings" panose="05000000000000000000" pitchFamily="2" charset="2"/>
              <a:buChar char="§"/>
            </a:pPr>
            <a:r>
              <a:rPr lang="hu-HU" sz="2667" dirty="0">
                <a:solidFill>
                  <a:srgbClr val="111111"/>
                </a:solidFill>
              </a:rPr>
              <a:t>javítások és a rendkívüli esemény kezelésében a kritikus szervezet és kritikus infrastruktúra, az alapvető szolgáltatás működése a lehető legrövidebb ideig legyen korlátozott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tapasztalatok megosztásának anonimizált fórumrendszerét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közműkorlátozások tilalma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gépjárművek korlátozásainak csökkentése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7342" t="14585" r="30253" b="10028"/>
          <a:stretch/>
        </p:blipFill>
        <p:spPr>
          <a:xfrm>
            <a:off x="10442713" y="1188334"/>
            <a:ext cx="1440628" cy="144062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430" y="4906535"/>
            <a:ext cx="2850463" cy="19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55781" y="2286503"/>
            <a:ext cx="8657690" cy="860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</a:t>
            </a:r>
            <a:endParaRPr lang="hu-H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71" y="393804"/>
            <a:ext cx="2407474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="" xmlns:a16="http://schemas.microsoft.com/office/drawing/2014/main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A </a:t>
            </a:r>
            <a:r>
              <a:rPr lang="hu-HU" sz="4267" dirty="0" smtClean="0"/>
              <a:t>kijelölés mérföldkövei</a:t>
            </a:r>
            <a:endParaRPr lang="x-none" sz="4267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="" xmlns:a16="http://schemas.microsoft.com/office/drawing/2014/main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5" y="910543"/>
            <a:ext cx="11212797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hu-HU" sz="2667" dirty="0"/>
          </a:p>
        </p:txBody>
      </p:sp>
      <p:sp>
        <p:nvSpPr>
          <p:cNvPr id="4" name="Graphic 55">
            <a:extLst>
              <a:ext uri="{FF2B5EF4-FFF2-40B4-BE49-F238E27FC236}">
                <a16:creationId xmlns="" xmlns:a16="http://schemas.microsoft.com/office/drawing/2014/main" id="{760FD76C-7883-4C9D-AE28-47B96E88BCDD}"/>
              </a:ext>
            </a:extLst>
          </p:cNvPr>
          <p:cNvSpPr/>
          <p:nvPr/>
        </p:nvSpPr>
        <p:spPr>
          <a:xfrm>
            <a:off x="1572121" y="2295878"/>
            <a:ext cx="9074739" cy="4337276"/>
          </a:xfrm>
          <a:custGeom>
            <a:avLst/>
            <a:gdLst>
              <a:gd name="connsiteX0" fmla="*/ 7195280 w 7658100"/>
              <a:gd name="connsiteY0" fmla="*/ 1752973 h 3665974"/>
              <a:gd name="connsiteX1" fmla="*/ 5073968 w 7658100"/>
              <a:gd name="connsiteY1" fmla="*/ 1742305 h 3665974"/>
              <a:gd name="connsiteX2" fmla="*/ 4772216 w 7658100"/>
              <a:gd name="connsiteY2" fmla="*/ 1889085 h 3665974"/>
              <a:gd name="connsiteX3" fmla="*/ 3652361 w 7658100"/>
              <a:gd name="connsiteY3" fmla="*/ 2433725 h 3665974"/>
              <a:gd name="connsiteX4" fmla="*/ 3229547 w 7658100"/>
              <a:gd name="connsiteY4" fmla="*/ 2639370 h 3665974"/>
              <a:gd name="connsiteX5" fmla="*/ 2185321 w 7658100"/>
              <a:gd name="connsiteY5" fmla="*/ 2634131 h 3665974"/>
              <a:gd name="connsiteX6" fmla="*/ 2161985 w 7658100"/>
              <a:gd name="connsiteY6" fmla="*/ 2132449 h 3665974"/>
              <a:gd name="connsiteX7" fmla="*/ 2585657 w 7658100"/>
              <a:gd name="connsiteY7" fmla="*/ 1926423 h 3665974"/>
              <a:gd name="connsiteX8" fmla="*/ 3705511 w 7658100"/>
              <a:gd name="connsiteY8" fmla="*/ 1381784 h 3665974"/>
              <a:gd name="connsiteX9" fmla="*/ 4006406 w 7658100"/>
              <a:gd name="connsiteY9" fmla="*/ 1235385 h 3665974"/>
              <a:gd name="connsiteX10" fmla="*/ 3958876 w 7658100"/>
              <a:gd name="connsiteY10" fmla="*/ 216114 h 3665974"/>
              <a:gd name="connsiteX11" fmla="*/ 1837563 w 7658100"/>
              <a:gd name="connsiteY11" fmla="*/ 205446 h 3665974"/>
              <a:gd name="connsiteX12" fmla="*/ 1538192 w 7658100"/>
              <a:gd name="connsiteY12" fmla="*/ 351084 h 3665974"/>
              <a:gd name="connsiteX13" fmla="*/ 0 w 7658100"/>
              <a:gd name="connsiteY13" fmla="*/ 1099177 h 3665974"/>
              <a:gd name="connsiteX14" fmla="*/ 550736 w 7658100"/>
              <a:gd name="connsiteY14" fmla="*/ 1360638 h 3665974"/>
              <a:gd name="connsiteX15" fmla="*/ 2088356 w 7658100"/>
              <a:gd name="connsiteY15" fmla="*/ 612735 h 3665974"/>
              <a:gd name="connsiteX16" fmla="*/ 2388108 w 7658100"/>
              <a:gd name="connsiteY16" fmla="*/ 466908 h 3665974"/>
              <a:gd name="connsiteX17" fmla="*/ 3432334 w 7658100"/>
              <a:gd name="connsiteY17" fmla="*/ 472146 h 3665974"/>
              <a:gd name="connsiteX18" fmla="*/ 3455765 w 7658100"/>
              <a:gd name="connsiteY18" fmla="*/ 973923 h 3665974"/>
              <a:gd name="connsiteX19" fmla="*/ 3155252 w 7658100"/>
              <a:gd name="connsiteY19" fmla="*/ 1120037 h 3665974"/>
              <a:gd name="connsiteX20" fmla="*/ 2035493 w 7658100"/>
              <a:gd name="connsiteY20" fmla="*/ 1664676 h 3665974"/>
              <a:gd name="connsiteX21" fmla="*/ 1611344 w 7658100"/>
              <a:gd name="connsiteY21" fmla="*/ 1870988 h 3665974"/>
              <a:gd name="connsiteX22" fmla="*/ 1658779 w 7658100"/>
              <a:gd name="connsiteY22" fmla="*/ 2890258 h 3665974"/>
              <a:gd name="connsiteX23" fmla="*/ 3780187 w 7658100"/>
              <a:gd name="connsiteY23" fmla="*/ 2900831 h 3665974"/>
              <a:gd name="connsiteX24" fmla="*/ 4202621 w 7658100"/>
              <a:gd name="connsiteY24" fmla="*/ 2695377 h 3665974"/>
              <a:gd name="connsiteX25" fmla="*/ 5322475 w 7658100"/>
              <a:gd name="connsiteY25" fmla="*/ 2150737 h 3665974"/>
              <a:gd name="connsiteX26" fmla="*/ 5624608 w 7658100"/>
              <a:gd name="connsiteY26" fmla="*/ 2003766 h 3665974"/>
              <a:gd name="connsiteX27" fmla="*/ 6668834 w 7658100"/>
              <a:gd name="connsiteY27" fmla="*/ 2009005 h 3665974"/>
              <a:gd name="connsiteX28" fmla="*/ 6692170 w 7658100"/>
              <a:gd name="connsiteY28" fmla="*/ 2510782 h 3665974"/>
              <a:gd name="connsiteX29" fmla="*/ 6389275 w 7658100"/>
              <a:gd name="connsiteY29" fmla="*/ 2658134 h 3665974"/>
              <a:gd name="connsiteX30" fmla="*/ 4854702 w 7658100"/>
              <a:gd name="connsiteY30" fmla="*/ 3404513 h 3665974"/>
              <a:gd name="connsiteX31" fmla="*/ 5405438 w 7658100"/>
              <a:gd name="connsiteY31" fmla="*/ 3665974 h 3665974"/>
              <a:gd name="connsiteX32" fmla="*/ 6939534 w 7658100"/>
              <a:gd name="connsiteY32" fmla="*/ 2919786 h 3665974"/>
              <a:gd name="connsiteX33" fmla="*/ 7242905 w 7658100"/>
              <a:gd name="connsiteY33" fmla="*/ 2772243 h 3665974"/>
              <a:gd name="connsiteX34" fmla="*/ 7195280 w 7658100"/>
              <a:gd name="connsiteY34" fmla="*/ 1752973 h 366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658100" h="3665974">
                <a:moveTo>
                  <a:pt x="7195280" y="1752973"/>
                </a:moveTo>
                <a:cubicBezTo>
                  <a:pt x="6597301" y="1469033"/>
                  <a:pt x="5645658" y="1464270"/>
                  <a:pt x="5073968" y="1742305"/>
                </a:cubicBezTo>
                <a:lnTo>
                  <a:pt x="4772216" y="1889085"/>
                </a:lnTo>
                <a:lnTo>
                  <a:pt x="3652361" y="2433725"/>
                </a:lnTo>
                <a:lnTo>
                  <a:pt x="3229547" y="2639370"/>
                </a:lnTo>
                <a:cubicBezTo>
                  <a:pt x="2948083" y="2776244"/>
                  <a:pt x="2479643" y="2773958"/>
                  <a:pt x="2185321" y="2634131"/>
                </a:cubicBezTo>
                <a:cubicBezTo>
                  <a:pt x="1890998" y="2494399"/>
                  <a:pt x="1880521" y="2269323"/>
                  <a:pt x="2161985" y="2132449"/>
                </a:cubicBezTo>
                <a:lnTo>
                  <a:pt x="2585657" y="1926423"/>
                </a:lnTo>
                <a:lnTo>
                  <a:pt x="3705511" y="1381784"/>
                </a:lnTo>
                <a:lnTo>
                  <a:pt x="4006406" y="1235385"/>
                </a:lnTo>
                <a:cubicBezTo>
                  <a:pt x="4578096" y="957350"/>
                  <a:pt x="4556856" y="500055"/>
                  <a:pt x="3958876" y="216114"/>
                </a:cubicBezTo>
                <a:cubicBezTo>
                  <a:pt x="3360896" y="-67826"/>
                  <a:pt x="2409254" y="-72588"/>
                  <a:pt x="1837563" y="205446"/>
                </a:cubicBezTo>
                <a:lnTo>
                  <a:pt x="1538192" y="351084"/>
                </a:lnTo>
                <a:lnTo>
                  <a:pt x="0" y="1099177"/>
                </a:lnTo>
                <a:lnTo>
                  <a:pt x="550736" y="1360638"/>
                </a:lnTo>
                <a:lnTo>
                  <a:pt x="2088356" y="612735"/>
                </a:lnTo>
                <a:lnTo>
                  <a:pt x="2388108" y="466908"/>
                </a:lnTo>
                <a:cubicBezTo>
                  <a:pt x="2669572" y="330033"/>
                  <a:pt x="3138011" y="332415"/>
                  <a:pt x="3432334" y="472146"/>
                </a:cubicBezTo>
                <a:cubicBezTo>
                  <a:pt x="3726752" y="611973"/>
                  <a:pt x="3737134" y="837049"/>
                  <a:pt x="3455765" y="973923"/>
                </a:cubicBezTo>
                <a:lnTo>
                  <a:pt x="3155252" y="1120037"/>
                </a:lnTo>
                <a:lnTo>
                  <a:pt x="2035493" y="1664676"/>
                </a:lnTo>
                <a:lnTo>
                  <a:pt x="1611344" y="1870988"/>
                </a:lnTo>
                <a:cubicBezTo>
                  <a:pt x="1039559" y="2149023"/>
                  <a:pt x="1060799" y="2606318"/>
                  <a:pt x="1658779" y="2890258"/>
                </a:cubicBezTo>
                <a:cubicBezTo>
                  <a:pt x="2256758" y="3174198"/>
                  <a:pt x="3208401" y="3178961"/>
                  <a:pt x="3780187" y="2900831"/>
                </a:cubicBezTo>
                <a:lnTo>
                  <a:pt x="4202621" y="2695377"/>
                </a:lnTo>
                <a:lnTo>
                  <a:pt x="5322475" y="2150737"/>
                </a:lnTo>
                <a:lnTo>
                  <a:pt x="5624608" y="2003766"/>
                </a:lnTo>
                <a:cubicBezTo>
                  <a:pt x="5905976" y="1866892"/>
                  <a:pt x="6374511" y="1869273"/>
                  <a:pt x="6668834" y="2009005"/>
                </a:cubicBezTo>
                <a:cubicBezTo>
                  <a:pt x="6963156" y="2148832"/>
                  <a:pt x="6973634" y="2373908"/>
                  <a:pt x="6692170" y="2510782"/>
                </a:cubicBezTo>
                <a:lnTo>
                  <a:pt x="6389275" y="2658134"/>
                </a:lnTo>
                <a:lnTo>
                  <a:pt x="4854702" y="3404513"/>
                </a:lnTo>
                <a:lnTo>
                  <a:pt x="5405438" y="3665974"/>
                </a:lnTo>
                <a:lnTo>
                  <a:pt x="6939534" y="2919786"/>
                </a:lnTo>
                <a:lnTo>
                  <a:pt x="7242905" y="2772243"/>
                </a:lnTo>
                <a:cubicBezTo>
                  <a:pt x="7814596" y="2494209"/>
                  <a:pt x="7793260" y="2036913"/>
                  <a:pt x="7195280" y="17529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Graphic 5">
            <a:extLst>
              <a:ext uri="{FF2B5EF4-FFF2-40B4-BE49-F238E27FC236}">
                <a16:creationId xmlns="" xmlns:a16="http://schemas.microsoft.com/office/drawing/2014/main" id="{62919737-A8C4-4B1C-855F-70DDBCD8A85C}"/>
              </a:ext>
            </a:extLst>
          </p:cNvPr>
          <p:cNvGrpSpPr/>
          <p:nvPr/>
        </p:nvGrpSpPr>
        <p:grpSpPr>
          <a:xfrm>
            <a:off x="1551166" y="1265607"/>
            <a:ext cx="9078801" cy="5289981"/>
            <a:chOff x="2266950" y="1195387"/>
            <a:chExt cx="7661528" cy="4471224"/>
          </a:xfrm>
        </p:grpSpPr>
        <p:grpSp>
          <p:nvGrpSpPr>
            <p:cNvPr id="6" name="Graphic 5">
              <a:extLst>
                <a:ext uri="{FF2B5EF4-FFF2-40B4-BE49-F238E27FC236}">
                  <a16:creationId xmlns="" xmlns:a16="http://schemas.microsoft.com/office/drawing/2014/main" id="{A52C9E44-203B-4548-94F4-A07779B8E004}"/>
                </a:ext>
              </a:extLst>
            </p:cNvPr>
            <p:cNvGrpSpPr/>
            <p:nvPr/>
          </p:nvGrpSpPr>
          <p:grpSpPr>
            <a:xfrm>
              <a:off x="2266950" y="1928819"/>
              <a:ext cx="7661528" cy="3737792"/>
              <a:chOff x="2266950" y="1928819"/>
              <a:chExt cx="7661528" cy="3737792"/>
            </a:xfrm>
          </p:grpSpPr>
          <p:grpSp>
            <p:nvGrpSpPr>
              <p:cNvPr id="22" name="Graphic 5">
                <a:extLst>
                  <a:ext uri="{FF2B5EF4-FFF2-40B4-BE49-F238E27FC236}">
                    <a16:creationId xmlns="" xmlns:a16="http://schemas.microsoft.com/office/drawing/2014/main" id="{8CAEFDFA-5D11-4380-B2F1-1E9353744BDA}"/>
                  </a:ext>
                </a:extLst>
              </p:cNvPr>
              <p:cNvGrpSpPr/>
              <p:nvPr/>
            </p:nvGrpSpPr>
            <p:grpSpPr>
              <a:xfrm>
                <a:off x="5922740" y="3465678"/>
                <a:ext cx="4005738" cy="1453126"/>
                <a:chOff x="5922740" y="3465678"/>
                <a:chExt cx="4005738" cy="1453126"/>
              </a:xfrm>
            </p:grpSpPr>
            <p:sp>
              <p:nvSpPr>
                <p:cNvPr id="39" name="Freeform: Shape 37">
                  <a:extLst>
                    <a:ext uri="{FF2B5EF4-FFF2-40B4-BE49-F238E27FC236}">
                      <a16:creationId xmlns="" xmlns:a16="http://schemas.microsoft.com/office/drawing/2014/main" id="{76208085-AE31-4D4E-A7B1-51EB6C1A5567}"/>
                    </a:ext>
                  </a:extLst>
                </p:cNvPr>
                <p:cNvSpPr/>
                <p:nvPr/>
              </p:nvSpPr>
              <p:spPr>
                <a:xfrm>
                  <a:off x="6472999" y="3831458"/>
                  <a:ext cx="2693990" cy="862937"/>
                </a:xfrm>
                <a:custGeom>
                  <a:avLst/>
                  <a:gdLst>
                    <a:gd name="connsiteX0" fmla="*/ 2693956 w 2693990"/>
                    <a:gd name="connsiteY0" fmla="*/ 369923 h 862937"/>
                    <a:gd name="connsiteX1" fmla="*/ 2690527 w 2693990"/>
                    <a:gd name="connsiteY1" fmla="*/ 441742 h 862937"/>
                    <a:gd name="connsiteX2" fmla="*/ 2462784 w 2693990"/>
                    <a:gd name="connsiteY2" fmla="*/ 178280 h 862937"/>
                    <a:gd name="connsiteX3" fmla="*/ 1418559 w 2693990"/>
                    <a:gd name="connsiteY3" fmla="*/ 173041 h 862937"/>
                    <a:gd name="connsiteX4" fmla="*/ 0 w 2693990"/>
                    <a:gd name="connsiteY4" fmla="*/ 862937 h 862937"/>
                    <a:gd name="connsiteX5" fmla="*/ 0 w 2693990"/>
                    <a:gd name="connsiteY5" fmla="*/ 792738 h 862937"/>
                    <a:gd name="connsiteX6" fmla="*/ 1421987 w 2693990"/>
                    <a:gd name="connsiteY6" fmla="*/ 101128 h 862937"/>
                    <a:gd name="connsiteX7" fmla="*/ 2466213 w 2693990"/>
                    <a:gd name="connsiteY7" fmla="*/ 106366 h 862937"/>
                    <a:gd name="connsiteX8" fmla="*/ 2693956 w 2693990"/>
                    <a:gd name="connsiteY8" fmla="*/ 369923 h 862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93990" h="862937">
                      <a:moveTo>
                        <a:pt x="2693956" y="369923"/>
                      </a:moveTo>
                      <a:lnTo>
                        <a:pt x="2690527" y="441742"/>
                      </a:lnTo>
                      <a:cubicBezTo>
                        <a:pt x="2692432" y="347063"/>
                        <a:pt x="2616137" y="251051"/>
                        <a:pt x="2462784" y="178280"/>
                      </a:cubicBezTo>
                      <a:cubicBezTo>
                        <a:pt x="2168462" y="38453"/>
                        <a:pt x="1700022" y="36167"/>
                        <a:pt x="1418559" y="173041"/>
                      </a:cubicBezTo>
                      <a:lnTo>
                        <a:pt x="0" y="862937"/>
                      </a:lnTo>
                      <a:lnTo>
                        <a:pt x="0" y="792738"/>
                      </a:lnTo>
                      <a:lnTo>
                        <a:pt x="1421987" y="101128"/>
                      </a:lnTo>
                      <a:cubicBezTo>
                        <a:pt x="1703356" y="-35747"/>
                        <a:pt x="2171891" y="-33365"/>
                        <a:pt x="2466213" y="106366"/>
                      </a:cubicBezTo>
                      <a:cubicBezTo>
                        <a:pt x="2619566" y="179233"/>
                        <a:pt x="2695861" y="275245"/>
                        <a:pt x="2693956" y="369923"/>
                      </a:cubicBezTo>
                      <a:close/>
                    </a:path>
                  </a:pathLst>
                </a:custGeom>
                <a:solidFill>
                  <a:srgbClr val="69B9E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: Shape 38">
                  <a:extLst>
                    <a:ext uri="{FF2B5EF4-FFF2-40B4-BE49-F238E27FC236}">
                      <a16:creationId xmlns="" xmlns:a16="http://schemas.microsoft.com/office/drawing/2014/main" id="{9A06A3FB-79D9-481A-B796-7F7141559563}"/>
                    </a:ext>
                  </a:extLst>
                </p:cNvPr>
                <p:cNvSpPr/>
                <p:nvPr/>
              </p:nvSpPr>
              <p:spPr>
                <a:xfrm>
                  <a:off x="9209912" y="4217097"/>
                  <a:ext cx="718470" cy="701706"/>
                </a:xfrm>
                <a:custGeom>
                  <a:avLst/>
                  <a:gdLst>
                    <a:gd name="connsiteX0" fmla="*/ 718471 w 718470"/>
                    <a:gd name="connsiteY0" fmla="*/ 0 h 701706"/>
                    <a:gd name="connsiteX1" fmla="*/ 715042 w 718470"/>
                    <a:gd name="connsiteY1" fmla="*/ 71819 h 701706"/>
                    <a:gd name="connsiteX2" fmla="*/ 299942 w 718470"/>
                    <a:gd name="connsiteY2" fmla="*/ 555784 h 701706"/>
                    <a:gd name="connsiteX3" fmla="*/ 0 w 718470"/>
                    <a:gd name="connsiteY3" fmla="*/ 701707 h 701706"/>
                    <a:gd name="connsiteX4" fmla="*/ 0 w 718470"/>
                    <a:gd name="connsiteY4" fmla="*/ 631508 h 701706"/>
                    <a:gd name="connsiteX5" fmla="*/ 303372 w 718470"/>
                    <a:gd name="connsiteY5" fmla="*/ 483965 h 701706"/>
                    <a:gd name="connsiteX6" fmla="*/ 718471 w 718470"/>
                    <a:gd name="connsiteY6" fmla="*/ 0 h 701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8470" h="701706">
                      <a:moveTo>
                        <a:pt x="718471" y="0"/>
                      </a:moveTo>
                      <a:lnTo>
                        <a:pt x="715042" y="71819"/>
                      </a:lnTo>
                      <a:cubicBezTo>
                        <a:pt x="711518" y="248412"/>
                        <a:pt x="573691" y="422720"/>
                        <a:pt x="299942" y="555784"/>
                      </a:cubicBezTo>
                      <a:lnTo>
                        <a:pt x="0" y="701707"/>
                      </a:lnTo>
                      <a:lnTo>
                        <a:pt x="0" y="631508"/>
                      </a:lnTo>
                      <a:lnTo>
                        <a:pt x="303372" y="483965"/>
                      </a:lnTo>
                      <a:cubicBezTo>
                        <a:pt x="577120" y="350806"/>
                        <a:pt x="714851" y="176594"/>
                        <a:pt x="718471" y="0"/>
                      </a:cubicBezTo>
                      <a:close/>
                    </a:path>
                  </a:pathLst>
                </a:custGeom>
                <a:solidFill>
                  <a:srgbClr val="69B9E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: Shape 39">
                  <a:extLst>
                    <a:ext uri="{FF2B5EF4-FFF2-40B4-BE49-F238E27FC236}">
                      <a16:creationId xmlns="" xmlns:a16="http://schemas.microsoft.com/office/drawing/2014/main" id="{239553B0-76ED-4B50-95A3-C06580D9F96C}"/>
                    </a:ext>
                  </a:extLst>
                </p:cNvPr>
                <p:cNvSpPr/>
                <p:nvPr/>
              </p:nvSpPr>
              <p:spPr>
                <a:xfrm>
                  <a:off x="5922740" y="3465678"/>
                  <a:ext cx="4005738" cy="1382926"/>
                </a:xfrm>
                <a:custGeom>
                  <a:avLst/>
                  <a:gdLst>
                    <a:gd name="connsiteX0" fmla="*/ 3590544 w 4005738"/>
                    <a:gd name="connsiteY0" fmla="*/ 1235385 h 1382926"/>
                    <a:gd name="connsiteX1" fmla="*/ 3287173 w 4005738"/>
                    <a:gd name="connsiteY1" fmla="*/ 1382927 h 1382926"/>
                    <a:gd name="connsiteX2" fmla="*/ 2736914 w 4005738"/>
                    <a:gd name="connsiteY2" fmla="*/ 1121275 h 1382926"/>
                    <a:gd name="connsiteX3" fmla="*/ 3039809 w 4005738"/>
                    <a:gd name="connsiteY3" fmla="*/ 973923 h 1382926"/>
                    <a:gd name="connsiteX4" fmla="*/ 3016472 w 4005738"/>
                    <a:gd name="connsiteY4" fmla="*/ 472146 h 1382926"/>
                    <a:gd name="connsiteX5" fmla="*/ 1972247 w 4005738"/>
                    <a:gd name="connsiteY5" fmla="*/ 466908 h 1382926"/>
                    <a:gd name="connsiteX6" fmla="*/ 1670114 w 4005738"/>
                    <a:gd name="connsiteY6" fmla="*/ 613878 h 1382926"/>
                    <a:gd name="connsiteX7" fmla="*/ 550259 w 4005738"/>
                    <a:gd name="connsiteY7" fmla="*/ 1158518 h 1382926"/>
                    <a:gd name="connsiteX8" fmla="*/ 227552 w 4005738"/>
                    <a:gd name="connsiteY8" fmla="*/ 1005070 h 1382926"/>
                    <a:gd name="connsiteX9" fmla="*/ 0 w 4005738"/>
                    <a:gd name="connsiteY9" fmla="*/ 896866 h 1382926"/>
                    <a:gd name="connsiteX10" fmla="*/ 1119854 w 4005738"/>
                    <a:gd name="connsiteY10" fmla="*/ 352226 h 1382926"/>
                    <a:gd name="connsiteX11" fmla="*/ 1421606 w 4005738"/>
                    <a:gd name="connsiteY11" fmla="*/ 205446 h 1382926"/>
                    <a:gd name="connsiteX12" fmla="*/ 3542919 w 4005738"/>
                    <a:gd name="connsiteY12" fmla="*/ 216114 h 1382926"/>
                    <a:gd name="connsiteX13" fmla="*/ 3590544 w 4005738"/>
                    <a:gd name="connsiteY13" fmla="*/ 1235385 h 1382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05738" h="1382926">
                      <a:moveTo>
                        <a:pt x="3590544" y="1235385"/>
                      </a:moveTo>
                      <a:lnTo>
                        <a:pt x="3287173" y="1382927"/>
                      </a:lnTo>
                      <a:lnTo>
                        <a:pt x="2736914" y="1121275"/>
                      </a:lnTo>
                      <a:lnTo>
                        <a:pt x="3039809" y="973923"/>
                      </a:lnTo>
                      <a:cubicBezTo>
                        <a:pt x="3321272" y="837049"/>
                        <a:pt x="3310795" y="611973"/>
                        <a:pt x="3016472" y="472146"/>
                      </a:cubicBezTo>
                      <a:cubicBezTo>
                        <a:pt x="2722150" y="332415"/>
                        <a:pt x="2253615" y="330033"/>
                        <a:pt x="1972247" y="466908"/>
                      </a:cubicBezTo>
                      <a:lnTo>
                        <a:pt x="1670114" y="613878"/>
                      </a:lnTo>
                      <a:lnTo>
                        <a:pt x="550259" y="1158518"/>
                      </a:lnTo>
                      <a:lnTo>
                        <a:pt x="227552" y="1005070"/>
                      </a:lnTo>
                      <a:lnTo>
                        <a:pt x="0" y="896866"/>
                      </a:lnTo>
                      <a:lnTo>
                        <a:pt x="1119854" y="352226"/>
                      </a:lnTo>
                      <a:lnTo>
                        <a:pt x="1421606" y="205446"/>
                      </a:lnTo>
                      <a:cubicBezTo>
                        <a:pt x="1993297" y="-72588"/>
                        <a:pt x="2944940" y="-67826"/>
                        <a:pt x="3542919" y="216114"/>
                      </a:cubicBezTo>
                      <a:cubicBezTo>
                        <a:pt x="4140899" y="500055"/>
                        <a:pt x="4162234" y="957350"/>
                        <a:pt x="3590544" y="1235385"/>
                      </a:cubicBezTo>
                      <a:close/>
                    </a:path>
                  </a:pathLst>
                </a:custGeom>
                <a:solidFill>
                  <a:srgbClr val="69B9E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aphic 5">
                <a:extLst>
                  <a:ext uri="{FF2B5EF4-FFF2-40B4-BE49-F238E27FC236}">
                    <a16:creationId xmlns="" xmlns:a16="http://schemas.microsoft.com/office/drawing/2014/main" id="{0AF85D38-90F4-43ED-82CE-EB2EA343502B}"/>
                  </a:ext>
                </a:extLst>
              </p:cNvPr>
              <p:cNvGrpSpPr/>
              <p:nvPr/>
            </p:nvGrpSpPr>
            <p:grpSpPr>
              <a:xfrm>
                <a:off x="2266950" y="2279903"/>
                <a:ext cx="2091785" cy="1081468"/>
                <a:chOff x="2266950" y="2279903"/>
                <a:chExt cx="2091785" cy="1081468"/>
              </a:xfrm>
            </p:grpSpPr>
            <p:sp>
              <p:nvSpPr>
                <p:cNvPr id="36" name="Freeform: Shape 34">
                  <a:extLst>
                    <a:ext uri="{FF2B5EF4-FFF2-40B4-BE49-F238E27FC236}">
                      <a16:creationId xmlns="" xmlns:a16="http://schemas.microsoft.com/office/drawing/2014/main" id="{020099AA-D243-41BE-A3A4-E4C9F16F2009}"/>
                    </a:ext>
                  </a:extLst>
                </p:cNvPr>
                <p:cNvSpPr/>
                <p:nvPr/>
              </p:nvSpPr>
              <p:spPr>
                <a:xfrm>
                  <a:off x="2266950" y="3027996"/>
                  <a:ext cx="554164" cy="333375"/>
                </a:xfrm>
                <a:custGeom>
                  <a:avLst/>
                  <a:gdLst>
                    <a:gd name="connsiteX0" fmla="*/ 0 w 554164"/>
                    <a:gd name="connsiteY0" fmla="*/ 71914 h 333375"/>
                    <a:gd name="connsiteX1" fmla="*/ 3429 w 554164"/>
                    <a:gd name="connsiteY1" fmla="*/ 0 h 333375"/>
                    <a:gd name="connsiteX2" fmla="*/ 554165 w 554164"/>
                    <a:gd name="connsiteY2" fmla="*/ 261461 h 333375"/>
                    <a:gd name="connsiteX3" fmla="*/ 550736 w 554164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4164" h="333375">
                      <a:moveTo>
                        <a:pt x="0" y="71914"/>
                      </a:moveTo>
                      <a:lnTo>
                        <a:pt x="3429" y="0"/>
                      </a:lnTo>
                      <a:lnTo>
                        <a:pt x="554165" y="261461"/>
                      </a:lnTo>
                      <a:lnTo>
                        <a:pt x="550736" y="333375"/>
                      </a:lnTo>
                      <a:close/>
                    </a:path>
                  </a:pathLst>
                </a:custGeom>
                <a:solidFill>
                  <a:srgbClr val="FFAF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: Shape 35">
                  <a:extLst>
                    <a:ext uri="{FF2B5EF4-FFF2-40B4-BE49-F238E27FC236}">
                      <a16:creationId xmlns="" xmlns:a16="http://schemas.microsoft.com/office/drawing/2014/main" id="{316278DF-B807-4541-BE66-FE92896ECA9E}"/>
                    </a:ext>
                  </a:extLst>
                </p:cNvPr>
                <p:cNvSpPr/>
                <p:nvPr/>
              </p:nvSpPr>
              <p:spPr>
                <a:xfrm>
                  <a:off x="2270379" y="2279903"/>
                  <a:ext cx="2088356" cy="1009554"/>
                </a:xfrm>
                <a:custGeom>
                  <a:avLst/>
                  <a:gdLst>
                    <a:gd name="connsiteX0" fmla="*/ 2088356 w 2088356"/>
                    <a:gd name="connsiteY0" fmla="*/ 261652 h 1009554"/>
                    <a:gd name="connsiteX1" fmla="*/ 550736 w 2088356"/>
                    <a:gd name="connsiteY1" fmla="*/ 1009555 h 1009554"/>
                    <a:gd name="connsiteX2" fmla="*/ 0 w 2088356"/>
                    <a:gd name="connsiteY2" fmla="*/ 748093 h 1009554"/>
                    <a:gd name="connsiteX3" fmla="*/ 1538192 w 2088356"/>
                    <a:gd name="connsiteY3" fmla="*/ 0 h 1009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8356" h="1009554">
                      <a:moveTo>
                        <a:pt x="2088356" y="261652"/>
                      </a:moveTo>
                      <a:lnTo>
                        <a:pt x="550736" y="1009555"/>
                      </a:lnTo>
                      <a:lnTo>
                        <a:pt x="0" y="748093"/>
                      </a:lnTo>
                      <a:lnTo>
                        <a:pt x="1538192" y="0"/>
                      </a:lnTo>
                      <a:close/>
                    </a:path>
                  </a:pathLst>
                </a:custGeom>
                <a:solidFill>
                  <a:srgbClr val="FFAF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: Shape 36">
                  <a:extLst>
                    <a:ext uri="{FF2B5EF4-FFF2-40B4-BE49-F238E27FC236}">
                      <a16:creationId xmlns="" xmlns:a16="http://schemas.microsoft.com/office/drawing/2014/main" id="{4D08E776-0F1D-4DA7-9F66-E6A42277EF19}"/>
                    </a:ext>
                  </a:extLst>
                </p:cNvPr>
                <p:cNvSpPr/>
                <p:nvPr/>
              </p:nvSpPr>
              <p:spPr>
                <a:xfrm>
                  <a:off x="2817685" y="2541555"/>
                  <a:ext cx="1541049" cy="819816"/>
                </a:xfrm>
                <a:custGeom>
                  <a:avLst/>
                  <a:gdLst>
                    <a:gd name="connsiteX0" fmla="*/ 1541050 w 1541049"/>
                    <a:gd name="connsiteY0" fmla="*/ 0 h 819816"/>
                    <a:gd name="connsiteX1" fmla="*/ 1541050 w 1541049"/>
                    <a:gd name="connsiteY1" fmla="*/ 70199 h 819816"/>
                    <a:gd name="connsiteX2" fmla="*/ 0 w 1541049"/>
                    <a:gd name="connsiteY2" fmla="*/ 819817 h 819816"/>
                    <a:gd name="connsiteX3" fmla="*/ 3429 w 1541049"/>
                    <a:gd name="connsiteY3" fmla="*/ 747903 h 81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1049" h="819816">
                      <a:moveTo>
                        <a:pt x="1541050" y="0"/>
                      </a:moveTo>
                      <a:lnTo>
                        <a:pt x="1541050" y="70199"/>
                      </a:lnTo>
                      <a:lnTo>
                        <a:pt x="0" y="819817"/>
                      </a:lnTo>
                      <a:lnTo>
                        <a:pt x="3429" y="747903"/>
                      </a:lnTo>
                      <a:close/>
                    </a:path>
                  </a:pathLst>
                </a:custGeom>
                <a:solidFill>
                  <a:srgbClr val="FFAF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Graphic 5">
                <a:extLst>
                  <a:ext uri="{FF2B5EF4-FFF2-40B4-BE49-F238E27FC236}">
                    <a16:creationId xmlns="" xmlns:a16="http://schemas.microsoft.com/office/drawing/2014/main" id="{B2E22D49-2AAB-43E3-8DEF-55A6442905B0}"/>
                  </a:ext>
                </a:extLst>
              </p:cNvPr>
              <p:cNvGrpSpPr/>
              <p:nvPr/>
            </p:nvGrpSpPr>
            <p:grpSpPr>
              <a:xfrm>
                <a:off x="3808571" y="1928819"/>
                <a:ext cx="2883453" cy="1996527"/>
                <a:chOff x="3808571" y="1928819"/>
                <a:chExt cx="2883453" cy="1996527"/>
              </a:xfrm>
            </p:grpSpPr>
            <p:sp>
              <p:nvSpPr>
                <p:cNvPr id="33" name="Freeform: Shape 31">
                  <a:extLst>
                    <a:ext uri="{FF2B5EF4-FFF2-40B4-BE49-F238E27FC236}">
                      <a16:creationId xmlns="" xmlns:a16="http://schemas.microsoft.com/office/drawing/2014/main" id="{844E05BD-7462-4361-9D3E-6B1B28858A5F}"/>
                    </a:ext>
                  </a:extLst>
                </p:cNvPr>
                <p:cNvSpPr/>
                <p:nvPr/>
              </p:nvSpPr>
              <p:spPr>
                <a:xfrm>
                  <a:off x="4358735" y="2294599"/>
                  <a:ext cx="1571758" cy="536991"/>
                </a:xfrm>
                <a:custGeom>
                  <a:avLst/>
                  <a:gdLst>
                    <a:gd name="connsiteX0" fmla="*/ 1571720 w 1571758"/>
                    <a:gd name="connsiteY0" fmla="*/ 369828 h 536991"/>
                    <a:gd name="connsiteX1" fmla="*/ 1568386 w 1571758"/>
                    <a:gd name="connsiteY1" fmla="*/ 536992 h 536991"/>
                    <a:gd name="connsiteX2" fmla="*/ 1340549 w 1571758"/>
                    <a:gd name="connsiteY2" fmla="*/ 178280 h 536991"/>
                    <a:gd name="connsiteX3" fmla="*/ 296323 w 1571758"/>
                    <a:gd name="connsiteY3" fmla="*/ 173041 h 536991"/>
                    <a:gd name="connsiteX4" fmla="*/ 0 w 1571758"/>
                    <a:gd name="connsiteY4" fmla="*/ 317155 h 536991"/>
                    <a:gd name="connsiteX5" fmla="*/ 0 w 1571758"/>
                    <a:gd name="connsiteY5" fmla="*/ 246955 h 536991"/>
                    <a:gd name="connsiteX6" fmla="*/ 299752 w 1571758"/>
                    <a:gd name="connsiteY6" fmla="*/ 101128 h 536991"/>
                    <a:gd name="connsiteX7" fmla="*/ 1343977 w 1571758"/>
                    <a:gd name="connsiteY7" fmla="*/ 106366 h 536991"/>
                    <a:gd name="connsiteX8" fmla="*/ 1571720 w 1571758"/>
                    <a:gd name="connsiteY8" fmla="*/ 369828 h 53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1758" h="536991">
                      <a:moveTo>
                        <a:pt x="1571720" y="369828"/>
                      </a:moveTo>
                      <a:lnTo>
                        <a:pt x="1568386" y="536992"/>
                      </a:lnTo>
                      <a:cubicBezTo>
                        <a:pt x="1570292" y="442313"/>
                        <a:pt x="1493996" y="251051"/>
                        <a:pt x="1340549" y="178280"/>
                      </a:cubicBezTo>
                      <a:cubicBezTo>
                        <a:pt x="1046226" y="38453"/>
                        <a:pt x="577786" y="36167"/>
                        <a:pt x="296323" y="173041"/>
                      </a:cubicBezTo>
                      <a:lnTo>
                        <a:pt x="0" y="317155"/>
                      </a:lnTo>
                      <a:lnTo>
                        <a:pt x="0" y="246955"/>
                      </a:lnTo>
                      <a:lnTo>
                        <a:pt x="299752" y="101128"/>
                      </a:lnTo>
                      <a:cubicBezTo>
                        <a:pt x="581216" y="-35747"/>
                        <a:pt x="1049655" y="-33365"/>
                        <a:pt x="1343977" y="106366"/>
                      </a:cubicBezTo>
                      <a:cubicBezTo>
                        <a:pt x="1497425" y="179233"/>
                        <a:pt x="1573720" y="275245"/>
                        <a:pt x="1571720" y="369828"/>
                      </a:cubicBezTo>
                      <a:close/>
                    </a:path>
                  </a:pathLst>
                </a:custGeom>
                <a:solidFill>
                  <a:srgbClr val="FF3B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: Shape 32">
                  <a:extLst>
                    <a:ext uri="{FF2B5EF4-FFF2-40B4-BE49-F238E27FC236}">
                      <a16:creationId xmlns="" xmlns:a16="http://schemas.microsoft.com/office/drawing/2014/main" id="{2FDCB26D-0380-42F9-93F2-34B1C3358142}"/>
                    </a:ext>
                  </a:extLst>
                </p:cNvPr>
                <p:cNvSpPr/>
                <p:nvPr/>
              </p:nvSpPr>
              <p:spPr>
                <a:xfrm>
                  <a:off x="3808571" y="1928819"/>
                  <a:ext cx="2883453" cy="1926423"/>
                </a:xfrm>
                <a:custGeom>
                  <a:avLst/>
                  <a:gdLst>
                    <a:gd name="connsiteX0" fmla="*/ 2167319 w 2883453"/>
                    <a:gd name="connsiteY0" fmla="*/ 1381784 h 1926423"/>
                    <a:gd name="connsiteX1" fmla="*/ 1047464 w 2883453"/>
                    <a:gd name="connsiteY1" fmla="*/ 1926423 h 1926423"/>
                    <a:gd name="connsiteX2" fmla="*/ 724757 w 2883453"/>
                    <a:gd name="connsiteY2" fmla="*/ 1772880 h 1926423"/>
                    <a:gd name="connsiteX3" fmla="*/ 497300 w 2883453"/>
                    <a:gd name="connsiteY3" fmla="*/ 1664676 h 1926423"/>
                    <a:gd name="connsiteX4" fmla="*/ 1617059 w 2883453"/>
                    <a:gd name="connsiteY4" fmla="*/ 1120037 h 1926423"/>
                    <a:gd name="connsiteX5" fmla="*/ 1917573 w 2883453"/>
                    <a:gd name="connsiteY5" fmla="*/ 973923 h 1926423"/>
                    <a:gd name="connsiteX6" fmla="*/ 1894141 w 2883453"/>
                    <a:gd name="connsiteY6" fmla="*/ 472146 h 1926423"/>
                    <a:gd name="connsiteX7" fmla="*/ 849916 w 2883453"/>
                    <a:gd name="connsiteY7" fmla="*/ 466908 h 1926423"/>
                    <a:gd name="connsiteX8" fmla="*/ 550164 w 2883453"/>
                    <a:gd name="connsiteY8" fmla="*/ 612735 h 1926423"/>
                    <a:gd name="connsiteX9" fmla="*/ 0 w 2883453"/>
                    <a:gd name="connsiteY9" fmla="*/ 351084 h 1926423"/>
                    <a:gd name="connsiteX10" fmla="*/ 299371 w 2883453"/>
                    <a:gd name="connsiteY10" fmla="*/ 205446 h 1926423"/>
                    <a:gd name="connsiteX11" fmla="*/ 2420683 w 2883453"/>
                    <a:gd name="connsiteY11" fmla="*/ 216114 h 1926423"/>
                    <a:gd name="connsiteX12" fmla="*/ 2468213 w 2883453"/>
                    <a:gd name="connsiteY12" fmla="*/ 1235385 h 1926423"/>
                    <a:gd name="connsiteX13" fmla="*/ 2167319 w 2883453"/>
                    <a:gd name="connsiteY13" fmla="*/ 1381784 h 192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83453" h="1926423">
                      <a:moveTo>
                        <a:pt x="2167319" y="1381784"/>
                      </a:moveTo>
                      <a:lnTo>
                        <a:pt x="1047464" y="1926423"/>
                      </a:lnTo>
                      <a:lnTo>
                        <a:pt x="724757" y="1772880"/>
                      </a:lnTo>
                      <a:lnTo>
                        <a:pt x="497300" y="1664676"/>
                      </a:lnTo>
                      <a:lnTo>
                        <a:pt x="1617059" y="1120037"/>
                      </a:lnTo>
                      <a:lnTo>
                        <a:pt x="1917573" y="973923"/>
                      </a:lnTo>
                      <a:cubicBezTo>
                        <a:pt x="2198941" y="837049"/>
                        <a:pt x="2188559" y="611973"/>
                        <a:pt x="1894141" y="472146"/>
                      </a:cubicBezTo>
                      <a:cubicBezTo>
                        <a:pt x="1599819" y="332415"/>
                        <a:pt x="1131380" y="330033"/>
                        <a:pt x="849916" y="466908"/>
                      </a:cubicBezTo>
                      <a:lnTo>
                        <a:pt x="550164" y="612735"/>
                      </a:lnTo>
                      <a:lnTo>
                        <a:pt x="0" y="351084"/>
                      </a:lnTo>
                      <a:lnTo>
                        <a:pt x="299371" y="205446"/>
                      </a:lnTo>
                      <a:cubicBezTo>
                        <a:pt x="871061" y="-72588"/>
                        <a:pt x="1822704" y="-67826"/>
                        <a:pt x="2420683" y="216114"/>
                      </a:cubicBezTo>
                      <a:cubicBezTo>
                        <a:pt x="3018663" y="500055"/>
                        <a:pt x="3039904" y="957350"/>
                        <a:pt x="2468213" y="1235385"/>
                      </a:cubicBezTo>
                      <a:lnTo>
                        <a:pt x="2167319" y="1381784"/>
                      </a:lnTo>
                      <a:close/>
                    </a:path>
                  </a:pathLst>
                </a:custGeom>
                <a:solidFill>
                  <a:srgbClr val="FF3B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: Shape 33">
                  <a:extLst>
                    <a:ext uri="{FF2B5EF4-FFF2-40B4-BE49-F238E27FC236}">
                      <a16:creationId xmlns="" xmlns:a16="http://schemas.microsoft.com/office/drawing/2014/main" id="{808FDB02-776F-4B42-BF6A-20BE86C324DE}"/>
                    </a:ext>
                  </a:extLst>
                </p:cNvPr>
                <p:cNvSpPr/>
                <p:nvPr/>
              </p:nvSpPr>
              <p:spPr>
                <a:xfrm>
                  <a:off x="4856035" y="2680239"/>
                  <a:ext cx="1835943" cy="1245107"/>
                </a:xfrm>
                <a:custGeom>
                  <a:avLst/>
                  <a:gdLst>
                    <a:gd name="connsiteX0" fmla="*/ 1835944 w 1835943"/>
                    <a:gd name="connsiteY0" fmla="*/ 0 h 1245107"/>
                    <a:gd name="connsiteX1" fmla="*/ 1832515 w 1835943"/>
                    <a:gd name="connsiteY1" fmla="*/ 71818 h 1245107"/>
                    <a:gd name="connsiteX2" fmla="*/ 1417320 w 1835943"/>
                    <a:gd name="connsiteY2" fmla="*/ 555784 h 1245107"/>
                    <a:gd name="connsiteX3" fmla="*/ 0 w 1835943"/>
                    <a:gd name="connsiteY3" fmla="*/ 1245108 h 1245107"/>
                    <a:gd name="connsiteX4" fmla="*/ 0 w 1835943"/>
                    <a:gd name="connsiteY4" fmla="*/ 1175004 h 1245107"/>
                    <a:gd name="connsiteX5" fmla="*/ 1420749 w 1835943"/>
                    <a:gd name="connsiteY5" fmla="*/ 483965 h 1245107"/>
                    <a:gd name="connsiteX6" fmla="*/ 1835944 w 1835943"/>
                    <a:gd name="connsiteY6" fmla="*/ 0 h 124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5943" h="1245107">
                      <a:moveTo>
                        <a:pt x="1835944" y="0"/>
                      </a:moveTo>
                      <a:lnTo>
                        <a:pt x="1832515" y="71818"/>
                      </a:lnTo>
                      <a:cubicBezTo>
                        <a:pt x="1828895" y="248412"/>
                        <a:pt x="1691068" y="422624"/>
                        <a:pt x="1417320" y="555784"/>
                      </a:cubicBezTo>
                      <a:lnTo>
                        <a:pt x="0" y="1245108"/>
                      </a:lnTo>
                      <a:lnTo>
                        <a:pt x="0" y="1175004"/>
                      </a:lnTo>
                      <a:lnTo>
                        <a:pt x="1420749" y="483965"/>
                      </a:lnTo>
                      <a:cubicBezTo>
                        <a:pt x="1694498" y="350806"/>
                        <a:pt x="1832324" y="176593"/>
                        <a:pt x="1835944" y="0"/>
                      </a:cubicBezTo>
                      <a:close/>
                    </a:path>
                  </a:pathLst>
                </a:custGeom>
                <a:solidFill>
                  <a:srgbClr val="FF3B2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aphic 5">
                <a:extLst>
                  <a:ext uri="{FF2B5EF4-FFF2-40B4-BE49-F238E27FC236}">
                    <a16:creationId xmlns="" xmlns:a16="http://schemas.microsoft.com/office/drawing/2014/main" id="{4002C0B7-65B1-42BB-8C4C-19674194761B}"/>
                  </a:ext>
                </a:extLst>
              </p:cNvPr>
              <p:cNvGrpSpPr/>
              <p:nvPr/>
            </p:nvGrpSpPr>
            <p:grpSpPr>
              <a:xfrm>
                <a:off x="3462932" y="3593496"/>
                <a:ext cx="3010067" cy="1513502"/>
                <a:chOff x="3462932" y="3593496"/>
                <a:chExt cx="3010067" cy="1513502"/>
              </a:xfrm>
            </p:grpSpPr>
            <p:sp>
              <p:nvSpPr>
                <p:cNvPr id="30" name="Freeform: Shape 28">
                  <a:extLst>
                    <a:ext uri="{FF2B5EF4-FFF2-40B4-BE49-F238E27FC236}">
                      <a16:creationId xmlns="" xmlns:a16="http://schemas.microsoft.com/office/drawing/2014/main" id="{84E380EA-01F9-4DFA-86E8-2221F0B59DF8}"/>
                    </a:ext>
                  </a:extLst>
                </p:cNvPr>
                <p:cNvSpPr/>
                <p:nvPr/>
              </p:nvSpPr>
              <p:spPr>
                <a:xfrm>
                  <a:off x="4224528" y="3855243"/>
                  <a:ext cx="631507" cy="516064"/>
                </a:xfrm>
                <a:custGeom>
                  <a:avLst/>
                  <a:gdLst>
                    <a:gd name="connsiteX0" fmla="*/ 631508 w 631507"/>
                    <a:gd name="connsiteY0" fmla="*/ 0 h 516064"/>
                    <a:gd name="connsiteX1" fmla="*/ 631508 w 631507"/>
                    <a:gd name="connsiteY1" fmla="*/ 70104 h 516064"/>
                    <a:gd name="connsiteX2" fmla="*/ 204406 w 631507"/>
                    <a:gd name="connsiteY2" fmla="*/ 277844 h 516064"/>
                    <a:gd name="connsiteX3" fmla="*/ 0 w 631507"/>
                    <a:gd name="connsiteY3" fmla="*/ 516064 h 516064"/>
                    <a:gd name="connsiteX4" fmla="*/ 3429 w 631507"/>
                    <a:gd name="connsiteY4" fmla="*/ 444246 h 516064"/>
                    <a:gd name="connsiteX5" fmla="*/ 207835 w 631507"/>
                    <a:gd name="connsiteY5" fmla="*/ 206026 h 516064"/>
                    <a:gd name="connsiteX6" fmla="*/ 631508 w 631507"/>
                    <a:gd name="connsiteY6" fmla="*/ 0 h 516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1507" h="516064">
                      <a:moveTo>
                        <a:pt x="631508" y="0"/>
                      </a:moveTo>
                      <a:lnTo>
                        <a:pt x="631508" y="70104"/>
                      </a:lnTo>
                      <a:lnTo>
                        <a:pt x="204406" y="277844"/>
                      </a:lnTo>
                      <a:cubicBezTo>
                        <a:pt x="69628" y="343376"/>
                        <a:pt x="1810" y="429196"/>
                        <a:pt x="0" y="516064"/>
                      </a:cubicBezTo>
                      <a:lnTo>
                        <a:pt x="3429" y="444246"/>
                      </a:lnTo>
                      <a:cubicBezTo>
                        <a:pt x="5239" y="357283"/>
                        <a:pt x="73057" y="271558"/>
                        <a:pt x="207835" y="206026"/>
                      </a:cubicBezTo>
                      <a:lnTo>
                        <a:pt x="631508" y="0"/>
                      </a:lnTo>
                      <a:close/>
                    </a:path>
                  </a:pathLst>
                </a:custGeom>
                <a:solidFill>
                  <a:srgbClr val="3160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: Shape 29">
                  <a:extLst>
                    <a:ext uri="{FF2B5EF4-FFF2-40B4-BE49-F238E27FC236}">
                      <a16:creationId xmlns="" xmlns:a16="http://schemas.microsoft.com/office/drawing/2014/main" id="{20336C2F-DDA5-4142-9E9A-C0FBCC069306}"/>
                    </a:ext>
                  </a:extLst>
                </p:cNvPr>
                <p:cNvSpPr/>
                <p:nvPr/>
              </p:nvSpPr>
              <p:spPr>
                <a:xfrm>
                  <a:off x="3466400" y="3593496"/>
                  <a:ext cx="3006598" cy="1441683"/>
                </a:xfrm>
                <a:custGeom>
                  <a:avLst/>
                  <a:gdLst>
                    <a:gd name="connsiteX0" fmla="*/ 3006599 w 3006598"/>
                    <a:gd name="connsiteY0" fmla="*/ 1030700 h 1441683"/>
                    <a:gd name="connsiteX1" fmla="*/ 2584165 w 3006598"/>
                    <a:gd name="connsiteY1" fmla="*/ 1236154 h 1441683"/>
                    <a:gd name="connsiteX2" fmla="*/ 462757 w 3006598"/>
                    <a:gd name="connsiteY2" fmla="*/ 1225582 h 1441683"/>
                    <a:gd name="connsiteX3" fmla="*/ 415323 w 3006598"/>
                    <a:gd name="connsiteY3" fmla="*/ 206311 h 1441683"/>
                    <a:gd name="connsiteX4" fmla="*/ 839471 w 3006598"/>
                    <a:gd name="connsiteY4" fmla="*/ 0 h 1441683"/>
                    <a:gd name="connsiteX5" fmla="*/ 1066928 w 3006598"/>
                    <a:gd name="connsiteY5" fmla="*/ 108204 h 1441683"/>
                    <a:gd name="connsiteX6" fmla="*/ 1389635 w 3006598"/>
                    <a:gd name="connsiteY6" fmla="*/ 261747 h 1441683"/>
                    <a:gd name="connsiteX7" fmla="*/ 965963 w 3006598"/>
                    <a:gd name="connsiteY7" fmla="*/ 467773 h 1441683"/>
                    <a:gd name="connsiteX8" fmla="*/ 989299 w 3006598"/>
                    <a:gd name="connsiteY8" fmla="*/ 969454 h 1441683"/>
                    <a:gd name="connsiteX9" fmla="*/ 2033525 w 3006598"/>
                    <a:gd name="connsiteY9" fmla="*/ 974693 h 1441683"/>
                    <a:gd name="connsiteX10" fmla="*/ 2456340 w 3006598"/>
                    <a:gd name="connsiteY10" fmla="*/ 769049 h 1441683"/>
                    <a:gd name="connsiteX11" fmla="*/ 2683892 w 3006598"/>
                    <a:gd name="connsiteY11" fmla="*/ 877252 h 1441683"/>
                    <a:gd name="connsiteX12" fmla="*/ 3006599 w 3006598"/>
                    <a:gd name="connsiteY12" fmla="*/ 1030700 h 144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06598" h="1441683">
                      <a:moveTo>
                        <a:pt x="3006599" y="1030700"/>
                      </a:moveTo>
                      <a:lnTo>
                        <a:pt x="2584165" y="1236154"/>
                      </a:lnTo>
                      <a:cubicBezTo>
                        <a:pt x="2012380" y="1514285"/>
                        <a:pt x="1060737" y="1509522"/>
                        <a:pt x="462757" y="1225582"/>
                      </a:cubicBezTo>
                      <a:cubicBezTo>
                        <a:pt x="-135222" y="941642"/>
                        <a:pt x="-156463" y="484346"/>
                        <a:pt x="415323" y="206311"/>
                      </a:cubicBezTo>
                      <a:lnTo>
                        <a:pt x="839471" y="0"/>
                      </a:lnTo>
                      <a:lnTo>
                        <a:pt x="1066928" y="108204"/>
                      </a:lnTo>
                      <a:lnTo>
                        <a:pt x="1389635" y="261747"/>
                      </a:lnTo>
                      <a:lnTo>
                        <a:pt x="965963" y="467773"/>
                      </a:lnTo>
                      <a:cubicBezTo>
                        <a:pt x="684499" y="604647"/>
                        <a:pt x="694977" y="829723"/>
                        <a:pt x="989299" y="969454"/>
                      </a:cubicBezTo>
                      <a:cubicBezTo>
                        <a:pt x="1283622" y="1109282"/>
                        <a:pt x="1752061" y="1111568"/>
                        <a:pt x="2033525" y="974693"/>
                      </a:cubicBezTo>
                      <a:lnTo>
                        <a:pt x="2456340" y="769049"/>
                      </a:lnTo>
                      <a:lnTo>
                        <a:pt x="2683892" y="877252"/>
                      </a:lnTo>
                      <a:lnTo>
                        <a:pt x="3006599" y="1030700"/>
                      </a:lnTo>
                      <a:close/>
                    </a:path>
                  </a:pathLst>
                </a:custGeom>
                <a:solidFill>
                  <a:srgbClr val="3160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: Shape 30">
                  <a:extLst>
                    <a:ext uri="{FF2B5EF4-FFF2-40B4-BE49-F238E27FC236}">
                      <a16:creationId xmlns="" xmlns:a16="http://schemas.microsoft.com/office/drawing/2014/main" id="{BB3ABF17-2A73-4965-A3FF-7D5F71E959D9}"/>
                    </a:ext>
                  </a:extLst>
                </p:cNvPr>
                <p:cNvSpPr/>
                <p:nvPr/>
              </p:nvSpPr>
              <p:spPr>
                <a:xfrm>
                  <a:off x="3462932" y="4283772"/>
                  <a:ext cx="3010067" cy="823225"/>
                </a:xfrm>
                <a:custGeom>
                  <a:avLst/>
                  <a:gdLst>
                    <a:gd name="connsiteX0" fmla="*/ 3010067 w 3010067"/>
                    <a:gd name="connsiteY0" fmla="*/ 340424 h 823225"/>
                    <a:gd name="connsiteX1" fmla="*/ 3010067 w 3010067"/>
                    <a:gd name="connsiteY1" fmla="*/ 410623 h 823225"/>
                    <a:gd name="connsiteX2" fmla="*/ 2584205 w 3010067"/>
                    <a:gd name="connsiteY2" fmla="*/ 617696 h 823225"/>
                    <a:gd name="connsiteX3" fmla="*/ 462796 w 3010067"/>
                    <a:gd name="connsiteY3" fmla="*/ 607124 h 823225"/>
                    <a:gd name="connsiteX4" fmla="*/ 72 w 3010067"/>
                    <a:gd name="connsiteY4" fmla="*/ 71914 h 823225"/>
                    <a:gd name="connsiteX5" fmla="*/ 3501 w 3010067"/>
                    <a:gd name="connsiteY5" fmla="*/ 0 h 823225"/>
                    <a:gd name="connsiteX6" fmla="*/ 466225 w 3010067"/>
                    <a:gd name="connsiteY6" fmla="*/ 535305 h 823225"/>
                    <a:gd name="connsiteX7" fmla="*/ 2587634 w 3010067"/>
                    <a:gd name="connsiteY7" fmla="*/ 545878 h 823225"/>
                    <a:gd name="connsiteX8" fmla="*/ 3010067 w 3010067"/>
                    <a:gd name="connsiteY8" fmla="*/ 340424 h 8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0067" h="823225">
                      <a:moveTo>
                        <a:pt x="3010067" y="340424"/>
                      </a:moveTo>
                      <a:lnTo>
                        <a:pt x="3010067" y="410623"/>
                      </a:lnTo>
                      <a:lnTo>
                        <a:pt x="2584205" y="617696"/>
                      </a:lnTo>
                      <a:cubicBezTo>
                        <a:pt x="2012419" y="895826"/>
                        <a:pt x="1060776" y="891064"/>
                        <a:pt x="462796" y="607124"/>
                      </a:cubicBezTo>
                      <a:cubicBezTo>
                        <a:pt x="151138" y="459105"/>
                        <a:pt x="-3833" y="264128"/>
                        <a:pt x="72" y="71914"/>
                      </a:cubicBezTo>
                      <a:lnTo>
                        <a:pt x="3501" y="0"/>
                      </a:lnTo>
                      <a:cubicBezTo>
                        <a:pt x="-404" y="192215"/>
                        <a:pt x="154567" y="387287"/>
                        <a:pt x="466225" y="535305"/>
                      </a:cubicBezTo>
                      <a:cubicBezTo>
                        <a:pt x="1064205" y="819245"/>
                        <a:pt x="2015848" y="824008"/>
                        <a:pt x="2587634" y="545878"/>
                      </a:cubicBezTo>
                      <a:lnTo>
                        <a:pt x="3010067" y="340424"/>
                      </a:lnTo>
                      <a:close/>
                    </a:path>
                  </a:pathLst>
                </a:custGeom>
                <a:solidFill>
                  <a:srgbClr val="3160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aphic 5">
                <a:extLst>
                  <a:ext uri="{FF2B5EF4-FFF2-40B4-BE49-F238E27FC236}">
                    <a16:creationId xmlns="" xmlns:a16="http://schemas.microsoft.com/office/drawing/2014/main" id="{7B2ACCF1-124D-4584-84C5-3B8C2696F2D9}"/>
                  </a:ext>
                </a:extLst>
              </p:cNvPr>
              <p:cNvGrpSpPr/>
              <p:nvPr/>
            </p:nvGrpSpPr>
            <p:grpSpPr>
              <a:xfrm>
                <a:off x="7121651" y="4586953"/>
                <a:ext cx="2088260" cy="1079658"/>
                <a:chOff x="7121651" y="4586953"/>
                <a:chExt cx="2088260" cy="1079658"/>
              </a:xfrm>
            </p:grpSpPr>
            <p:sp>
              <p:nvSpPr>
                <p:cNvPr id="27" name="Freeform: Shape 25">
                  <a:extLst>
                    <a:ext uri="{FF2B5EF4-FFF2-40B4-BE49-F238E27FC236}">
                      <a16:creationId xmlns="" xmlns:a16="http://schemas.microsoft.com/office/drawing/2014/main" id="{11B3C7A8-4D38-458B-92CF-80837084A647}"/>
                    </a:ext>
                  </a:extLst>
                </p:cNvPr>
                <p:cNvSpPr/>
                <p:nvPr/>
              </p:nvSpPr>
              <p:spPr>
                <a:xfrm>
                  <a:off x="7125081" y="4586953"/>
                  <a:ext cx="2084831" cy="1007840"/>
                </a:xfrm>
                <a:custGeom>
                  <a:avLst/>
                  <a:gdLst>
                    <a:gd name="connsiteX0" fmla="*/ 2084832 w 2084831"/>
                    <a:gd name="connsiteY0" fmla="*/ 261652 h 1007840"/>
                    <a:gd name="connsiteX1" fmla="*/ 550735 w 2084831"/>
                    <a:gd name="connsiteY1" fmla="*/ 1007840 h 1007840"/>
                    <a:gd name="connsiteX2" fmla="*/ 0 w 2084831"/>
                    <a:gd name="connsiteY2" fmla="*/ 746379 h 1007840"/>
                    <a:gd name="connsiteX3" fmla="*/ 1534573 w 2084831"/>
                    <a:gd name="connsiteY3" fmla="*/ 0 h 100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831" h="1007840">
                      <a:moveTo>
                        <a:pt x="2084832" y="261652"/>
                      </a:moveTo>
                      <a:lnTo>
                        <a:pt x="550735" y="1007840"/>
                      </a:lnTo>
                      <a:lnTo>
                        <a:pt x="0" y="746379"/>
                      </a:lnTo>
                      <a:lnTo>
                        <a:pt x="1534573" y="0"/>
                      </a:lnTo>
                      <a:close/>
                    </a:path>
                  </a:pathLst>
                </a:custGeom>
                <a:solidFill>
                  <a:srgbClr val="8FBF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: Shape 26">
                  <a:extLst>
                    <a:ext uri="{FF2B5EF4-FFF2-40B4-BE49-F238E27FC236}">
                      <a16:creationId xmlns="" xmlns:a16="http://schemas.microsoft.com/office/drawing/2014/main" id="{3EA8A224-BFE6-4DF7-80F5-ED3BCE20F963}"/>
                    </a:ext>
                  </a:extLst>
                </p:cNvPr>
                <p:cNvSpPr/>
                <p:nvPr/>
              </p:nvSpPr>
              <p:spPr>
                <a:xfrm>
                  <a:off x="7121651" y="5333332"/>
                  <a:ext cx="554164" cy="333279"/>
                </a:xfrm>
                <a:custGeom>
                  <a:avLst/>
                  <a:gdLst>
                    <a:gd name="connsiteX0" fmla="*/ 0 w 554164"/>
                    <a:gd name="connsiteY0" fmla="*/ 71819 h 333279"/>
                    <a:gd name="connsiteX1" fmla="*/ 3429 w 554164"/>
                    <a:gd name="connsiteY1" fmla="*/ 0 h 333279"/>
                    <a:gd name="connsiteX2" fmla="*/ 554164 w 554164"/>
                    <a:gd name="connsiteY2" fmla="*/ 261461 h 333279"/>
                    <a:gd name="connsiteX3" fmla="*/ 550736 w 554164"/>
                    <a:gd name="connsiteY3" fmla="*/ 333280 h 333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4164" h="333279">
                      <a:moveTo>
                        <a:pt x="0" y="71819"/>
                      </a:moveTo>
                      <a:lnTo>
                        <a:pt x="3429" y="0"/>
                      </a:lnTo>
                      <a:lnTo>
                        <a:pt x="554164" y="261461"/>
                      </a:lnTo>
                      <a:lnTo>
                        <a:pt x="550736" y="333280"/>
                      </a:lnTo>
                      <a:close/>
                    </a:path>
                  </a:pathLst>
                </a:custGeom>
                <a:solidFill>
                  <a:srgbClr val="8FBF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: Shape 27">
                  <a:extLst>
                    <a:ext uri="{FF2B5EF4-FFF2-40B4-BE49-F238E27FC236}">
                      <a16:creationId xmlns="" xmlns:a16="http://schemas.microsoft.com/office/drawing/2014/main" id="{F80ADA5C-BC39-4820-9AA7-4064BBB55770}"/>
                    </a:ext>
                  </a:extLst>
                </p:cNvPr>
                <p:cNvSpPr/>
                <p:nvPr/>
              </p:nvSpPr>
              <p:spPr>
                <a:xfrm>
                  <a:off x="7672387" y="4848605"/>
                  <a:ext cx="1537525" cy="818007"/>
                </a:xfrm>
                <a:custGeom>
                  <a:avLst/>
                  <a:gdLst>
                    <a:gd name="connsiteX0" fmla="*/ 1537525 w 1537525"/>
                    <a:gd name="connsiteY0" fmla="*/ 0 h 818007"/>
                    <a:gd name="connsiteX1" fmla="*/ 1537525 w 1537525"/>
                    <a:gd name="connsiteY1" fmla="*/ 70199 h 818007"/>
                    <a:gd name="connsiteX2" fmla="*/ 0 w 1537525"/>
                    <a:gd name="connsiteY2" fmla="*/ 818007 h 818007"/>
                    <a:gd name="connsiteX3" fmla="*/ 3429 w 1537525"/>
                    <a:gd name="connsiteY3" fmla="*/ 746188 h 818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7525" h="818007">
                      <a:moveTo>
                        <a:pt x="1537525" y="0"/>
                      </a:moveTo>
                      <a:lnTo>
                        <a:pt x="1537525" y="70199"/>
                      </a:lnTo>
                      <a:lnTo>
                        <a:pt x="0" y="818007"/>
                      </a:lnTo>
                      <a:lnTo>
                        <a:pt x="3429" y="746188"/>
                      </a:lnTo>
                      <a:close/>
                    </a:path>
                  </a:pathLst>
                </a:custGeom>
                <a:solidFill>
                  <a:srgbClr val="8FBF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" name="Graphic 5">
              <a:extLst>
                <a:ext uri="{FF2B5EF4-FFF2-40B4-BE49-F238E27FC236}">
                  <a16:creationId xmlns="" xmlns:a16="http://schemas.microsoft.com/office/drawing/2014/main" id="{2B3FDF85-5CBF-48FA-B03F-0DA2C979924D}"/>
                </a:ext>
              </a:extLst>
            </p:cNvPr>
            <p:cNvGrpSpPr/>
            <p:nvPr/>
          </p:nvGrpSpPr>
          <p:grpSpPr>
            <a:xfrm>
              <a:off x="2817685" y="1928812"/>
              <a:ext cx="529406" cy="1099185"/>
              <a:chOff x="2817685" y="1928812"/>
              <a:chExt cx="529406" cy="1099185"/>
            </a:xfrm>
            <a:solidFill>
              <a:srgbClr val="CD3333"/>
            </a:solidFill>
          </p:grpSpPr>
          <p:sp>
            <p:nvSpPr>
              <p:cNvPr id="20" name="Freeform: Shape 18">
                <a:extLst>
                  <a:ext uri="{FF2B5EF4-FFF2-40B4-BE49-F238E27FC236}">
                    <a16:creationId xmlns="" xmlns:a16="http://schemas.microsoft.com/office/drawing/2014/main" id="{82E708B7-A374-4981-90F4-93D24376302E}"/>
                  </a:ext>
                </a:extLst>
              </p:cNvPr>
              <p:cNvSpPr/>
              <p:nvPr/>
            </p:nvSpPr>
            <p:spPr>
              <a:xfrm>
                <a:off x="2817685" y="1928812"/>
                <a:ext cx="9525" cy="1099185"/>
              </a:xfrm>
              <a:custGeom>
                <a:avLst/>
                <a:gdLst>
                  <a:gd name="connsiteX0" fmla="*/ 0 w 9525"/>
                  <a:gd name="connsiteY0" fmla="*/ 1099185 h 1099185"/>
                  <a:gd name="connsiteX1" fmla="*/ 0 w 9525"/>
                  <a:gd name="connsiteY1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99185">
                    <a:moveTo>
                      <a:pt x="0" y="1099185"/>
                    </a:moveTo>
                    <a:lnTo>
                      <a:pt x="0" y="0"/>
                    </a:lnTo>
                  </a:path>
                </a:pathLst>
              </a:custGeom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Isosceles Triangle 19">
                <a:extLst>
                  <a:ext uri="{FF2B5EF4-FFF2-40B4-BE49-F238E27FC236}">
                    <a16:creationId xmlns="" xmlns:a16="http://schemas.microsoft.com/office/drawing/2014/main" id="{0F8843C1-C94D-4D15-B450-090475F99D48}"/>
                  </a:ext>
                </a:extLst>
              </p:cNvPr>
              <p:cNvSpPr/>
              <p:nvPr/>
            </p:nvSpPr>
            <p:spPr>
              <a:xfrm rot="5400000">
                <a:off x="2961471" y="1811012"/>
                <a:ext cx="267819" cy="503420"/>
              </a:xfrm>
              <a:prstGeom prst="triangle">
                <a:avLst/>
              </a:prstGeom>
              <a:solidFill>
                <a:srgbClr val="FFAF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aphic 5">
              <a:extLst>
                <a:ext uri="{FF2B5EF4-FFF2-40B4-BE49-F238E27FC236}">
                  <a16:creationId xmlns="" xmlns:a16="http://schemas.microsoft.com/office/drawing/2014/main" id="{8312DAC4-6B59-4CAE-836A-D5C2D780224D}"/>
                </a:ext>
              </a:extLst>
            </p:cNvPr>
            <p:cNvGrpSpPr/>
            <p:nvPr/>
          </p:nvGrpSpPr>
          <p:grpSpPr>
            <a:xfrm>
              <a:off x="3858768" y="3280865"/>
              <a:ext cx="514209" cy="1100157"/>
              <a:chOff x="3858768" y="3280865"/>
              <a:chExt cx="514209" cy="1100157"/>
            </a:xfrm>
            <a:solidFill>
              <a:srgbClr val="FFC000"/>
            </a:solidFill>
          </p:grpSpPr>
          <p:sp>
            <p:nvSpPr>
              <p:cNvPr id="18" name="Freeform: Shape 16">
                <a:extLst>
                  <a:ext uri="{FF2B5EF4-FFF2-40B4-BE49-F238E27FC236}">
                    <a16:creationId xmlns="" xmlns:a16="http://schemas.microsoft.com/office/drawing/2014/main" id="{4CFB840D-E9FA-4370-8CFC-C9C9E389BA00}"/>
                  </a:ext>
                </a:extLst>
              </p:cNvPr>
              <p:cNvSpPr/>
              <p:nvPr/>
            </p:nvSpPr>
            <p:spPr>
              <a:xfrm>
                <a:off x="3858768" y="3281838"/>
                <a:ext cx="9525" cy="1099184"/>
              </a:xfrm>
              <a:custGeom>
                <a:avLst/>
                <a:gdLst>
                  <a:gd name="connsiteX0" fmla="*/ 0 w 9525"/>
                  <a:gd name="connsiteY0" fmla="*/ 1099185 h 1099184"/>
                  <a:gd name="connsiteX1" fmla="*/ 0 w 9525"/>
                  <a:gd name="connsiteY1" fmla="*/ 0 h 109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99184">
                    <a:moveTo>
                      <a:pt x="0" y="1099185"/>
                    </a:moveTo>
                    <a:lnTo>
                      <a:pt x="0" y="0"/>
                    </a:lnTo>
                  </a:path>
                </a:pathLst>
              </a:custGeom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Isosceles Triangle 17">
                <a:extLst>
                  <a:ext uri="{FF2B5EF4-FFF2-40B4-BE49-F238E27FC236}">
                    <a16:creationId xmlns="" xmlns:a16="http://schemas.microsoft.com/office/drawing/2014/main" id="{E6CCB1D8-52E1-456C-A769-6EF5579DD4E2}"/>
                  </a:ext>
                </a:extLst>
              </p:cNvPr>
              <p:cNvSpPr/>
              <p:nvPr/>
            </p:nvSpPr>
            <p:spPr>
              <a:xfrm rot="5400000">
                <a:off x="3987382" y="3163040"/>
                <a:ext cx="267769" cy="503420"/>
              </a:xfrm>
              <a:prstGeom prst="triangle">
                <a:avLst/>
              </a:prstGeom>
              <a:solidFill>
                <a:srgbClr val="3160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aphic 5">
              <a:extLst>
                <a:ext uri="{FF2B5EF4-FFF2-40B4-BE49-F238E27FC236}">
                  <a16:creationId xmlns="" xmlns:a16="http://schemas.microsoft.com/office/drawing/2014/main" id="{5DE83722-A98B-4E0C-97C3-EBE963B0B79C}"/>
                </a:ext>
              </a:extLst>
            </p:cNvPr>
            <p:cNvGrpSpPr/>
            <p:nvPr/>
          </p:nvGrpSpPr>
          <p:grpSpPr>
            <a:xfrm>
              <a:off x="7724679" y="4201953"/>
              <a:ext cx="522411" cy="1099185"/>
              <a:chOff x="7724679" y="4201953"/>
              <a:chExt cx="522411" cy="1099185"/>
            </a:xfrm>
            <a:solidFill>
              <a:srgbClr val="5B9BD5"/>
            </a:solidFill>
          </p:grpSpPr>
          <p:sp>
            <p:nvSpPr>
              <p:cNvPr id="16" name="Freeform: Shape 14">
                <a:extLst>
                  <a:ext uri="{FF2B5EF4-FFF2-40B4-BE49-F238E27FC236}">
                    <a16:creationId xmlns="" xmlns:a16="http://schemas.microsoft.com/office/drawing/2014/main" id="{2C2F06D9-8965-49D5-B143-25B2AF87A05B}"/>
                  </a:ext>
                </a:extLst>
              </p:cNvPr>
              <p:cNvSpPr/>
              <p:nvPr/>
            </p:nvSpPr>
            <p:spPr>
              <a:xfrm>
                <a:off x="7724679" y="4201953"/>
                <a:ext cx="9525" cy="1099185"/>
              </a:xfrm>
              <a:custGeom>
                <a:avLst/>
                <a:gdLst>
                  <a:gd name="connsiteX0" fmla="*/ 0 w 9525"/>
                  <a:gd name="connsiteY0" fmla="*/ 1099185 h 1099185"/>
                  <a:gd name="connsiteX1" fmla="*/ 0 w 9525"/>
                  <a:gd name="connsiteY1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99185">
                    <a:moveTo>
                      <a:pt x="0" y="1099185"/>
                    </a:moveTo>
                    <a:lnTo>
                      <a:pt x="0" y="0"/>
                    </a:lnTo>
                  </a:path>
                </a:pathLst>
              </a:custGeom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Isosceles Triangle 15">
                <a:extLst>
                  <a:ext uri="{FF2B5EF4-FFF2-40B4-BE49-F238E27FC236}">
                    <a16:creationId xmlns="" xmlns:a16="http://schemas.microsoft.com/office/drawing/2014/main" id="{E6841C61-8178-459F-8341-7BB404D6F3F0}"/>
                  </a:ext>
                </a:extLst>
              </p:cNvPr>
              <p:cNvSpPr/>
              <p:nvPr/>
            </p:nvSpPr>
            <p:spPr>
              <a:xfrm rot="5400000">
                <a:off x="7861471" y="4084153"/>
                <a:ext cx="267818" cy="503420"/>
              </a:xfrm>
              <a:prstGeom prst="triangle">
                <a:avLst/>
              </a:prstGeom>
              <a:solidFill>
                <a:srgbClr val="8FB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aphic 5">
              <a:extLst>
                <a:ext uri="{FF2B5EF4-FFF2-40B4-BE49-F238E27FC236}">
                  <a16:creationId xmlns="" xmlns:a16="http://schemas.microsoft.com/office/drawing/2014/main" id="{FC46E0BF-54DC-465A-BEC9-D4D27E7439DA}"/>
                </a:ext>
              </a:extLst>
            </p:cNvPr>
            <p:cNvGrpSpPr/>
            <p:nvPr/>
          </p:nvGrpSpPr>
          <p:grpSpPr>
            <a:xfrm>
              <a:off x="6051327" y="1195387"/>
              <a:ext cx="522790" cy="1099185"/>
              <a:chOff x="6051327" y="1195387"/>
              <a:chExt cx="522790" cy="1099185"/>
            </a:xfrm>
            <a:solidFill>
              <a:srgbClr val="ED7D31"/>
            </a:solidFill>
          </p:grpSpPr>
          <p:sp>
            <p:nvSpPr>
              <p:cNvPr id="14" name="Freeform: Shape 12">
                <a:extLst>
                  <a:ext uri="{FF2B5EF4-FFF2-40B4-BE49-F238E27FC236}">
                    <a16:creationId xmlns="" xmlns:a16="http://schemas.microsoft.com/office/drawing/2014/main" id="{59B63BB6-B4A0-4EA4-B596-28717670E72C}"/>
                  </a:ext>
                </a:extLst>
              </p:cNvPr>
              <p:cNvSpPr/>
              <p:nvPr/>
            </p:nvSpPr>
            <p:spPr>
              <a:xfrm>
                <a:off x="6051327" y="1195387"/>
                <a:ext cx="9525" cy="1099185"/>
              </a:xfrm>
              <a:custGeom>
                <a:avLst/>
                <a:gdLst>
                  <a:gd name="connsiteX0" fmla="*/ 0 w 9525"/>
                  <a:gd name="connsiteY0" fmla="*/ 1099185 h 1099185"/>
                  <a:gd name="connsiteX1" fmla="*/ 0 w 9525"/>
                  <a:gd name="connsiteY1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99185">
                    <a:moveTo>
                      <a:pt x="0" y="1099185"/>
                    </a:moveTo>
                    <a:lnTo>
                      <a:pt x="0" y="0"/>
                    </a:lnTo>
                  </a:path>
                </a:pathLst>
              </a:custGeom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Isosceles Triangle 13">
                <a:extLst>
                  <a:ext uri="{FF2B5EF4-FFF2-40B4-BE49-F238E27FC236}">
                    <a16:creationId xmlns="" xmlns:a16="http://schemas.microsoft.com/office/drawing/2014/main" id="{9E235C82-BB43-4EC4-87B3-B7ED4A112D5F}"/>
                  </a:ext>
                </a:extLst>
              </p:cNvPr>
              <p:cNvSpPr/>
              <p:nvPr/>
            </p:nvSpPr>
            <p:spPr>
              <a:xfrm rot="5400000">
                <a:off x="6188522" y="1079350"/>
                <a:ext cx="267769" cy="503420"/>
              </a:xfrm>
              <a:prstGeom prst="triangle">
                <a:avLst/>
              </a:prstGeom>
              <a:solidFill>
                <a:srgbClr val="FF3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aphic 5">
              <a:extLst>
                <a:ext uri="{FF2B5EF4-FFF2-40B4-BE49-F238E27FC236}">
                  <a16:creationId xmlns="" xmlns:a16="http://schemas.microsoft.com/office/drawing/2014/main" id="{420E5654-8286-4178-A700-8CFE1597AC22}"/>
                </a:ext>
              </a:extLst>
            </p:cNvPr>
            <p:cNvGrpSpPr/>
            <p:nvPr/>
          </p:nvGrpSpPr>
          <p:grpSpPr>
            <a:xfrm>
              <a:off x="9209913" y="2692712"/>
              <a:ext cx="529406" cy="1099190"/>
              <a:chOff x="9209913" y="2692712"/>
              <a:chExt cx="529406" cy="1099190"/>
            </a:xfrm>
            <a:solidFill>
              <a:srgbClr val="70AD47"/>
            </a:solidFill>
          </p:grpSpPr>
          <p:sp>
            <p:nvSpPr>
              <p:cNvPr id="12" name="Freeform: Shape 10">
                <a:extLst>
                  <a:ext uri="{FF2B5EF4-FFF2-40B4-BE49-F238E27FC236}">
                    <a16:creationId xmlns="" xmlns:a16="http://schemas.microsoft.com/office/drawing/2014/main" id="{D2A3A09E-1CF9-47B7-8581-9F045AEABD7E}"/>
                  </a:ext>
                </a:extLst>
              </p:cNvPr>
              <p:cNvSpPr/>
              <p:nvPr/>
            </p:nvSpPr>
            <p:spPr>
              <a:xfrm>
                <a:off x="9209913" y="2692717"/>
                <a:ext cx="9525" cy="1099185"/>
              </a:xfrm>
              <a:custGeom>
                <a:avLst/>
                <a:gdLst>
                  <a:gd name="connsiteX0" fmla="*/ 0 w 9525"/>
                  <a:gd name="connsiteY0" fmla="*/ 1099185 h 1099185"/>
                  <a:gd name="connsiteX1" fmla="*/ 0 w 9525"/>
                  <a:gd name="connsiteY1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099185">
                    <a:moveTo>
                      <a:pt x="0" y="1099185"/>
                    </a:moveTo>
                    <a:lnTo>
                      <a:pt x="0" y="0"/>
                    </a:lnTo>
                  </a:path>
                </a:pathLst>
              </a:custGeom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Isosceles Triangle 11">
                <a:extLst>
                  <a:ext uri="{FF2B5EF4-FFF2-40B4-BE49-F238E27FC236}">
                    <a16:creationId xmlns="" xmlns:a16="http://schemas.microsoft.com/office/drawing/2014/main" id="{6011FC1D-8E29-46CE-9AA4-FE2145A2175F}"/>
                  </a:ext>
                </a:extLst>
              </p:cNvPr>
              <p:cNvSpPr/>
              <p:nvPr/>
            </p:nvSpPr>
            <p:spPr>
              <a:xfrm rot="5400000">
                <a:off x="9353698" y="2574913"/>
                <a:ext cx="267821" cy="503420"/>
              </a:xfrm>
              <a:prstGeom prst="triangle">
                <a:avLst/>
              </a:prstGeom>
              <a:solidFill>
                <a:srgbClr val="69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73">
            <a:extLst>
              <a:ext uri="{FF2B5EF4-FFF2-40B4-BE49-F238E27FC236}">
                <a16:creationId xmlns="" xmlns:a16="http://schemas.microsoft.com/office/drawing/2014/main" id="{B45635B2-EB83-496E-8FA5-232E791B134E}"/>
              </a:ext>
            </a:extLst>
          </p:cNvPr>
          <p:cNvGrpSpPr/>
          <p:nvPr/>
        </p:nvGrpSpPr>
        <p:grpSpPr>
          <a:xfrm>
            <a:off x="1551152" y="2566103"/>
            <a:ext cx="9078688" cy="3989487"/>
            <a:chOff x="2266950" y="2294599"/>
            <a:chExt cx="7661432" cy="3372013"/>
          </a:xfrm>
        </p:grpSpPr>
        <p:sp>
          <p:nvSpPr>
            <p:cNvPr id="43" name="Freeform: Shape 74">
              <a:extLst>
                <a:ext uri="{FF2B5EF4-FFF2-40B4-BE49-F238E27FC236}">
                  <a16:creationId xmlns="" xmlns:a16="http://schemas.microsoft.com/office/drawing/2014/main" id="{5D6D0DB6-D23D-42A9-944E-066A4AADC093}"/>
                </a:ext>
              </a:extLst>
            </p:cNvPr>
            <p:cNvSpPr/>
            <p:nvPr/>
          </p:nvSpPr>
          <p:spPr>
            <a:xfrm>
              <a:off x="6472999" y="3831458"/>
              <a:ext cx="2693990" cy="862937"/>
            </a:xfrm>
            <a:custGeom>
              <a:avLst/>
              <a:gdLst>
                <a:gd name="connsiteX0" fmla="*/ 2693956 w 2693990"/>
                <a:gd name="connsiteY0" fmla="*/ 369923 h 862937"/>
                <a:gd name="connsiteX1" fmla="*/ 2690527 w 2693990"/>
                <a:gd name="connsiteY1" fmla="*/ 441742 h 862937"/>
                <a:gd name="connsiteX2" fmla="*/ 2462784 w 2693990"/>
                <a:gd name="connsiteY2" fmla="*/ 178280 h 862937"/>
                <a:gd name="connsiteX3" fmla="*/ 1418559 w 2693990"/>
                <a:gd name="connsiteY3" fmla="*/ 173041 h 862937"/>
                <a:gd name="connsiteX4" fmla="*/ 0 w 2693990"/>
                <a:gd name="connsiteY4" fmla="*/ 862937 h 862937"/>
                <a:gd name="connsiteX5" fmla="*/ 0 w 2693990"/>
                <a:gd name="connsiteY5" fmla="*/ 792738 h 862937"/>
                <a:gd name="connsiteX6" fmla="*/ 1421987 w 2693990"/>
                <a:gd name="connsiteY6" fmla="*/ 101128 h 862937"/>
                <a:gd name="connsiteX7" fmla="*/ 2466213 w 2693990"/>
                <a:gd name="connsiteY7" fmla="*/ 106366 h 862937"/>
                <a:gd name="connsiteX8" fmla="*/ 2693956 w 2693990"/>
                <a:gd name="connsiteY8" fmla="*/ 369923 h 86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990" h="862937">
                  <a:moveTo>
                    <a:pt x="2693956" y="369923"/>
                  </a:moveTo>
                  <a:lnTo>
                    <a:pt x="2690527" y="441742"/>
                  </a:lnTo>
                  <a:cubicBezTo>
                    <a:pt x="2692432" y="347063"/>
                    <a:pt x="2616137" y="251051"/>
                    <a:pt x="2462784" y="178280"/>
                  </a:cubicBezTo>
                  <a:cubicBezTo>
                    <a:pt x="2168462" y="38453"/>
                    <a:pt x="1700022" y="36167"/>
                    <a:pt x="1418559" y="173041"/>
                  </a:cubicBezTo>
                  <a:lnTo>
                    <a:pt x="0" y="862937"/>
                  </a:lnTo>
                  <a:lnTo>
                    <a:pt x="0" y="792738"/>
                  </a:lnTo>
                  <a:lnTo>
                    <a:pt x="1421987" y="101128"/>
                  </a:lnTo>
                  <a:cubicBezTo>
                    <a:pt x="1703356" y="-35747"/>
                    <a:pt x="2171891" y="-33365"/>
                    <a:pt x="2466213" y="106366"/>
                  </a:cubicBezTo>
                  <a:cubicBezTo>
                    <a:pt x="2619566" y="179233"/>
                    <a:pt x="2695861" y="275245"/>
                    <a:pt x="2693956" y="36992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75">
              <a:extLst>
                <a:ext uri="{FF2B5EF4-FFF2-40B4-BE49-F238E27FC236}">
                  <a16:creationId xmlns="" xmlns:a16="http://schemas.microsoft.com/office/drawing/2014/main" id="{B460B400-DC29-4859-B355-317F1FF53930}"/>
                </a:ext>
              </a:extLst>
            </p:cNvPr>
            <p:cNvSpPr/>
            <p:nvPr/>
          </p:nvSpPr>
          <p:spPr>
            <a:xfrm>
              <a:off x="9209912" y="4217097"/>
              <a:ext cx="718470" cy="701706"/>
            </a:xfrm>
            <a:custGeom>
              <a:avLst/>
              <a:gdLst>
                <a:gd name="connsiteX0" fmla="*/ 718471 w 718470"/>
                <a:gd name="connsiteY0" fmla="*/ 0 h 701706"/>
                <a:gd name="connsiteX1" fmla="*/ 715042 w 718470"/>
                <a:gd name="connsiteY1" fmla="*/ 71819 h 701706"/>
                <a:gd name="connsiteX2" fmla="*/ 299942 w 718470"/>
                <a:gd name="connsiteY2" fmla="*/ 555784 h 701706"/>
                <a:gd name="connsiteX3" fmla="*/ 0 w 718470"/>
                <a:gd name="connsiteY3" fmla="*/ 701707 h 701706"/>
                <a:gd name="connsiteX4" fmla="*/ 0 w 718470"/>
                <a:gd name="connsiteY4" fmla="*/ 631508 h 701706"/>
                <a:gd name="connsiteX5" fmla="*/ 303372 w 718470"/>
                <a:gd name="connsiteY5" fmla="*/ 483965 h 701706"/>
                <a:gd name="connsiteX6" fmla="*/ 718471 w 718470"/>
                <a:gd name="connsiteY6" fmla="*/ 0 h 70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470" h="701706">
                  <a:moveTo>
                    <a:pt x="718471" y="0"/>
                  </a:moveTo>
                  <a:lnTo>
                    <a:pt x="715042" y="71819"/>
                  </a:lnTo>
                  <a:cubicBezTo>
                    <a:pt x="711518" y="248412"/>
                    <a:pt x="573691" y="422720"/>
                    <a:pt x="299942" y="555784"/>
                  </a:cubicBezTo>
                  <a:lnTo>
                    <a:pt x="0" y="701707"/>
                  </a:lnTo>
                  <a:lnTo>
                    <a:pt x="0" y="631508"/>
                  </a:lnTo>
                  <a:lnTo>
                    <a:pt x="303372" y="483965"/>
                  </a:lnTo>
                  <a:cubicBezTo>
                    <a:pt x="577120" y="350806"/>
                    <a:pt x="714851" y="176594"/>
                    <a:pt x="718471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76">
              <a:extLst>
                <a:ext uri="{FF2B5EF4-FFF2-40B4-BE49-F238E27FC236}">
                  <a16:creationId xmlns="" xmlns:a16="http://schemas.microsoft.com/office/drawing/2014/main" id="{9DA6FFB9-BF1F-4EF4-8643-B1B7F37117E5}"/>
                </a:ext>
              </a:extLst>
            </p:cNvPr>
            <p:cNvSpPr/>
            <p:nvPr/>
          </p:nvSpPr>
          <p:spPr>
            <a:xfrm>
              <a:off x="2266950" y="3027996"/>
              <a:ext cx="554164" cy="333375"/>
            </a:xfrm>
            <a:custGeom>
              <a:avLst/>
              <a:gdLst>
                <a:gd name="connsiteX0" fmla="*/ 0 w 554164"/>
                <a:gd name="connsiteY0" fmla="*/ 71914 h 333375"/>
                <a:gd name="connsiteX1" fmla="*/ 3429 w 554164"/>
                <a:gd name="connsiteY1" fmla="*/ 0 h 333375"/>
                <a:gd name="connsiteX2" fmla="*/ 554165 w 554164"/>
                <a:gd name="connsiteY2" fmla="*/ 261461 h 333375"/>
                <a:gd name="connsiteX3" fmla="*/ 550736 w 554164"/>
                <a:gd name="connsiteY3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164" h="333375">
                  <a:moveTo>
                    <a:pt x="0" y="71914"/>
                  </a:moveTo>
                  <a:lnTo>
                    <a:pt x="3429" y="0"/>
                  </a:lnTo>
                  <a:lnTo>
                    <a:pt x="554165" y="261461"/>
                  </a:lnTo>
                  <a:lnTo>
                    <a:pt x="550736" y="33337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77">
              <a:extLst>
                <a:ext uri="{FF2B5EF4-FFF2-40B4-BE49-F238E27FC236}">
                  <a16:creationId xmlns="" xmlns:a16="http://schemas.microsoft.com/office/drawing/2014/main" id="{0AEBD3B0-A9D8-4C1C-B9E0-0C7F38E87107}"/>
                </a:ext>
              </a:extLst>
            </p:cNvPr>
            <p:cNvSpPr/>
            <p:nvPr/>
          </p:nvSpPr>
          <p:spPr>
            <a:xfrm>
              <a:off x="2817685" y="2541555"/>
              <a:ext cx="1541049" cy="819816"/>
            </a:xfrm>
            <a:custGeom>
              <a:avLst/>
              <a:gdLst>
                <a:gd name="connsiteX0" fmla="*/ 1541050 w 1541049"/>
                <a:gd name="connsiteY0" fmla="*/ 0 h 819816"/>
                <a:gd name="connsiteX1" fmla="*/ 1541050 w 1541049"/>
                <a:gd name="connsiteY1" fmla="*/ 70199 h 819816"/>
                <a:gd name="connsiteX2" fmla="*/ 0 w 1541049"/>
                <a:gd name="connsiteY2" fmla="*/ 819817 h 819816"/>
                <a:gd name="connsiteX3" fmla="*/ 3429 w 1541049"/>
                <a:gd name="connsiteY3" fmla="*/ 747903 h 81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049" h="819816">
                  <a:moveTo>
                    <a:pt x="1541050" y="0"/>
                  </a:moveTo>
                  <a:lnTo>
                    <a:pt x="1541050" y="70199"/>
                  </a:lnTo>
                  <a:lnTo>
                    <a:pt x="0" y="819817"/>
                  </a:lnTo>
                  <a:lnTo>
                    <a:pt x="3429" y="74790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78">
              <a:extLst>
                <a:ext uri="{FF2B5EF4-FFF2-40B4-BE49-F238E27FC236}">
                  <a16:creationId xmlns="" xmlns:a16="http://schemas.microsoft.com/office/drawing/2014/main" id="{A95750E3-F0D1-4FB4-A43D-2A2BA786B0CB}"/>
                </a:ext>
              </a:extLst>
            </p:cNvPr>
            <p:cNvSpPr/>
            <p:nvPr/>
          </p:nvSpPr>
          <p:spPr>
            <a:xfrm>
              <a:off x="4358735" y="2294599"/>
              <a:ext cx="1571758" cy="536991"/>
            </a:xfrm>
            <a:custGeom>
              <a:avLst/>
              <a:gdLst>
                <a:gd name="connsiteX0" fmla="*/ 1571720 w 1571758"/>
                <a:gd name="connsiteY0" fmla="*/ 369828 h 536991"/>
                <a:gd name="connsiteX1" fmla="*/ 1568386 w 1571758"/>
                <a:gd name="connsiteY1" fmla="*/ 536992 h 536991"/>
                <a:gd name="connsiteX2" fmla="*/ 1340549 w 1571758"/>
                <a:gd name="connsiteY2" fmla="*/ 178280 h 536991"/>
                <a:gd name="connsiteX3" fmla="*/ 296323 w 1571758"/>
                <a:gd name="connsiteY3" fmla="*/ 173041 h 536991"/>
                <a:gd name="connsiteX4" fmla="*/ 0 w 1571758"/>
                <a:gd name="connsiteY4" fmla="*/ 317155 h 536991"/>
                <a:gd name="connsiteX5" fmla="*/ 0 w 1571758"/>
                <a:gd name="connsiteY5" fmla="*/ 246955 h 536991"/>
                <a:gd name="connsiteX6" fmla="*/ 299752 w 1571758"/>
                <a:gd name="connsiteY6" fmla="*/ 101128 h 536991"/>
                <a:gd name="connsiteX7" fmla="*/ 1343977 w 1571758"/>
                <a:gd name="connsiteY7" fmla="*/ 106366 h 536991"/>
                <a:gd name="connsiteX8" fmla="*/ 1571720 w 1571758"/>
                <a:gd name="connsiteY8" fmla="*/ 369828 h 5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758" h="536991">
                  <a:moveTo>
                    <a:pt x="1571720" y="369828"/>
                  </a:moveTo>
                  <a:lnTo>
                    <a:pt x="1568386" y="536992"/>
                  </a:lnTo>
                  <a:cubicBezTo>
                    <a:pt x="1570292" y="442313"/>
                    <a:pt x="1493996" y="251051"/>
                    <a:pt x="1340549" y="178280"/>
                  </a:cubicBezTo>
                  <a:cubicBezTo>
                    <a:pt x="1046226" y="38453"/>
                    <a:pt x="577786" y="36167"/>
                    <a:pt x="296323" y="173041"/>
                  </a:cubicBezTo>
                  <a:lnTo>
                    <a:pt x="0" y="317155"/>
                  </a:lnTo>
                  <a:lnTo>
                    <a:pt x="0" y="246955"/>
                  </a:lnTo>
                  <a:lnTo>
                    <a:pt x="299752" y="101128"/>
                  </a:lnTo>
                  <a:cubicBezTo>
                    <a:pt x="581216" y="-35747"/>
                    <a:pt x="1049655" y="-33365"/>
                    <a:pt x="1343977" y="106366"/>
                  </a:cubicBezTo>
                  <a:cubicBezTo>
                    <a:pt x="1497425" y="179233"/>
                    <a:pt x="1573720" y="275245"/>
                    <a:pt x="1571720" y="369828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79">
              <a:extLst>
                <a:ext uri="{FF2B5EF4-FFF2-40B4-BE49-F238E27FC236}">
                  <a16:creationId xmlns="" xmlns:a16="http://schemas.microsoft.com/office/drawing/2014/main" id="{1D8087CD-FFAC-47F0-B036-A288099C6D91}"/>
                </a:ext>
              </a:extLst>
            </p:cNvPr>
            <p:cNvSpPr/>
            <p:nvPr/>
          </p:nvSpPr>
          <p:spPr>
            <a:xfrm>
              <a:off x="4856035" y="2680239"/>
              <a:ext cx="1835943" cy="1245107"/>
            </a:xfrm>
            <a:custGeom>
              <a:avLst/>
              <a:gdLst>
                <a:gd name="connsiteX0" fmla="*/ 1835944 w 1835943"/>
                <a:gd name="connsiteY0" fmla="*/ 0 h 1245107"/>
                <a:gd name="connsiteX1" fmla="*/ 1832515 w 1835943"/>
                <a:gd name="connsiteY1" fmla="*/ 71818 h 1245107"/>
                <a:gd name="connsiteX2" fmla="*/ 1417320 w 1835943"/>
                <a:gd name="connsiteY2" fmla="*/ 555784 h 1245107"/>
                <a:gd name="connsiteX3" fmla="*/ 0 w 1835943"/>
                <a:gd name="connsiteY3" fmla="*/ 1245108 h 1245107"/>
                <a:gd name="connsiteX4" fmla="*/ 0 w 1835943"/>
                <a:gd name="connsiteY4" fmla="*/ 1175004 h 1245107"/>
                <a:gd name="connsiteX5" fmla="*/ 1420749 w 1835943"/>
                <a:gd name="connsiteY5" fmla="*/ 483965 h 1245107"/>
                <a:gd name="connsiteX6" fmla="*/ 1835944 w 1835943"/>
                <a:gd name="connsiteY6" fmla="*/ 0 h 124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943" h="1245107">
                  <a:moveTo>
                    <a:pt x="1835944" y="0"/>
                  </a:moveTo>
                  <a:lnTo>
                    <a:pt x="1832515" y="71818"/>
                  </a:lnTo>
                  <a:cubicBezTo>
                    <a:pt x="1828895" y="248412"/>
                    <a:pt x="1691068" y="422624"/>
                    <a:pt x="1417320" y="555784"/>
                  </a:cubicBezTo>
                  <a:lnTo>
                    <a:pt x="0" y="1245108"/>
                  </a:lnTo>
                  <a:lnTo>
                    <a:pt x="0" y="1175004"/>
                  </a:lnTo>
                  <a:lnTo>
                    <a:pt x="1420749" y="483965"/>
                  </a:lnTo>
                  <a:cubicBezTo>
                    <a:pt x="1694498" y="350806"/>
                    <a:pt x="1832324" y="176593"/>
                    <a:pt x="1835944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80">
              <a:extLst>
                <a:ext uri="{FF2B5EF4-FFF2-40B4-BE49-F238E27FC236}">
                  <a16:creationId xmlns="" xmlns:a16="http://schemas.microsoft.com/office/drawing/2014/main" id="{46A2C5C0-6FBA-4A0D-8BBD-D03C43DA032C}"/>
                </a:ext>
              </a:extLst>
            </p:cNvPr>
            <p:cNvSpPr/>
            <p:nvPr/>
          </p:nvSpPr>
          <p:spPr>
            <a:xfrm>
              <a:off x="4224528" y="3855243"/>
              <a:ext cx="631507" cy="516064"/>
            </a:xfrm>
            <a:custGeom>
              <a:avLst/>
              <a:gdLst>
                <a:gd name="connsiteX0" fmla="*/ 631508 w 631507"/>
                <a:gd name="connsiteY0" fmla="*/ 0 h 516064"/>
                <a:gd name="connsiteX1" fmla="*/ 631508 w 631507"/>
                <a:gd name="connsiteY1" fmla="*/ 70104 h 516064"/>
                <a:gd name="connsiteX2" fmla="*/ 204406 w 631507"/>
                <a:gd name="connsiteY2" fmla="*/ 277844 h 516064"/>
                <a:gd name="connsiteX3" fmla="*/ 0 w 631507"/>
                <a:gd name="connsiteY3" fmla="*/ 516064 h 516064"/>
                <a:gd name="connsiteX4" fmla="*/ 3429 w 631507"/>
                <a:gd name="connsiteY4" fmla="*/ 444246 h 516064"/>
                <a:gd name="connsiteX5" fmla="*/ 207835 w 631507"/>
                <a:gd name="connsiteY5" fmla="*/ 206026 h 516064"/>
                <a:gd name="connsiteX6" fmla="*/ 631508 w 631507"/>
                <a:gd name="connsiteY6" fmla="*/ 0 h 5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507" h="516064">
                  <a:moveTo>
                    <a:pt x="631508" y="0"/>
                  </a:moveTo>
                  <a:lnTo>
                    <a:pt x="631508" y="70104"/>
                  </a:lnTo>
                  <a:lnTo>
                    <a:pt x="204406" y="277844"/>
                  </a:lnTo>
                  <a:cubicBezTo>
                    <a:pt x="69628" y="343376"/>
                    <a:pt x="1810" y="429196"/>
                    <a:pt x="0" y="516064"/>
                  </a:cubicBezTo>
                  <a:lnTo>
                    <a:pt x="3429" y="444246"/>
                  </a:lnTo>
                  <a:cubicBezTo>
                    <a:pt x="5239" y="357283"/>
                    <a:pt x="73057" y="271558"/>
                    <a:pt x="207835" y="206026"/>
                  </a:cubicBezTo>
                  <a:lnTo>
                    <a:pt x="631508" y="0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81">
              <a:extLst>
                <a:ext uri="{FF2B5EF4-FFF2-40B4-BE49-F238E27FC236}">
                  <a16:creationId xmlns="" xmlns:a16="http://schemas.microsoft.com/office/drawing/2014/main" id="{C3A450BE-4AC9-4A82-845F-E95925D8A6AB}"/>
                </a:ext>
              </a:extLst>
            </p:cNvPr>
            <p:cNvSpPr/>
            <p:nvPr/>
          </p:nvSpPr>
          <p:spPr>
            <a:xfrm>
              <a:off x="3462932" y="4283772"/>
              <a:ext cx="3010067" cy="823225"/>
            </a:xfrm>
            <a:custGeom>
              <a:avLst/>
              <a:gdLst>
                <a:gd name="connsiteX0" fmla="*/ 3010067 w 3010067"/>
                <a:gd name="connsiteY0" fmla="*/ 340424 h 823225"/>
                <a:gd name="connsiteX1" fmla="*/ 3010067 w 3010067"/>
                <a:gd name="connsiteY1" fmla="*/ 410623 h 823225"/>
                <a:gd name="connsiteX2" fmla="*/ 2584205 w 3010067"/>
                <a:gd name="connsiteY2" fmla="*/ 617696 h 823225"/>
                <a:gd name="connsiteX3" fmla="*/ 462796 w 3010067"/>
                <a:gd name="connsiteY3" fmla="*/ 607124 h 823225"/>
                <a:gd name="connsiteX4" fmla="*/ 72 w 3010067"/>
                <a:gd name="connsiteY4" fmla="*/ 71914 h 823225"/>
                <a:gd name="connsiteX5" fmla="*/ 3501 w 3010067"/>
                <a:gd name="connsiteY5" fmla="*/ 0 h 823225"/>
                <a:gd name="connsiteX6" fmla="*/ 466225 w 3010067"/>
                <a:gd name="connsiteY6" fmla="*/ 535305 h 823225"/>
                <a:gd name="connsiteX7" fmla="*/ 2587634 w 3010067"/>
                <a:gd name="connsiteY7" fmla="*/ 545878 h 823225"/>
                <a:gd name="connsiteX8" fmla="*/ 3010067 w 3010067"/>
                <a:gd name="connsiteY8" fmla="*/ 340424 h 8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0067" h="823225">
                  <a:moveTo>
                    <a:pt x="3010067" y="340424"/>
                  </a:moveTo>
                  <a:lnTo>
                    <a:pt x="3010067" y="410623"/>
                  </a:lnTo>
                  <a:lnTo>
                    <a:pt x="2584205" y="617696"/>
                  </a:lnTo>
                  <a:cubicBezTo>
                    <a:pt x="2012419" y="895826"/>
                    <a:pt x="1060776" y="891064"/>
                    <a:pt x="462796" y="607124"/>
                  </a:cubicBezTo>
                  <a:cubicBezTo>
                    <a:pt x="151138" y="459105"/>
                    <a:pt x="-3833" y="264128"/>
                    <a:pt x="72" y="71914"/>
                  </a:cubicBezTo>
                  <a:lnTo>
                    <a:pt x="3501" y="0"/>
                  </a:lnTo>
                  <a:cubicBezTo>
                    <a:pt x="-404" y="192215"/>
                    <a:pt x="154567" y="387287"/>
                    <a:pt x="466225" y="535305"/>
                  </a:cubicBezTo>
                  <a:cubicBezTo>
                    <a:pt x="1064205" y="819245"/>
                    <a:pt x="2015848" y="824008"/>
                    <a:pt x="2587634" y="545878"/>
                  </a:cubicBezTo>
                  <a:lnTo>
                    <a:pt x="3010067" y="340424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82">
              <a:extLst>
                <a:ext uri="{FF2B5EF4-FFF2-40B4-BE49-F238E27FC236}">
                  <a16:creationId xmlns="" xmlns:a16="http://schemas.microsoft.com/office/drawing/2014/main" id="{7AAF235F-DA97-4075-8C53-DB3B2BB6EAED}"/>
                </a:ext>
              </a:extLst>
            </p:cNvPr>
            <p:cNvSpPr/>
            <p:nvPr/>
          </p:nvSpPr>
          <p:spPr>
            <a:xfrm>
              <a:off x="7121651" y="5333332"/>
              <a:ext cx="554164" cy="333279"/>
            </a:xfrm>
            <a:custGeom>
              <a:avLst/>
              <a:gdLst>
                <a:gd name="connsiteX0" fmla="*/ 0 w 554164"/>
                <a:gd name="connsiteY0" fmla="*/ 71819 h 333279"/>
                <a:gd name="connsiteX1" fmla="*/ 3429 w 554164"/>
                <a:gd name="connsiteY1" fmla="*/ 0 h 333279"/>
                <a:gd name="connsiteX2" fmla="*/ 554164 w 554164"/>
                <a:gd name="connsiteY2" fmla="*/ 261461 h 333279"/>
                <a:gd name="connsiteX3" fmla="*/ 550736 w 554164"/>
                <a:gd name="connsiteY3" fmla="*/ 333280 h 33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164" h="333279">
                  <a:moveTo>
                    <a:pt x="0" y="71819"/>
                  </a:moveTo>
                  <a:lnTo>
                    <a:pt x="3429" y="0"/>
                  </a:lnTo>
                  <a:lnTo>
                    <a:pt x="554164" y="261461"/>
                  </a:lnTo>
                  <a:lnTo>
                    <a:pt x="550736" y="33328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83">
              <a:extLst>
                <a:ext uri="{FF2B5EF4-FFF2-40B4-BE49-F238E27FC236}">
                  <a16:creationId xmlns="" xmlns:a16="http://schemas.microsoft.com/office/drawing/2014/main" id="{D7A42137-FA39-40C2-AF32-B05BEBD0D64F}"/>
                </a:ext>
              </a:extLst>
            </p:cNvPr>
            <p:cNvSpPr/>
            <p:nvPr/>
          </p:nvSpPr>
          <p:spPr>
            <a:xfrm>
              <a:off x="7672387" y="4848605"/>
              <a:ext cx="1537525" cy="818007"/>
            </a:xfrm>
            <a:custGeom>
              <a:avLst/>
              <a:gdLst>
                <a:gd name="connsiteX0" fmla="*/ 1537525 w 1537525"/>
                <a:gd name="connsiteY0" fmla="*/ 0 h 818007"/>
                <a:gd name="connsiteX1" fmla="*/ 1537525 w 1537525"/>
                <a:gd name="connsiteY1" fmla="*/ 70199 h 818007"/>
                <a:gd name="connsiteX2" fmla="*/ 0 w 1537525"/>
                <a:gd name="connsiteY2" fmla="*/ 818007 h 818007"/>
                <a:gd name="connsiteX3" fmla="*/ 3429 w 1537525"/>
                <a:gd name="connsiteY3" fmla="*/ 746188 h 8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7525" h="818007">
                  <a:moveTo>
                    <a:pt x="1537525" y="0"/>
                  </a:moveTo>
                  <a:lnTo>
                    <a:pt x="1537525" y="70199"/>
                  </a:lnTo>
                  <a:lnTo>
                    <a:pt x="0" y="818007"/>
                  </a:lnTo>
                  <a:lnTo>
                    <a:pt x="3429" y="746188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85">
            <a:extLst>
              <a:ext uri="{FF2B5EF4-FFF2-40B4-BE49-F238E27FC236}">
                <a16:creationId xmlns="" xmlns:a16="http://schemas.microsoft.com/office/drawing/2014/main" id="{CCF70700-1AA0-4BC7-A718-C9CCA968349E}"/>
              </a:ext>
            </a:extLst>
          </p:cNvPr>
          <p:cNvSpPr txBox="1"/>
          <p:nvPr/>
        </p:nvSpPr>
        <p:spPr>
          <a:xfrm>
            <a:off x="822976" y="4006984"/>
            <a:ext cx="24176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67" b="1" dirty="0">
                <a:solidFill>
                  <a:srgbClr val="3160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Adatkérés</a:t>
            </a:r>
          </a:p>
          <a:p>
            <a:pPr algn="ctr"/>
            <a:r>
              <a:rPr lang="hu-HU" sz="2667" b="1" dirty="0">
                <a:solidFill>
                  <a:srgbClr val="3160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2025. 01. 31.</a:t>
            </a:r>
          </a:p>
        </p:txBody>
      </p:sp>
      <p:sp>
        <p:nvSpPr>
          <p:cNvPr id="54" name="TextBox 87">
            <a:extLst>
              <a:ext uri="{FF2B5EF4-FFF2-40B4-BE49-F238E27FC236}">
                <a16:creationId xmlns="" xmlns:a16="http://schemas.microsoft.com/office/drawing/2014/main" id="{197EF376-9706-4278-8C55-10F0D750AFFD}"/>
              </a:ext>
            </a:extLst>
          </p:cNvPr>
          <p:cNvSpPr txBox="1"/>
          <p:nvPr/>
        </p:nvSpPr>
        <p:spPr>
          <a:xfrm>
            <a:off x="-106949" y="2406689"/>
            <a:ext cx="240799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67" b="1" dirty="0" smtClean="0">
                <a:solidFill>
                  <a:srgbClr val="FFAF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 2022/2557</a:t>
            </a:r>
          </a:p>
          <a:p>
            <a:pPr algn="ctr"/>
            <a:r>
              <a:rPr lang="hu-HU" sz="2667" b="1" dirty="0" smtClean="0">
                <a:solidFill>
                  <a:srgbClr val="FFAF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2022. 12. 27.</a:t>
            </a:r>
            <a:endParaRPr lang="hu-HU" sz="2667" b="1" dirty="0">
              <a:solidFill>
                <a:srgbClr val="FFAF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89">
            <a:extLst>
              <a:ext uri="{FF2B5EF4-FFF2-40B4-BE49-F238E27FC236}">
                <a16:creationId xmlns="" xmlns:a16="http://schemas.microsoft.com/office/drawing/2014/main" id="{18312C77-8185-485E-8E2C-AD5B4848F4A8}"/>
              </a:ext>
            </a:extLst>
          </p:cNvPr>
          <p:cNvSpPr txBox="1"/>
          <p:nvPr/>
        </p:nvSpPr>
        <p:spPr>
          <a:xfrm>
            <a:off x="6364720" y="1456688"/>
            <a:ext cx="207095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67" b="1" dirty="0">
                <a:solidFill>
                  <a:srgbClr val="FF3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Kszetv. + Vhr.</a:t>
            </a:r>
          </a:p>
          <a:p>
            <a:pPr algn="ctr"/>
            <a:r>
              <a:rPr lang="pl-PL" sz="2667" b="1" dirty="0">
                <a:solidFill>
                  <a:srgbClr val="FF3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2025. 01. 01.</a:t>
            </a:r>
          </a:p>
        </p:txBody>
      </p:sp>
      <p:sp>
        <p:nvSpPr>
          <p:cNvPr id="56" name="TextBox 91">
            <a:extLst>
              <a:ext uri="{FF2B5EF4-FFF2-40B4-BE49-F238E27FC236}">
                <a16:creationId xmlns="" xmlns:a16="http://schemas.microsoft.com/office/drawing/2014/main" id="{32C30F73-499E-4A6B-9BF6-1A750C99F903}"/>
              </a:ext>
            </a:extLst>
          </p:cNvPr>
          <p:cNvSpPr txBox="1"/>
          <p:nvPr/>
        </p:nvSpPr>
        <p:spPr>
          <a:xfrm>
            <a:off x="9778540" y="3136575"/>
            <a:ext cx="241346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Eljárások</a:t>
            </a:r>
          </a:p>
          <a:p>
            <a:pPr algn="ctr"/>
            <a:r>
              <a:rPr lang="en-US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hu-HU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-US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667" b="1" dirty="0" smtClean="0">
                <a:solidFill>
                  <a:srgbClr val="69B9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667" b="1" dirty="0">
              <a:solidFill>
                <a:srgbClr val="69B9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="" xmlns:a16="http://schemas.microsoft.com/office/drawing/2014/main" id="{5D5D01FB-109C-4DDC-9B9E-12DB47C6060F}"/>
              </a:ext>
            </a:extLst>
          </p:cNvPr>
          <p:cNvSpPr txBox="1"/>
          <p:nvPr/>
        </p:nvSpPr>
        <p:spPr>
          <a:xfrm>
            <a:off x="5146860" y="5764162"/>
            <a:ext cx="244175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67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Kijelölések</a:t>
            </a:r>
            <a:endParaRPr lang="hu-HU" sz="2667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67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hu-HU" sz="2667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25. 06. 30.</a:t>
            </a:r>
            <a:endParaRPr lang="hu-HU" sz="2667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CER irányelv általánosságban</a:t>
            </a:r>
            <a:endParaRPr lang="x-none" sz="4267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277793" y="910543"/>
            <a:ext cx="11767595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Megújult szabályozás: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szemléletváltás – szervezetek, függőségek, kockázatok, ellátási láncok, felelősségek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ellenálló képesség – megelőzés, reagálóképesség, ellenállás/enyhítés/tompítás/ alkalmazkodás, helyreállás képessége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szervezetek és állam/hatóságok együttműködése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stratégia és nemzeti kockázatértékelés – esemény, zavar, jelentős hatás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kritikus szervezetek/infrastruktúrák azonosítása, kötelezettségei, támogatása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kritikus szervezetek hatósági felügyelete, szankciók</a:t>
            </a:r>
          </a:p>
          <a:p>
            <a:pPr algn="l">
              <a:spcBef>
                <a:spcPts val="800"/>
              </a:spcBef>
            </a:pPr>
            <a:r>
              <a:rPr lang="hu-HU" sz="2667" dirty="0">
                <a:solidFill>
                  <a:srgbClr val="111111"/>
                </a:solidFill>
              </a:rPr>
              <a:t>- </a:t>
            </a:r>
            <a:r>
              <a:rPr lang="hu-HU" sz="2667" dirty="0" smtClean="0">
                <a:solidFill>
                  <a:srgbClr val="111111"/>
                </a:solidFill>
              </a:rPr>
              <a:t>11 </a:t>
            </a:r>
            <a:r>
              <a:rPr lang="hu-HU" sz="2667" dirty="0">
                <a:solidFill>
                  <a:srgbClr val="111111"/>
                </a:solidFill>
              </a:rPr>
              <a:t>ágazat, 52 alapvető szolgáltatás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60" y="4488718"/>
            <a:ext cx="2516843" cy="19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="" xmlns:a16="http://schemas.microsoft.com/office/drawing/2014/main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10624"/>
            <a:ext cx="11541578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Jogszabályi környezet </a:t>
            </a:r>
            <a:endParaRPr lang="x-none" sz="42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133165" y="717633"/>
            <a:ext cx="11922711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67" dirty="0" smtClean="0">
                <a:cs typeface="Times New Roman" panose="02020603050405020304" pitchFamily="18" charset="0"/>
              </a:rPr>
              <a:t>Az </a:t>
            </a:r>
            <a:r>
              <a:rPr lang="hu-HU" sz="2667" dirty="0">
                <a:cs typeface="Times New Roman" panose="02020603050405020304" pitchFamily="18" charset="0"/>
              </a:rPr>
              <a:t>Európai Parlament és a Tanács (EU) 2022/2557 irányelve a kritikus szervezetek rezilienciájáról és a 2008/114/EK tanácsi irányelv hatályon kívül helyezéséről (CER </a:t>
            </a:r>
            <a:r>
              <a:rPr lang="hu-HU" sz="2667" dirty="0" smtClean="0">
                <a:cs typeface="Times New Roman" panose="02020603050405020304" pitchFamily="18" charset="0"/>
              </a:rPr>
              <a:t>irányelv)</a:t>
            </a:r>
          </a:p>
          <a:p>
            <a:pPr algn="just">
              <a:spcBef>
                <a:spcPts val="0"/>
              </a:spcBef>
            </a:pPr>
            <a:endParaRPr lang="hu-HU" sz="2667" dirty="0" smtClean="0"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67" dirty="0" smtClean="0">
                <a:cs typeface="Times New Roman" panose="02020603050405020304" pitchFamily="18" charset="0"/>
              </a:rPr>
              <a:t>A </a:t>
            </a:r>
            <a:r>
              <a:rPr lang="hu-HU" sz="2667" dirty="0">
                <a:cs typeface="Times New Roman" panose="02020603050405020304" pitchFamily="18" charset="0"/>
              </a:rPr>
              <a:t>kritikus szervezetek ellenálló képességéről szóló 2024. évi LXXXIV. törvény (Kszetv</a:t>
            </a:r>
            <a:r>
              <a:rPr lang="hu-HU" sz="2667" dirty="0" smtClean="0">
                <a:cs typeface="Times New Roman" panose="02020603050405020304" pitchFamily="18" charset="0"/>
              </a:rPr>
              <a:t>.)</a:t>
            </a:r>
          </a:p>
          <a:p>
            <a:pPr algn="just">
              <a:spcBef>
                <a:spcPts val="0"/>
              </a:spcBef>
            </a:pPr>
            <a:endParaRPr lang="hu-HU" sz="2667" dirty="0"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67" dirty="0" smtClean="0">
                <a:cs typeface="Times New Roman" panose="02020603050405020304" pitchFamily="18" charset="0"/>
              </a:rPr>
              <a:t>A </a:t>
            </a:r>
            <a:r>
              <a:rPr lang="hu-HU" sz="2667" dirty="0">
                <a:cs typeface="Times New Roman" panose="02020603050405020304" pitchFamily="18" charset="0"/>
              </a:rPr>
              <a:t>kritikus szervezetek ellenálló képességéről szóló törvény végrehajtásáról szóló 474/2024. (XII. 31.) Kormányrendelet (Kszetv. </a:t>
            </a:r>
            <a:r>
              <a:rPr lang="hu-HU" sz="2667" dirty="0" err="1">
                <a:cs typeface="Times New Roman" panose="02020603050405020304" pitchFamily="18" charset="0"/>
              </a:rPr>
              <a:t>vhr</a:t>
            </a:r>
            <a:r>
              <a:rPr lang="hu-HU" sz="2667" dirty="0" smtClean="0">
                <a:cs typeface="Times New Roman" panose="02020603050405020304" pitchFamily="18" charset="0"/>
              </a:rPr>
              <a:t>.)</a:t>
            </a:r>
          </a:p>
          <a:p>
            <a:pPr algn="just">
              <a:spcBef>
                <a:spcPts val="0"/>
              </a:spcBef>
            </a:pPr>
            <a:endParaRPr lang="hu-HU" sz="2667" dirty="0"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67" dirty="0" smtClean="0">
                <a:cs typeface="Times New Roman" panose="02020603050405020304" pitchFamily="18" charset="0"/>
              </a:rPr>
              <a:t>A </a:t>
            </a:r>
            <a:r>
              <a:rPr lang="hu-HU" sz="2667" dirty="0">
                <a:cs typeface="Times New Roman" panose="02020603050405020304" pitchFamily="18" charset="0"/>
              </a:rPr>
              <a:t>védelmi és biztonsági tevékenységek összehangolásáról szóló 2021. évi XCIII. </a:t>
            </a:r>
            <a:r>
              <a:rPr lang="hu-HU" sz="2667" dirty="0" smtClean="0">
                <a:cs typeface="Times New Roman" panose="02020603050405020304" pitchFamily="18" charset="0"/>
              </a:rPr>
              <a:t>törvény (</a:t>
            </a:r>
            <a:r>
              <a:rPr lang="hu-HU" sz="2667" dirty="0" err="1" smtClean="0">
                <a:cs typeface="Times New Roman" panose="02020603050405020304" pitchFamily="18" charset="0"/>
              </a:rPr>
              <a:t>Vbö</a:t>
            </a:r>
            <a:r>
              <a:rPr lang="hu-HU" sz="2667" dirty="0" smtClean="0">
                <a:cs typeface="Times New Roman" panose="02020603050405020304" pitchFamily="18" charset="0"/>
              </a:rPr>
              <a:t>.)</a:t>
            </a:r>
            <a:endParaRPr lang="hu-HU" sz="2667" dirty="0"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2667" dirty="0" smtClean="0"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67" dirty="0" smtClean="0">
                <a:cs typeface="Times New Roman" panose="02020603050405020304" pitchFamily="18" charset="0"/>
              </a:rPr>
              <a:t>Az </a:t>
            </a:r>
            <a:r>
              <a:rPr lang="hu-HU" sz="2667" dirty="0">
                <a:cs typeface="Times New Roman" panose="02020603050405020304" pitchFamily="18" charset="0"/>
              </a:rPr>
              <a:t>ország védelme és biztonsága szempontjából jelentős szervezetek ellenálló képességéről szóló 475/2024. (XII. 31.) </a:t>
            </a:r>
            <a:r>
              <a:rPr lang="hu-HU" sz="2667" dirty="0" smtClean="0">
                <a:cs typeface="Times New Roman" panose="02020603050405020304" pitchFamily="18" charset="0"/>
              </a:rPr>
              <a:t>Kormányrendelet</a:t>
            </a:r>
          </a:p>
        </p:txBody>
      </p:sp>
    </p:spTree>
    <p:extLst>
      <p:ext uri="{BB962C8B-B14F-4D97-AF65-F5344CB8AC3E}">
        <p14:creationId xmlns:p14="http://schemas.microsoft.com/office/powerpoint/2010/main" val="18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10624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Ágazatok / alágazatok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4" y="185196"/>
            <a:ext cx="11212797" cy="534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hu-HU" sz="2667" dirty="0">
                <a:cs typeface="Times New Roman" panose="02020603050405020304" pitchFamily="18" charset="0"/>
              </a:rPr>
              <a:t>       						         	      </a:t>
            </a:r>
            <a:r>
              <a:rPr lang="hu-HU" sz="2667" dirty="0">
                <a:solidFill>
                  <a:srgbClr val="FF0000"/>
                </a:solidFill>
                <a:cs typeface="Times New Roman" panose="02020603050405020304" pitchFamily="18" charset="0"/>
              </a:rPr>
              <a:t>ország védelme és biztonsága            		       kritikus					szempontjából jelentős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300940" y="1097857"/>
          <a:ext cx="5593370" cy="543337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96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Ágazat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Alágazat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Agrárgazdaság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Élelmiszeripar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Mezőgazdaság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Elosztó hálózatok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Beteg-ellátás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Közegészségügy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Gyógyszer-ellátás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Egészségügyi eszközellátás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Vérellátás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Energia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Villamos energia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Távfűtés, távhűtés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Kőolaj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Földgáz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Hidrogén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Infokommunikációs technológiák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Digitális infrastruktúra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Világűr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Közigazgatás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Központi kormányzati közigazgatás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Közlekedés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Közúti közlekedés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Vasúti közlekedés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Vízi közlekedés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Légi közlekedés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Tömegközlekedés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Pénzügy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Banki szolgáltatás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Pénzügyi piaci infrastruktúra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Víz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Ivóvíz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Szennyvíz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6360415" y="1081364"/>
          <a:ext cx="5593371" cy="56250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8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9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Ágazat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Alágazat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Mentési tevékenység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Egészségügyi tartalékok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Gyártás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Elsődleges fémgyártás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Gépgyártás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1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Elektromos berendezések, készülékek és alkatrészek gyártása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Közlekedési eszközök gyártása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Vegyipar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Máshova nem sorolt gyártói tevékenység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ea typeface="Noto Sans CJK SC"/>
                          <a:cs typeface="Calibri" panose="020F0502020204030204" pitchFamily="34" charset="0"/>
                        </a:rPr>
                        <a:t>Honvédelem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Honvédelmi szempontból fontos rendszerek és létesítmények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Védelmi ipar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Hulladékgazdálkodás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Települési nem veszélyes hulladék gazdálkodás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Veszélyes hulladék gazdálkodás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Infokommunikációs technológiák</a:t>
                      </a:r>
                      <a:endParaRPr lang="hu-HU" sz="1300" kern="100" dirty="0" smtClean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Postai szolgáltatások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IKT-szolgáltatások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irányítása 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Futárszolgáltatás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Digitális szolgáltatók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Közigazgatás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Központi kormányzati közigazgatás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Rendvédelmi szervek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Köznevelés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Gondoskodás-, gyermek- és ifjúságpolitika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Közlekedés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Logisztika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Pénzügy</a:t>
                      </a:r>
                      <a:endParaRPr lang="hu-HU" sz="1300" kern="10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Adó- és vámigazgatás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8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Víz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Árvízi </a:t>
                      </a:r>
                      <a:r>
                        <a:rPr lang="hu-HU" sz="1300" kern="1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védművek</a:t>
                      </a:r>
                      <a:r>
                        <a:rPr lang="hu-HU" sz="130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műtárgyak és tározók</a:t>
                      </a:r>
                      <a:endParaRPr lang="hu-HU" sz="1300" kern="100" dirty="0">
                        <a:effectLst/>
                        <a:latin typeface="Calibri" panose="020F0502020204030204" pitchFamily="34" charset="0"/>
                        <a:ea typeface="Noto Sans CJK SC"/>
                        <a:cs typeface="Calibri" panose="020F0502020204030204" pitchFamily="34" charset="0"/>
                      </a:endParaRPr>
                    </a:p>
                  </a:txBody>
                  <a:tcPr marL="2888" marR="2888" marT="2888" marB="2888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8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Szószedet</a:t>
            </a:r>
            <a:endParaRPr lang="x-none" sz="4267" dirty="0"/>
          </a:p>
        </p:txBody>
      </p:sp>
      <p:sp>
        <p:nvSpPr>
          <p:cNvPr id="74" name="Oval 4">
            <a:extLst>
              <a:ext uri="{FF2B5EF4-FFF2-40B4-BE49-F238E27FC236}">
                <a16:creationId xmlns:a16="http://schemas.microsoft.com/office/drawing/2014/main" xmlns="" id="{1C2418C1-5D69-4756-BA03-6085C955355F}"/>
              </a:ext>
            </a:extLst>
          </p:cNvPr>
          <p:cNvSpPr/>
          <p:nvPr/>
        </p:nvSpPr>
        <p:spPr>
          <a:xfrm>
            <a:off x="5374352" y="6082430"/>
            <a:ext cx="3354248" cy="225655"/>
          </a:xfrm>
          <a:prstGeom prst="ellipse">
            <a:avLst/>
          </a:prstGeom>
          <a:gradFill flip="none" rotWithShape="1">
            <a:gsLst>
              <a:gs pos="0">
                <a:srgbClr val="A5A5A5"/>
              </a:gs>
              <a:gs pos="100000">
                <a:sysClr val="window" lastClr="FFFFFF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5" name="Csoportba foglalás 74"/>
          <p:cNvGrpSpPr/>
          <p:nvPr/>
        </p:nvGrpSpPr>
        <p:grpSpPr>
          <a:xfrm>
            <a:off x="2246497" y="-81100"/>
            <a:ext cx="10204387" cy="6776063"/>
            <a:chOff x="1430938" y="-350572"/>
            <a:chExt cx="9836372" cy="7021843"/>
          </a:xfrm>
          <a:scene3d>
            <a:camera prst="orthographicFront">
              <a:rot lat="20999994" lon="20399996" rev="0"/>
            </a:camera>
            <a:lightRig rig="threePt" dir="t"/>
          </a:scene3d>
        </p:grpSpPr>
        <p:sp>
          <p:nvSpPr>
            <p:cNvPr id="76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6522198" y="1875398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7" name="Rectangle: Rounded Corners 49" title="Gameboard Tile">
              <a:extLst>
                <a:ext uri="{FF2B5EF4-FFF2-40B4-BE49-F238E27FC236}">
                  <a16:creationId xmlns:a16="http://schemas.microsoft.com/office/drawing/2014/main" xmlns="" id="{B3B3AE60-D4FD-4AD2-9775-A40EDE85D365}"/>
                </a:ext>
              </a:extLst>
            </p:cNvPr>
            <p:cNvSpPr/>
            <p:nvPr/>
          </p:nvSpPr>
          <p:spPr>
            <a:xfrm rot="20852907">
              <a:off x="5910083" y="2008320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P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8" name="Rectangle: Rounded Corners 54" title="Gameboard Tile">
              <a:extLst>
                <a:ext uri="{FF2B5EF4-FFF2-40B4-BE49-F238E27FC236}">
                  <a16:creationId xmlns:a16="http://schemas.microsoft.com/office/drawing/2014/main" xmlns="" id="{073FEB45-AABD-4060-ACCE-E6A0D0C85741}"/>
                </a:ext>
              </a:extLst>
            </p:cNvPr>
            <p:cNvSpPr/>
            <p:nvPr/>
          </p:nvSpPr>
          <p:spPr>
            <a:xfrm rot="20852907">
              <a:off x="5297968" y="2141241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S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79" name="Rectangle: Rounded Corners 55" title="Gameboard Tile">
              <a:extLst>
                <a:ext uri="{FF2B5EF4-FFF2-40B4-BE49-F238E27FC236}">
                  <a16:creationId xmlns:a16="http://schemas.microsoft.com/office/drawing/2014/main" xmlns="" id="{3EA2896F-92CD-4A5D-AA3B-AD3B8C42C26D}"/>
                </a:ext>
              </a:extLst>
            </p:cNvPr>
            <p:cNvSpPr/>
            <p:nvPr/>
          </p:nvSpPr>
          <p:spPr>
            <a:xfrm rot="20852907">
              <a:off x="4685853" y="2274162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</a:p>
          </p:txBody>
        </p:sp>
        <p:sp>
          <p:nvSpPr>
            <p:cNvPr id="80" name="Rectangle: Rounded Corners 56" title="Gameboard Tile">
              <a:extLst>
                <a:ext uri="{FF2B5EF4-FFF2-40B4-BE49-F238E27FC236}">
                  <a16:creationId xmlns:a16="http://schemas.microsoft.com/office/drawing/2014/main" xmlns="" id="{A5D0A892-9DD2-4793-912F-0BB4EBD955D4}"/>
                </a:ext>
              </a:extLst>
            </p:cNvPr>
            <p:cNvSpPr/>
            <p:nvPr/>
          </p:nvSpPr>
          <p:spPr>
            <a:xfrm rot="20852907">
              <a:off x="4073736" y="2407084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A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1" name="Rectangle: Rounded Corners 47" title="Gameboard Tile">
              <a:extLst>
                <a:ext uri="{FF2B5EF4-FFF2-40B4-BE49-F238E27FC236}">
                  <a16:creationId xmlns:a16="http://schemas.microsoft.com/office/drawing/2014/main" xmlns="" id="{604DD729-C68E-4D36-8F23-218515D64774}"/>
                </a:ext>
              </a:extLst>
            </p:cNvPr>
            <p:cNvSpPr/>
            <p:nvPr/>
          </p:nvSpPr>
          <p:spPr>
            <a:xfrm rot="20852907">
              <a:off x="3461621" y="2540005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Z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2" name="Rectangle: Rounded Corners 87" title="Gameboard Tile">
              <a:extLst>
                <a:ext uri="{FF2B5EF4-FFF2-40B4-BE49-F238E27FC236}">
                  <a16:creationId xmlns:a16="http://schemas.microsoft.com/office/drawing/2014/main" xmlns="" id="{350A1FD3-FE26-470E-BD67-D86F605A8951}"/>
                </a:ext>
              </a:extLst>
            </p:cNvPr>
            <p:cNvSpPr/>
            <p:nvPr/>
          </p:nvSpPr>
          <p:spPr>
            <a:xfrm rot="20852907">
              <a:off x="3365389" y="4930640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L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83" name="Rectangle: Rounded Corners 88" title="Gameboard Tile">
              <a:extLst>
                <a:ext uri="{FF2B5EF4-FFF2-40B4-BE49-F238E27FC236}">
                  <a16:creationId xmlns:a16="http://schemas.microsoft.com/office/drawing/2014/main" xmlns="" id="{6C90F7C7-A3F9-4AA4-9E2D-BF816839A4AA}"/>
                </a:ext>
              </a:extLst>
            </p:cNvPr>
            <p:cNvSpPr/>
            <p:nvPr/>
          </p:nvSpPr>
          <p:spPr>
            <a:xfrm rot="20852907">
              <a:off x="3860016" y="422670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V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4" name="Rectangle: Rounded Corners 90" title="Gameboard Tile">
              <a:extLst>
                <a:ext uri="{FF2B5EF4-FFF2-40B4-BE49-F238E27FC236}">
                  <a16:creationId xmlns:a16="http://schemas.microsoft.com/office/drawing/2014/main" xmlns="" id="{DE8CE338-4B0B-4DFA-BBAD-FDEBF7ABE6B4}"/>
                </a:ext>
              </a:extLst>
            </p:cNvPr>
            <p:cNvSpPr/>
            <p:nvPr/>
          </p:nvSpPr>
          <p:spPr>
            <a:xfrm rot="20852907">
              <a:off x="2038050" y="4624523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Z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5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1430938" y="4765635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S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6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5334645" y="5097479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I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7" name="Rectangle: Rounded Corners 93" title="Gameboard Tile">
              <a:extLst>
                <a:ext uri="{FF2B5EF4-FFF2-40B4-BE49-F238E27FC236}">
                  <a16:creationId xmlns:a16="http://schemas.microsoft.com/office/drawing/2014/main" xmlns="" id="{B130A348-BD31-45EE-A0FA-D9C2BD8FBCA0}"/>
                </a:ext>
              </a:extLst>
            </p:cNvPr>
            <p:cNvSpPr/>
            <p:nvPr/>
          </p:nvSpPr>
          <p:spPr>
            <a:xfrm rot="20852907">
              <a:off x="4728585" y="5227138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D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8" name="Rectangle: Rounded Corners 92" title="Gameboard Tile">
              <a:extLst>
                <a:ext uri="{FF2B5EF4-FFF2-40B4-BE49-F238E27FC236}">
                  <a16:creationId xmlns:a16="http://schemas.microsoft.com/office/drawing/2014/main" xmlns="" id="{29FF872E-8BAE-4D00-AD2D-70875F0E8344}"/>
                </a:ext>
              </a:extLst>
            </p:cNvPr>
            <p:cNvSpPr/>
            <p:nvPr/>
          </p:nvSpPr>
          <p:spPr>
            <a:xfrm rot="20852907">
              <a:off x="4120621" y="5361660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U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89" name="Rectangle: Rounded Corners 75" title="Gameboard Tile">
              <a:extLst>
                <a:ext uri="{FF2B5EF4-FFF2-40B4-BE49-F238E27FC236}">
                  <a16:creationId xmlns:a16="http://schemas.microsoft.com/office/drawing/2014/main" xmlns="" id="{87D2AFCD-F804-4998-A816-8EDFE5785354}"/>
                </a:ext>
              </a:extLst>
            </p:cNvPr>
            <p:cNvSpPr/>
            <p:nvPr/>
          </p:nvSpPr>
          <p:spPr>
            <a:xfrm rot="20852907">
              <a:off x="2383042" y="3402007"/>
              <a:ext cx="626861" cy="616478"/>
            </a:xfrm>
            <a:prstGeom prst="roundRect">
              <a:avLst/>
            </a:prstGeom>
            <a:gradFill flip="none" rotWithShape="1">
              <a:gsLst>
                <a:gs pos="75000">
                  <a:srgbClr val="FF0000"/>
                </a:gs>
                <a:gs pos="100000">
                  <a:srgbClr val="FFC000">
                    <a:lumMod val="7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90" name="Rectangle: Rounded Corners 86" title="Gameboard Tile">
              <a:extLst>
                <a:ext uri="{FF2B5EF4-FFF2-40B4-BE49-F238E27FC236}">
                  <a16:creationId xmlns:a16="http://schemas.microsoft.com/office/drawing/2014/main" xmlns="" id="{43826C85-92C7-4F0D-9C99-F017E750D4BC}"/>
                </a:ext>
              </a:extLst>
            </p:cNvPr>
            <p:cNvSpPr/>
            <p:nvPr/>
          </p:nvSpPr>
          <p:spPr>
            <a:xfrm rot="20852907">
              <a:off x="3244400" y="4363429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R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1" name="Rectangle: Rounded Corners 89" title="Gameboard Tile">
              <a:extLst>
                <a:ext uri="{FF2B5EF4-FFF2-40B4-BE49-F238E27FC236}">
                  <a16:creationId xmlns:a16="http://schemas.microsoft.com/office/drawing/2014/main" xmlns="" id="{EC372508-4FC0-42F5-8AF5-E7A9E65BC7D9}"/>
                </a:ext>
              </a:extLst>
            </p:cNvPr>
            <p:cNvSpPr/>
            <p:nvPr/>
          </p:nvSpPr>
          <p:spPr>
            <a:xfrm rot="20852907">
              <a:off x="2645617" y="449454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2" name="Rectangle: Rounded Corners 83" title="Gameboard Tile">
              <a:extLst>
                <a:ext uri="{FF2B5EF4-FFF2-40B4-BE49-F238E27FC236}">
                  <a16:creationId xmlns:a16="http://schemas.microsoft.com/office/drawing/2014/main" xmlns="" id="{9D019C0E-2B6E-4454-985A-81DA91177170}"/>
                </a:ext>
              </a:extLst>
            </p:cNvPr>
            <p:cNvSpPr/>
            <p:nvPr/>
          </p:nvSpPr>
          <p:spPr>
            <a:xfrm rot="20852907">
              <a:off x="3112741" y="3800881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O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93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2991751" y="3233669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4" name="Rectangle: Rounded Corners 48" title="Gameboard Tile">
              <a:extLst>
                <a:ext uri="{FF2B5EF4-FFF2-40B4-BE49-F238E27FC236}">
                  <a16:creationId xmlns:a16="http://schemas.microsoft.com/office/drawing/2014/main" xmlns="" id="{B400E801-A68E-423B-988B-E26EBDAF69F5}"/>
                </a:ext>
              </a:extLst>
            </p:cNvPr>
            <p:cNvSpPr/>
            <p:nvPr/>
          </p:nvSpPr>
          <p:spPr>
            <a:xfrm rot="20852907">
              <a:off x="2849506" y="267292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A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5" name="Rectangle: Rounded Corners 38" title="Gameboard Tile">
              <a:extLst>
                <a:ext uri="{FF2B5EF4-FFF2-40B4-BE49-F238E27FC236}">
                  <a16:creationId xmlns:a16="http://schemas.microsoft.com/office/drawing/2014/main" xmlns="" id="{0691CA7A-07FF-458E-B7A0-847A8C0DF292}"/>
                </a:ext>
              </a:extLst>
            </p:cNvPr>
            <p:cNvSpPr/>
            <p:nvPr/>
          </p:nvSpPr>
          <p:spPr>
            <a:xfrm rot="20852907">
              <a:off x="2237391" y="2805848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G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6" name="Rectangle: Rounded Corners 39" title="Gameboard Tile">
              <a:extLst>
                <a:ext uri="{FF2B5EF4-FFF2-40B4-BE49-F238E27FC236}">
                  <a16:creationId xmlns:a16="http://schemas.microsoft.com/office/drawing/2014/main" xmlns="" id="{B657A8F4-C9BC-4CAB-BC49-156642FF1E05}"/>
                </a:ext>
              </a:extLst>
            </p:cNvPr>
            <p:cNvSpPr/>
            <p:nvPr/>
          </p:nvSpPr>
          <p:spPr>
            <a:xfrm rot="20852907">
              <a:off x="1625275" y="2938769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Á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7" name="Rectangle: Rounded Corners 81" title="Gameboard Tile">
              <a:extLst>
                <a:ext uri="{FF2B5EF4-FFF2-40B4-BE49-F238E27FC236}">
                  <a16:creationId xmlns:a16="http://schemas.microsoft.com/office/drawing/2014/main" xmlns="" id="{37E109B2-BECC-4E25-A335-C9D9F510C514}"/>
                </a:ext>
              </a:extLst>
            </p:cNvPr>
            <p:cNvSpPr/>
            <p:nvPr/>
          </p:nvSpPr>
          <p:spPr>
            <a:xfrm rot="20852907">
              <a:off x="2721432" y="2090911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Y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98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7116592" y="1742475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C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99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7703902" y="1609552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I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0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8291213" y="1492321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F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1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8878523" y="1373383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I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2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9465835" y="1254445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3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10053142" y="1135507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U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4" name="Rectangle: Rounded Corners 60" title="Gameboard Tile">
              <a:extLst>
                <a:ext uri="{FF2B5EF4-FFF2-40B4-BE49-F238E27FC236}">
                  <a16:creationId xmlns:a16="http://schemas.microsoft.com/office/drawing/2014/main" xmlns="" id="{7D44AE88-3DB8-462E-85F4-77FD3DACD92A}"/>
                </a:ext>
              </a:extLst>
            </p:cNvPr>
            <p:cNvSpPr/>
            <p:nvPr/>
          </p:nvSpPr>
          <p:spPr>
            <a:xfrm rot="20852907">
              <a:off x="10640450" y="1004814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S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5" name="Rectangle: Rounded Corners 87" title="Gameboard Tile">
              <a:extLst>
                <a:ext uri="{FF2B5EF4-FFF2-40B4-BE49-F238E27FC236}">
                  <a16:creationId xmlns:a16="http://schemas.microsoft.com/office/drawing/2014/main" xmlns="" id="{350A1FD3-FE26-470E-BD67-D86F605A8951}"/>
                </a:ext>
              </a:extLst>
            </p:cNvPr>
            <p:cNvSpPr/>
            <p:nvPr/>
          </p:nvSpPr>
          <p:spPr>
            <a:xfrm rot="20852907">
              <a:off x="3502464" y="5487582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A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6" name="Rectangle: Rounded Corners 87" title="Gameboard Tile">
              <a:extLst>
                <a:ext uri="{FF2B5EF4-FFF2-40B4-BE49-F238E27FC236}">
                  <a16:creationId xmlns:a16="http://schemas.microsoft.com/office/drawing/2014/main" xmlns="" id="{350A1FD3-FE26-470E-BD67-D86F605A8951}"/>
                </a:ext>
              </a:extLst>
            </p:cNvPr>
            <p:cNvSpPr/>
            <p:nvPr/>
          </p:nvSpPr>
          <p:spPr>
            <a:xfrm rot="20852907">
              <a:off x="3639539" y="6054793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07" name="Rectangle: Rounded Corners 88" title="Gameboard Tile">
              <a:extLst>
                <a:ext uri="{FF2B5EF4-FFF2-40B4-BE49-F238E27FC236}">
                  <a16:creationId xmlns:a16="http://schemas.microsoft.com/office/drawing/2014/main" xmlns="" id="{6C90F7C7-A3F9-4AA4-9E2D-BF816839A4AA}"/>
                </a:ext>
              </a:extLst>
            </p:cNvPr>
            <p:cNvSpPr/>
            <p:nvPr/>
          </p:nvSpPr>
          <p:spPr>
            <a:xfrm rot="20852907">
              <a:off x="4446253" y="4092184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8" name="Rectangle: Rounded Corners 88" title="Gameboard Tile">
              <a:extLst>
                <a:ext uri="{FF2B5EF4-FFF2-40B4-BE49-F238E27FC236}">
                  <a16:creationId xmlns:a16="http://schemas.microsoft.com/office/drawing/2014/main" xmlns="" id="{6C90F7C7-A3F9-4AA4-9E2D-BF816839A4AA}"/>
                </a:ext>
              </a:extLst>
            </p:cNvPr>
            <p:cNvSpPr/>
            <p:nvPr/>
          </p:nvSpPr>
          <p:spPr>
            <a:xfrm rot="20852907">
              <a:off x="5031181" y="3957661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Z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09" name="Rectangle: Rounded Corners 88" title="Gameboard Tile">
              <a:extLst>
                <a:ext uri="{FF2B5EF4-FFF2-40B4-BE49-F238E27FC236}">
                  <a16:creationId xmlns:a16="http://schemas.microsoft.com/office/drawing/2014/main" xmlns="" id="{6C90F7C7-A3F9-4AA4-9E2D-BF816839A4AA}"/>
                </a:ext>
              </a:extLst>
            </p:cNvPr>
            <p:cNvSpPr/>
            <p:nvPr/>
          </p:nvSpPr>
          <p:spPr>
            <a:xfrm rot="20852907">
              <a:off x="5623166" y="3829848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0" name="Rectangle: Rounded Corners 88" title="Gameboard Tile">
              <a:extLst>
                <a:ext uri="{FF2B5EF4-FFF2-40B4-BE49-F238E27FC236}">
                  <a16:creationId xmlns:a16="http://schemas.microsoft.com/office/drawing/2014/main" xmlns="" id="{6C90F7C7-A3F9-4AA4-9E2D-BF816839A4AA}"/>
                </a:ext>
              </a:extLst>
            </p:cNvPr>
            <p:cNvSpPr/>
            <p:nvPr/>
          </p:nvSpPr>
          <p:spPr>
            <a:xfrm rot="20852907">
              <a:off x="6215151" y="369692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1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8448938" y="2071059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Ó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2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8606664" y="2672925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R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3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8764391" y="3252888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U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4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8923500" y="3829848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M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5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9211883" y="2540004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I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6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8010401" y="2828049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17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9781284" y="2407082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X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18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7431180" y="2960972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Á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19" name="Rectangle: Rounded Corners 82" title="Gameboard Tile">
              <a:extLst>
                <a:ext uri="{FF2B5EF4-FFF2-40B4-BE49-F238E27FC236}">
                  <a16:creationId xmlns:a16="http://schemas.microsoft.com/office/drawing/2014/main" xmlns="" id="{2743C37F-C9FA-4227-A108-519150405A02}"/>
                </a:ext>
              </a:extLst>
            </p:cNvPr>
            <p:cNvSpPr/>
            <p:nvPr/>
          </p:nvSpPr>
          <p:spPr>
            <a:xfrm rot="20852907">
              <a:off x="6843006" y="3099304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M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20" name="Rectangle: Rounded Corners 39" title="Gameboard Tile">
              <a:extLst>
                <a:ext uri="{FF2B5EF4-FFF2-40B4-BE49-F238E27FC236}">
                  <a16:creationId xmlns:a16="http://schemas.microsoft.com/office/drawing/2014/main" xmlns="" id="{B657A8F4-C9BC-4CAB-BC49-156642FF1E05}"/>
                </a:ext>
              </a:extLst>
            </p:cNvPr>
            <p:cNvSpPr/>
            <p:nvPr/>
          </p:nvSpPr>
          <p:spPr>
            <a:xfrm rot="20852907">
              <a:off x="5781772" y="4397197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ED7D31"/>
                </a:gs>
                <a:gs pos="100000">
                  <a:srgbClr val="ED7D31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1" name="Rectangle: Rounded Corners 39" title="Gameboard Tile">
              <a:extLst>
                <a:ext uri="{FF2B5EF4-FFF2-40B4-BE49-F238E27FC236}">
                  <a16:creationId xmlns:a16="http://schemas.microsoft.com/office/drawing/2014/main" xmlns="" id="{B657A8F4-C9BC-4CAB-BC49-156642FF1E05}"/>
                </a:ext>
              </a:extLst>
            </p:cNvPr>
            <p:cNvSpPr/>
            <p:nvPr/>
          </p:nvSpPr>
          <p:spPr>
            <a:xfrm rot="20852907">
              <a:off x="5916054" y="496454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2" name="Rectangle: Rounded Corners 75" title="Gameboard Tile">
              <a:extLst>
                <a:ext uri="{FF2B5EF4-FFF2-40B4-BE49-F238E27FC236}">
                  <a16:creationId xmlns:a16="http://schemas.microsoft.com/office/drawing/2014/main" xmlns="" id="{87D2AFCD-F804-4998-A816-8EDFE5785354}"/>
                </a:ext>
              </a:extLst>
            </p:cNvPr>
            <p:cNvSpPr/>
            <p:nvPr/>
          </p:nvSpPr>
          <p:spPr>
            <a:xfrm rot="20852907">
              <a:off x="3595206" y="3127408"/>
              <a:ext cx="626861" cy="616478"/>
            </a:xfrm>
            <a:prstGeom prst="roundRect">
              <a:avLst/>
            </a:prstGeom>
            <a:gradFill flip="none" rotWithShape="1">
              <a:gsLst>
                <a:gs pos="75000">
                  <a:srgbClr val="FF0000"/>
                </a:gs>
                <a:gs pos="100000">
                  <a:srgbClr val="FFC000">
                    <a:lumMod val="7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F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23" name="Rectangle: Rounded Corners 75" title="Gameboard Tile">
              <a:extLst>
                <a:ext uri="{FF2B5EF4-FFF2-40B4-BE49-F238E27FC236}">
                  <a16:creationId xmlns:a16="http://schemas.microsoft.com/office/drawing/2014/main" xmlns="" id="{87D2AFCD-F804-4998-A816-8EDFE5785354}"/>
                </a:ext>
              </a:extLst>
            </p:cNvPr>
            <p:cNvSpPr/>
            <p:nvPr/>
          </p:nvSpPr>
          <p:spPr>
            <a:xfrm rot="20852907">
              <a:off x="4204992" y="2997777"/>
              <a:ext cx="626861" cy="616478"/>
            </a:xfrm>
            <a:prstGeom prst="roundRect">
              <a:avLst/>
            </a:prstGeom>
            <a:gradFill flip="none" rotWithShape="1">
              <a:gsLst>
                <a:gs pos="75000">
                  <a:srgbClr val="FF0000"/>
                </a:gs>
                <a:gs pos="100000">
                  <a:srgbClr val="FFC000">
                    <a:lumMod val="75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V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24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8720790" y="796423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R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5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8550981" y="200013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6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9040226" y="1942448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7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9369607" y="312286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8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9536199" y="371203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U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9" name="Rectangle: Rounded Corners 91" title="Gameboard Tile">
              <a:extLst>
                <a:ext uri="{FF2B5EF4-FFF2-40B4-BE49-F238E27FC236}">
                  <a16:creationId xmlns:a16="http://schemas.microsoft.com/office/drawing/2014/main" xmlns="" id="{C9481484-7A21-4A6C-9AB4-2FFBF4BB1052}"/>
                </a:ext>
              </a:extLst>
            </p:cNvPr>
            <p:cNvSpPr/>
            <p:nvPr/>
          </p:nvSpPr>
          <p:spPr>
            <a:xfrm rot="20852907">
              <a:off x="9668539" y="4304966"/>
              <a:ext cx="626860" cy="616478"/>
            </a:xfrm>
            <a:prstGeom prst="roundRect">
              <a:avLst/>
            </a:prstGeom>
            <a:gradFill>
              <a:gsLst>
                <a:gs pos="0">
                  <a:srgbClr val="92D050"/>
                </a:gs>
                <a:gs pos="100000">
                  <a:srgbClr val="70AD47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S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0" name="Rectangle: Rounded Corners 81" title="Gameboard Tile">
              <a:extLst>
                <a:ext uri="{FF2B5EF4-FFF2-40B4-BE49-F238E27FC236}">
                  <a16:creationId xmlns:a16="http://schemas.microsoft.com/office/drawing/2014/main" xmlns="" id="{37E109B2-BECC-4E25-A335-C9D9F510C514}"/>
                </a:ext>
              </a:extLst>
            </p:cNvPr>
            <p:cNvSpPr/>
            <p:nvPr/>
          </p:nvSpPr>
          <p:spPr>
            <a:xfrm rot="20852907">
              <a:off x="2579650" y="1507553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G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31" name="Rectangle: Rounded Corners 81" title="Gameboard Tile">
              <a:extLst>
                <a:ext uri="{FF2B5EF4-FFF2-40B4-BE49-F238E27FC236}">
                  <a16:creationId xmlns:a16="http://schemas.microsoft.com/office/drawing/2014/main" xmlns="" id="{37E109B2-BECC-4E25-A335-C9D9F510C514}"/>
                </a:ext>
              </a:extLst>
            </p:cNvPr>
            <p:cNvSpPr/>
            <p:nvPr/>
          </p:nvSpPr>
          <p:spPr>
            <a:xfrm rot="20852907">
              <a:off x="2442908" y="932074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7030A0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K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2" name="Rectangle: Rounded Corners 81" title="Gameboard Tile">
              <a:extLst>
                <a:ext uri="{FF2B5EF4-FFF2-40B4-BE49-F238E27FC236}">
                  <a16:creationId xmlns:a16="http://schemas.microsoft.com/office/drawing/2014/main" xmlns="" id="{37E109B2-BECC-4E25-A335-C9D9F510C514}"/>
                </a:ext>
              </a:extLst>
            </p:cNvPr>
            <p:cNvSpPr/>
            <p:nvPr/>
          </p:nvSpPr>
          <p:spPr>
            <a:xfrm rot="20852907">
              <a:off x="2306165" y="349389"/>
              <a:ext cx="626861" cy="616478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100000">
                  <a:srgbClr val="FFC000">
                    <a:lumMod val="75000"/>
                  </a:srgbClr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srgbClr val="A5A5A5">
                      <a:lumMod val="50000"/>
                    </a:srgbClr>
                  </a:solidFill>
                  <a:latin typeface="Calibri Light" panose="020F0302020204030204"/>
                </a:rPr>
                <a:t>E</a:t>
              </a:r>
              <a:endParaRPr lang="en-US" sz="4000" b="1" kern="0" dirty="0">
                <a:solidFill>
                  <a:srgbClr val="A5A5A5">
                    <a:lumMod val="50000"/>
                  </a:srgbClr>
                </a:solidFill>
                <a:latin typeface="Calibri Light" panose="020F0302020204030204"/>
              </a:endParaRPr>
            </a:p>
          </p:txBody>
        </p:sp>
        <p:sp>
          <p:nvSpPr>
            <p:cNvPr id="133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3064796" y="796424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O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4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3632240" y="676585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N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5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4199684" y="539861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6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4743907" y="410228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R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7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5288131" y="275930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O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8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5835584" y="151387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L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9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6390786" y="18464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L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0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6941411" y="-98783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Á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1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7489471" y="-225528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L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2" name="Rectangle: Rounded Corners 94" title="Gameboard Tile">
              <a:extLst>
                <a:ext uri="{FF2B5EF4-FFF2-40B4-BE49-F238E27FC236}">
                  <a16:creationId xmlns:a16="http://schemas.microsoft.com/office/drawing/2014/main" xmlns="" id="{9424206E-8B7A-4B44-8FE9-E0FC4F7C18A2}"/>
                </a:ext>
              </a:extLst>
            </p:cNvPr>
            <p:cNvSpPr/>
            <p:nvPr/>
          </p:nvSpPr>
          <p:spPr>
            <a:xfrm rot="20852907">
              <a:off x="8040095" y="-350572"/>
              <a:ext cx="596216" cy="616478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4472C4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  <a:sp3d extrusionH="635000" prstMaterial="powder">
              <a:bevelT w="127000" prst="hardEdge"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hu-HU" sz="4000" b="1" kern="0" dirty="0">
                  <a:solidFill>
                    <a:prstClr val="white"/>
                  </a:solidFill>
                  <a:latin typeface="Calibri Light" panose="020F0302020204030204"/>
                </a:rPr>
                <a:t>T</a:t>
              </a:r>
              <a:endParaRPr lang="en-US" sz="4000" b="1" kern="0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="" xmlns:a16="http://schemas.microsoft.com/office/drawing/2014/main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10624"/>
            <a:ext cx="11541578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Hatóságok </a:t>
            </a:r>
            <a:r>
              <a:rPr lang="hu-HU" sz="4267" dirty="0" smtClean="0"/>
              <a:t>rendszere</a:t>
            </a:r>
            <a:endParaRPr lang="x-none" sz="42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133165" y="717633"/>
            <a:ext cx="11922711" cy="4872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hu-HU" sz="2667" b="1" dirty="0">
                <a:cs typeface="Times New Roman" panose="02020603050405020304" pitchFamily="18" charset="0"/>
              </a:rPr>
              <a:t>- BM Országos Katasztrófavédelmi </a:t>
            </a:r>
            <a:r>
              <a:rPr lang="hu-HU" sz="2667" b="1" dirty="0" smtClean="0">
                <a:cs typeface="Times New Roman" panose="02020603050405020304" pitchFamily="18" charset="0"/>
              </a:rPr>
              <a:t>Főigazgatóság</a:t>
            </a:r>
          </a:p>
          <a:p>
            <a:pPr algn="just">
              <a:spcBef>
                <a:spcPts val="0"/>
              </a:spcBef>
            </a:pPr>
            <a:r>
              <a:rPr lang="hu-HU" sz="2667" dirty="0">
                <a:cs typeface="Times New Roman" panose="02020603050405020304" pitchFamily="18" charset="0"/>
              </a:rPr>
              <a:t>Általános kijelölő </a:t>
            </a:r>
            <a:r>
              <a:rPr lang="hu-HU" sz="2667" dirty="0" smtClean="0">
                <a:cs typeface="Times New Roman" panose="02020603050405020304" pitchFamily="18" charset="0"/>
              </a:rPr>
              <a:t>hatóság</a:t>
            </a:r>
          </a:p>
          <a:p>
            <a:pPr algn="just">
              <a:spcBef>
                <a:spcPts val="0"/>
              </a:spcBef>
            </a:pPr>
            <a:r>
              <a:rPr lang="hu-HU" sz="2667" dirty="0">
                <a:cs typeface="Times New Roman" panose="02020603050405020304" pitchFamily="18" charset="0"/>
              </a:rPr>
              <a:t>(Kszetv. </a:t>
            </a:r>
            <a:r>
              <a:rPr lang="hu-HU" sz="2667" dirty="0" smtClean="0">
                <a:cs typeface="Times New Roman" panose="02020603050405020304" pitchFamily="18" charset="0"/>
              </a:rPr>
              <a:t>horizontális kritérium alapján kijelölő,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ellenőrző, nyilvántartó hatóság)</a:t>
            </a:r>
          </a:p>
          <a:p>
            <a:pPr algn="just">
              <a:spcBef>
                <a:spcPts val="0"/>
              </a:spcBef>
            </a:pPr>
            <a:endParaRPr lang="hu-HU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2667" b="1" dirty="0">
                <a:cs typeface="Times New Roman" panose="02020603050405020304" pitchFamily="18" charset="0"/>
              </a:rPr>
              <a:t>- </a:t>
            </a:r>
            <a:r>
              <a:rPr lang="hu-HU" sz="2667" b="1" dirty="0" smtClean="0">
                <a:cs typeface="Times New Roman" panose="02020603050405020304" pitchFamily="18" charset="0"/>
              </a:rPr>
              <a:t>Magyar Energetikai és Közmű-szabályozási Hivatal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Energetikai á</a:t>
            </a:r>
            <a:r>
              <a:rPr lang="hu-HU" sz="2667" dirty="0">
                <a:cs typeface="Times New Roman" panose="02020603050405020304" pitchFamily="18" charset="0"/>
              </a:rPr>
              <a:t>gazati kijelölő </a:t>
            </a:r>
            <a:r>
              <a:rPr lang="hu-HU" sz="2667" dirty="0" smtClean="0">
                <a:cs typeface="Times New Roman" panose="02020603050405020304" pitchFamily="18" charset="0"/>
              </a:rPr>
              <a:t>hatóság</a:t>
            </a:r>
          </a:p>
          <a:p>
            <a:pPr algn="just">
              <a:spcBef>
                <a:spcPts val="0"/>
              </a:spcBef>
            </a:pPr>
            <a:r>
              <a:rPr lang="hu-HU" sz="2667" dirty="0">
                <a:cs typeface="Times New Roman" panose="02020603050405020304" pitchFamily="18" charset="0"/>
              </a:rPr>
              <a:t>földgáz, hidrogén és villamos energia </a:t>
            </a:r>
            <a:r>
              <a:rPr lang="hu-HU" sz="2667" dirty="0" smtClean="0">
                <a:cs typeface="Times New Roman" panose="02020603050405020304" pitchFamily="18" charset="0"/>
              </a:rPr>
              <a:t>alágazatban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(távfűtés, távhűtés alágazatban: ágazati kritérium)</a:t>
            </a:r>
            <a:endParaRPr lang="hu-HU" sz="2667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2667" b="1" dirty="0" smtClean="0">
                <a:cs typeface="Times New Roman" panose="02020603050405020304" pitchFamily="18" charset="0"/>
              </a:rPr>
              <a:t>- </a:t>
            </a:r>
            <a:r>
              <a:rPr lang="hu-HU" sz="2667" b="1" dirty="0">
                <a:cs typeface="Times New Roman" panose="02020603050405020304" pitchFamily="18" charset="0"/>
              </a:rPr>
              <a:t>Honvédelmi Minisztérium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Honvédelmi ágazati kijelölő hatóság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(</a:t>
            </a:r>
            <a:r>
              <a:rPr lang="hu-HU" sz="2667" dirty="0" err="1" smtClean="0">
                <a:cs typeface="Times New Roman" panose="02020603050405020304" pitchFamily="18" charset="0"/>
              </a:rPr>
              <a:t>Vbö</a:t>
            </a:r>
            <a:r>
              <a:rPr lang="hu-HU" sz="2667" dirty="0" smtClean="0">
                <a:cs typeface="Times New Roman" panose="02020603050405020304" pitchFamily="18" charset="0"/>
              </a:rPr>
              <a:t>. ágazati kritérium </a:t>
            </a:r>
            <a:r>
              <a:rPr lang="hu-HU" sz="2667" dirty="0">
                <a:cs typeface="Times New Roman" panose="02020603050405020304" pitchFamily="18" charset="0"/>
              </a:rPr>
              <a:t>alapján </a:t>
            </a:r>
            <a:r>
              <a:rPr lang="hu-HU" sz="2667" dirty="0" smtClean="0">
                <a:cs typeface="Times New Roman" panose="02020603050405020304" pitchFamily="18" charset="0"/>
              </a:rPr>
              <a:t>kijelölő,</a:t>
            </a:r>
          </a:p>
          <a:p>
            <a:pPr algn="just">
              <a:spcBef>
                <a:spcPts val="0"/>
              </a:spcBef>
            </a:pPr>
            <a:r>
              <a:rPr lang="hu-HU" sz="2667" dirty="0" smtClean="0">
                <a:cs typeface="Times New Roman" panose="02020603050405020304" pitchFamily="18" charset="0"/>
              </a:rPr>
              <a:t>ellenőrző</a:t>
            </a:r>
            <a:r>
              <a:rPr lang="hu-HU" sz="2667" dirty="0">
                <a:cs typeface="Times New Roman" panose="02020603050405020304" pitchFamily="18" charset="0"/>
              </a:rPr>
              <a:t>, nyilvántartó hatóság)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37" y="120701"/>
            <a:ext cx="2502023" cy="25020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27275" r="27159"/>
          <a:stretch/>
        </p:blipFill>
        <p:spPr>
          <a:xfrm>
            <a:off x="8371643" y="4435438"/>
            <a:ext cx="2050741" cy="225027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238" y="262568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="" xmlns:a16="http://schemas.microsoft.com/office/drawing/2014/main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/>
              <a:t>Azonosítás / kijelölés </a:t>
            </a:r>
          </a:p>
        </p:txBody>
      </p:sp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3" y="715821"/>
            <a:ext cx="1220893" cy="122682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6782" r="8860" b="20742"/>
          <a:stretch/>
        </p:blipFill>
        <p:spPr bwMode="auto">
          <a:xfrm>
            <a:off x="10124866" y="4937035"/>
            <a:ext cx="1755140" cy="116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139" y="5208321"/>
            <a:ext cx="856527" cy="1218604"/>
          </a:xfrm>
          <a:prstGeom prst="rect">
            <a:avLst/>
          </a:prstGeom>
        </p:spPr>
      </p:pic>
      <p:sp>
        <p:nvSpPr>
          <p:cNvPr id="9" name="Alakzat 2"/>
          <p:cNvSpPr>
            <a:spLocks noChangeArrowheads="1"/>
          </p:cNvSpPr>
          <p:nvPr/>
        </p:nvSpPr>
        <p:spPr bwMode="auto">
          <a:xfrm rot="5400000">
            <a:off x="510542" y="3703448"/>
            <a:ext cx="2974388" cy="3015125"/>
          </a:xfrm>
          <a:prstGeom prst="roundRect">
            <a:avLst>
              <a:gd name="adj" fmla="val 13032"/>
            </a:avLst>
          </a:prstGeom>
          <a:solidFill>
            <a:srgbClr val="00206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lehetséges kritikus szervezet adatszolgáltatásra felhívása</a:t>
            </a:r>
          </a:p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szervezetről</a:t>
            </a:r>
          </a:p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infrastruktúráról</a:t>
            </a:r>
          </a:p>
        </p:txBody>
      </p:sp>
      <p:sp>
        <p:nvSpPr>
          <p:cNvPr id="12" name="Alakzat 2"/>
          <p:cNvSpPr>
            <a:spLocks noChangeArrowheads="1"/>
          </p:cNvSpPr>
          <p:nvPr/>
        </p:nvSpPr>
        <p:spPr bwMode="auto">
          <a:xfrm rot="5400000">
            <a:off x="5363593" y="4732968"/>
            <a:ext cx="1761169" cy="2169304"/>
          </a:xfrm>
          <a:prstGeom prst="roundRect">
            <a:avLst>
              <a:gd name="adj" fmla="val 13032"/>
            </a:avLst>
          </a:prstGeom>
          <a:solidFill>
            <a:srgbClr val="00206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ágazati kritériumok teljesülnek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lakzat 2"/>
          <p:cNvSpPr>
            <a:spLocks noChangeArrowheads="1"/>
          </p:cNvSpPr>
          <p:nvPr/>
        </p:nvSpPr>
        <p:spPr bwMode="auto">
          <a:xfrm rot="5400000">
            <a:off x="5360299" y="472625"/>
            <a:ext cx="1761165" cy="2169303"/>
          </a:xfrm>
          <a:prstGeom prst="roundRect">
            <a:avLst>
              <a:gd name="adj" fmla="val 13032"/>
            </a:avLst>
          </a:prstGeom>
          <a:solidFill>
            <a:srgbClr val="00206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horizontális kritériumok teljesülnek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lakzat 2"/>
          <p:cNvSpPr>
            <a:spLocks noChangeArrowheads="1"/>
          </p:cNvSpPr>
          <p:nvPr/>
        </p:nvSpPr>
        <p:spPr bwMode="auto">
          <a:xfrm rot="5400000">
            <a:off x="10143840" y="2476092"/>
            <a:ext cx="1717192" cy="2290201"/>
          </a:xfrm>
          <a:prstGeom prst="roundRect">
            <a:avLst>
              <a:gd name="adj" fmla="val 13032"/>
            </a:avLst>
          </a:prstGeom>
          <a:solidFill>
            <a:srgbClr val="00206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kijelölést elutasító határozat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lakzat 2"/>
          <p:cNvSpPr>
            <a:spLocks noChangeArrowheads="1"/>
          </p:cNvSpPr>
          <p:nvPr/>
        </p:nvSpPr>
        <p:spPr bwMode="auto">
          <a:xfrm rot="5400000">
            <a:off x="5316947" y="2559279"/>
            <a:ext cx="1761168" cy="2290203"/>
          </a:xfrm>
          <a:prstGeom prst="roundRect">
            <a:avLst>
              <a:gd name="adj" fmla="val 13032"/>
            </a:avLst>
          </a:prstGeom>
          <a:solidFill>
            <a:srgbClr val="00206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kijelölő határozat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lakzat 2"/>
          <p:cNvSpPr>
            <a:spLocks noChangeArrowheads="1"/>
          </p:cNvSpPr>
          <p:nvPr/>
        </p:nvSpPr>
        <p:spPr bwMode="auto">
          <a:xfrm rot="5400000">
            <a:off x="7830063" y="2112409"/>
            <a:ext cx="676592" cy="1021079"/>
          </a:xfrm>
          <a:prstGeom prst="roundRect">
            <a:avLst>
              <a:gd name="adj" fmla="val 13032"/>
            </a:avLst>
          </a:prstGeom>
          <a:solidFill>
            <a:srgbClr val="00B0F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IGEN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lakzat 2"/>
          <p:cNvSpPr>
            <a:spLocks noChangeArrowheads="1"/>
          </p:cNvSpPr>
          <p:nvPr/>
        </p:nvSpPr>
        <p:spPr bwMode="auto">
          <a:xfrm rot="5400000">
            <a:off x="7773429" y="4204753"/>
            <a:ext cx="676592" cy="1021079"/>
          </a:xfrm>
          <a:prstGeom prst="roundRect">
            <a:avLst>
              <a:gd name="adj" fmla="val 13032"/>
            </a:avLst>
          </a:prstGeom>
          <a:solidFill>
            <a:srgbClr val="00B0F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IGEN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lakzat 2"/>
          <p:cNvSpPr>
            <a:spLocks noChangeArrowheads="1"/>
          </p:cNvSpPr>
          <p:nvPr/>
        </p:nvSpPr>
        <p:spPr bwMode="auto">
          <a:xfrm rot="5400000">
            <a:off x="8548217" y="3195190"/>
            <a:ext cx="676595" cy="1018381"/>
          </a:xfrm>
          <a:prstGeom prst="roundRect">
            <a:avLst>
              <a:gd name="adj" fmla="val 13032"/>
            </a:avLst>
          </a:prstGeom>
          <a:solidFill>
            <a:srgbClr val="FFC000"/>
          </a:solidFill>
          <a:extLst/>
        </p:spPr>
        <p:txBody>
          <a:bodyPr rot="0" vert="horz" wrap="square" lIns="121920" tIns="60960" rIns="121920" bIns="60960" anchor="ctr" anchorCtr="0" upright="1">
            <a:noAutofit/>
          </a:bodyPr>
          <a:lstStyle/>
          <a:p>
            <a:pPr algn="ctr">
              <a:lnSpc>
                <a:spcPct val="107000"/>
              </a:lnSpc>
            </a:pPr>
            <a:r>
              <a:rPr lang="hu-HU" sz="2667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NEM</a:t>
            </a:r>
            <a:endParaRPr lang="hu-HU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zögletes összekötő 55"/>
          <p:cNvCxnSpPr/>
          <p:nvPr/>
        </p:nvCxnSpPr>
        <p:spPr>
          <a:xfrm rot="5400000">
            <a:off x="-232301" y="2184857"/>
            <a:ext cx="2568641" cy="470412"/>
          </a:xfrm>
          <a:prstGeom prst="bentConnector3">
            <a:avLst>
              <a:gd name="adj1" fmla="val -2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Jobbra nyíl 62"/>
          <p:cNvSpPr/>
          <p:nvPr/>
        </p:nvSpPr>
        <p:spPr>
          <a:xfrm>
            <a:off x="9429246" y="3580155"/>
            <a:ext cx="428089" cy="281940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hu-HU" sz="240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68" name="Szögletes összekötő 67"/>
          <p:cNvCxnSpPr>
            <a:endCxn id="2" idx="0"/>
          </p:cNvCxnSpPr>
          <p:nvPr/>
        </p:nvCxnSpPr>
        <p:spPr>
          <a:xfrm rot="16200000" flipH="1">
            <a:off x="1670253" y="2565171"/>
            <a:ext cx="3523483" cy="1762815"/>
          </a:xfrm>
          <a:prstGeom prst="bentConnector3">
            <a:avLst>
              <a:gd name="adj1" fmla="val 36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nyíllal 70"/>
          <p:cNvCxnSpPr/>
          <p:nvPr/>
        </p:nvCxnSpPr>
        <p:spPr>
          <a:xfrm>
            <a:off x="2550587" y="1135741"/>
            <a:ext cx="26056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>
            <a:stCxn id="2" idx="3"/>
          </p:cNvCxnSpPr>
          <p:nvPr/>
        </p:nvCxnSpPr>
        <p:spPr>
          <a:xfrm flipV="1">
            <a:off x="4741666" y="5817620"/>
            <a:ext cx="414564" cy="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zögletes összekötő 74"/>
          <p:cNvCxnSpPr/>
          <p:nvPr/>
        </p:nvCxnSpPr>
        <p:spPr>
          <a:xfrm>
            <a:off x="7373185" y="1774093"/>
            <a:ext cx="795175" cy="459839"/>
          </a:xfrm>
          <a:prstGeom prst="bentConnector3">
            <a:avLst>
              <a:gd name="adj1" fmla="val 100126"/>
            </a:avLst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zögletes összekötő 78"/>
          <p:cNvCxnSpPr/>
          <p:nvPr/>
        </p:nvCxnSpPr>
        <p:spPr>
          <a:xfrm rot="16200000" flipH="1">
            <a:off x="7153154" y="1421581"/>
            <a:ext cx="2164532" cy="1724471"/>
          </a:xfrm>
          <a:prstGeom prst="bentConnector3">
            <a:avLst>
              <a:gd name="adj1" fmla="val 1256"/>
            </a:avLst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zögletes összekötő 82"/>
          <p:cNvCxnSpPr>
            <a:endCxn id="18" idx="3"/>
          </p:cNvCxnSpPr>
          <p:nvPr/>
        </p:nvCxnSpPr>
        <p:spPr>
          <a:xfrm flipV="1">
            <a:off x="7440245" y="5053588"/>
            <a:ext cx="671481" cy="585235"/>
          </a:xfrm>
          <a:prstGeom prst="bentConnector2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zögletes összekötő 84"/>
          <p:cNvCxnSpPr/>
          <p:nvPr/>
        </p:nvCxnSpPr>
        <p:spPr>
          <a:xfrm rot="5400000" flipH="1" flipV="1">
            <a:off x="7132853" y="4350615"/>
            <a:ext cx="2272739" cy="1656864"/>
          </a:xfrm>
          <a:prstGeom prst="bentConnector3">
            <a:avLst>
              <a:gd name="adj1" fmla="val 1514"/>
            </a:avLst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zögletes összekötő 87"/>
          <p:cNvCxnSpPr>
            <a:stCxn id="16" idx="3"/>
          </p:cNvCxnSpPr>
          <p:nvPr/>
        </p:nvCxnSpPr>
        <p:spPr>
          <a:xfrm rot="5400000">
            <a:off x="7568354" y="2766077"/>
            <a:ext cx="404837" cy="795175"/>
          </a:xfrm>
          <a:prstGeom prst="bentConnector2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zögletes összekötő 90"/>
          <p:cNvCxnSpPr>
            <a:stCxn id="18" idx="1"/>
          </p:cNvCxnSpPr>
          <p:nvPr/>
        </p:nvCxnSpPr>
        <p:spPr>
          <a:xfrm rot="16200000" flipV="1">
            <a:off x="7523629" y="3788898"/>
            <a:ext cx="437660" cy="738537"/>
          </a:xfrm>
          <a:prstGeom prst="bentConnector2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/>
          <p:nvPr/>
        </p:nvCxnSpPr>
        <p:spPr>
          <a:xfrm flipH="1" flipV="1">
            <a:off x="1897669" y="1965921"/>
            <a:ext cx="1" cy="17198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C79E8F01-F8D4-C8F3-B5A1-44D92880ECA1}"/>
              </a:ext>
            </a:extLst>
          </p:cNvPr>
          <p:cNvSpPr txBox="1">
            <a:spLocks/>
          </p:cNvSpPr>
          <p:nvPr/>
        </p:nvSpPr>
        <p:spPr>
          <a:xfrm>
            <a:off x="452154" y="97007"/>
            <a:ext cx="11212797" cy="8135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004C67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4267" dirty="0" smtClean="0"/>
              <a:t>Kijelölés</a:t>
            </a:r>
            <a:endParaRPr lang="x-none" sz="42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F16565-E8D2-75AE-69E9-3D04C6E2EEAD}"/>
              </a:ext>
            </a:extLst>
          </p:cNvPr>
          <p:cNvSpPr txBox="1">
            <a:spLocks/>
          </p:cNvSpPr>
          <p:nvPr/>
        </p:nvSpPr>
        <p:spPr>
          <a:xfrm>
            <a:off x="452154" y="808074"/>
            <a:ext cx="11212797" cy="4782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30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4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BM </a:t>
            </a:r>
            <a:r>
              <a:rPr lang="hu-HU" sz="2800" dirty="0"/>
              <a:t>OKF (MEKH, HM) megkeresésére adatszolgáltatás 15 napon </a:t>
            </a:r>
            <a:r>
              <a:rPr lang="hu-HU" sz="2800" dirty="0" smtClean="0"/>
              <a:t>belül adatszolgáltatási </a:t>
            </a:r>
            <a:r>
              <a:rPr lang="hu-HU" sz="2800" dirty="0"/>
              <a:t>űrlap kitöltése a szervezetről és szolgáltatás nyújtásához szükséges infrastruktúrákról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Adatszolgáltatásokat </a:t>
            </a:r>
            <a:r>
              <a:rPr lang="hu-HU" sz="2800" dirty="0"/>
              <a:t>követő legkésőbb 60 napon </a:t>
            </a:r>
            <a:r>
              <a:rPr lang="hu-HU" sz="2800" dirty="0" smtClean="0"/>
              <a:t>belül a </a:t>
            </a:r>
            <a:r>
              <a:rPr lang="hu-HU" sz="2800" dirty="0"/>
              <a:t>BM OKF </a:t>
            </a:r>
            <a:r>
              <a:rPr lang="hu-HU" sz="2800" dirty="0" smtClean="0"/>
              <a:t>- </a:t>
            </a:r>
            <a:r>
              <a:rPr lang="hu-HU" sz="2800" dirty="0"/>
              <a:t>ágazati </a:t>
            </a:r>
            <a:r>
              <a:rPr lang="hu-HU" sz="2800" dirty="0" smtClean="0"/>
              <a:t>szakhatóság (MEKH) </a:t>
            </a:r>
            <a:r>
              <a:rPr lang="hu-HU" sz="2800" dirty="0" smtClean="0"/>
              <a:t>bevonásával - </a:t>
            </a:r>
            <a:r>
              <a:rPr lang="hu-HU" sz="2800" dirty="0"/>
              <a:t>kijelöli az érintett szervezetet kritikus szervezetté (legalább </a:t>
            </a:r>
            <a:r>
              <a:rPr lang="hu-HU" sz="2800" dirty="0" smtClean="0"/>
              <a:t>2 horizontális </a:t>
            </a:r>
            <a:r>
              <a:rPr lang="hu-HU" sz="2800" b="1" dirty="0">
                <a:solidFill>
                  <a:srgbClr val="FF0000"/>
                </a:solidFill>
              </a:rPr>
              <a:t>vagy</a:t>
            </a:r>
            <a:r>
              <a:rPr lang="hu-HU" sz="2800" dirty="0"/>
              <a:t> </a:t>
            </a:r>
            <a:r>
              <a:rPr lang="hu-HU" sz="2800" dirty="0" smtClean="0"/>
              <a:t>1 ágazati kritérium), </a:t>
            </a:r>
            <a:r>
              <a:rPr lang="hu-HU" sz="2800" dirty="0"/>
              <a:t>meghatározza a kritikus infrastruktúrákat és megállapítja azok ellenálló képességi </a:t>
            </a:r>
            <a:r>
              <a:rPr lang="hu-HU" sz="2800" dirty="0" smtClean="0"/>
              <a:t>szintjét (</a:t>
            </a:r>
            <a:r>
              <a:rPr lang="hu-HU" sz="2800" dirty="0"/>
              <a:t>1-2-3</a:t>
            </a:r>
            <a:r>
              <a:rPr lang="hu-HU" sz="2800" dirty="0" smtClean="0"/>
              <a:t>), </a:t>
            </a:r>
            <a:r>
              <a:rPr lang="hu-HU" sz="2800" dirty="0"/>
              <a:t>ellenálló képességi terv, ellenálló képességi mátrix </a:t>
            </a:r>
            <a:r>
              <a:rPr lang="hu-HU" sz="2800" dirty="0" smtClean="0"/>
              <a:t>HI.</a:t>
            </a:r>
            <a:endParaRPr lang="hu-HU" sz="2800" dirty="0" smtClean="0"/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kapja: kritikus szervezet, szakhatóság, NBSZ, SZTF, Pro-M Zrt.</a:t>
            </a:r>
          </a:p>
          <a:p>
            <a:pPr marL="457200" indent="-4572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2800" dirty="0" smtClean="0"/>
              <a:t>kijelölés </a:t>
            </a:r>
            <a:r>
              <a:rPr lang="hu-HU" sz="2800" dirty="0" smtClean="0"/>
              <a:t>4 évente (tevékenység-, jogszabály változás esetén soron kívül)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940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2.6220"/>
  <p:tag name="SLIDO_PRESENTATION_ID" val="597b37c4-8cd7-4a37-8aca-6ccff7365450"/>
  <p:tag name="SLIDO_EVENT_UUID" val="25fd8170-b7b9-4b8b-aa21-d4848f91b59a"/>
  <p:tag name="SLIDO_EVENT_SECTION_UUID" val="fb59ca41-638e-4341-8c43-065db7616cfa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13488</TotalTime>
  <Words>1067</Words>
  <Application>Microsoft Office PowerPoint</Application>
  <PresentationFormat>Szélesvásznú</PresentationFormat>
  <Paragraphs>314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Noto Sans CJK SC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Microsoft-fiók</cp:lastModifiedBy>
  <cp:revision>117</cp:revision>
  <dcterms:created xsi:type="dcterms:W3CDTF">2025-02-16T04:45:15Z</dcterms:created>
  <dcterms:modified xsi:type="dcterms:W3CDTF">2025-06-16T20:28:31Z</dcterms:modified>
</cp:coreProperties>
</file>