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3"/>
  </p:notesMasterIdLst>
  <p:sldIdLst>
    <p:sldId id="329" r:id="rId2"/>
    <p:sldId id="328" r:id="rId3"/>
    <p:sldId id="353" r:id="rId4"/>
    <p:sldId id="354" r:id="rId5"/>
    <p:sldId id="334" r:id="rId6"/>
    <p:sldId id="346" r:id="rId7"/>
    <p:sldId id="340" r:id="rId8"/>
    <p:sldId id="361" r:id="rId9"/>
    <p:sldId id="363" r:id="rId10"/>
    <p:sldId id="360" r:id="rId11"/>
    <p:sldId id="366" r:id="rId12"/>
    <p:sldId id="367" r:id="rId13"/>
    <p:sldId id="364" r:id="rId14"/>
    <p:sldId id="368" r:id="rId15"/>
    <p:sldId id="365" r:id="rId16"/>
    <p:sldId id="369" r:id="rId17"/>
    <p:sldId id="358" r:id="rId18"/>
    <p:sldId id="370" r:id="rId19"/>
    <p:sldId id="371" r:id="rId20"/>
    <p:sldId id="372" r:id="rId21"/>
    <p:sldId id="272" r:id="rId2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26422"/>
    <a:srgbClr val="FFFF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Közepesen sötét stílus 2 – 6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7"/>
    <p:restoredTop sz="85814" autoAdjust="0"/>
  </p:normalViewPr>
  <p:slideViewPr>
    <p:cSldViewPr>
      <p:cViewPr varScale="1">
        <p:scale>
          <a:sx n="99" d="100"/>
          <a:sy n="99" d="100"/>
        </p:scale>
        <p:origin x="180" y="7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-munkalap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-munkalap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Microsoft_Excel-munkalap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Microsoft_Excel-munkalap11.xlsx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package" Target="../embeddings/Microsoft_Excel-munkalap12.xlsx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Microsoft_Excel-munkalap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Microsoft_Excel-munkalap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package" Target="../embeddings/Microsoft_Excel-munkalap15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-munkalap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-munkalap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-munkalap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-munkalap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-munkalap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-munkalap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-munkalap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-munkalap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városok!$P$2</c:f>
              <c:strCache>
                <c:ptCount val="1"/>
                <c:pt idx="0">
                  <c:v> ÉKM részl.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városok!$P$4:$P$95</c:f>
              <c:numCache>
                <c:formatCode>#,##0</c:formatCode>
                <c:ptCount val="92"/>
                <c:pt idx="0">
                  <c:v>888748.01268998033</c:v>
                </c:pt>
                <c:pt idx="1">
                  <c:v>789120.11739762989</c:v>
                </c:pt>
                <c:pt idx="2">
                  <c:v>739956.25647973665</c:v>
                </c:pt>
                <c:pt idx="3">
                  <c:v>703350.85004000016</c:v>
                </c:pt>
                <c:pt idx="4">
                  <c:v>691231.76839999994</c:v>
                </c:pt>
                <c:pt idx="5">
                  <c:v>671292.66999999993</c:v>
                </c:pt>
                <c:pt idx="6">
                  <c:v>482733.18990001723</c:v>
                </c:pt>
                <c:pt idx="8">
                  <c:v>399137.15875899995</c:v>
                </c:pt>
                <c:pt idx="9">
                  <c:v>350235.05818345712</c:v>
                </c:pt>
                <c:pt idx="10">
                  <c:v>278385</c:v>
                </c:pt>
                <c:pt idx="11">
                  <c:v>275118.93999999994</c:v>
                </c:pt>
                <c:pt idx="13">
                  <c:v>210023.73070000004</c:v>
                </c:pt>
                <c:pt idx="14">
                  <c:v>203038.3168</c:v>
                </c:pt>
                <c:pt idx="15">
                  <c:v>181097.35089999999</c:v>
                </c:pt>
                <c:pt idx="16">
                  <c:v>156042</c:v>
                </c:pt>
                <c:pt idx="19">
                  <c:v>147538.06200000001</c:v>
                </c:pt>
                <c:pt idx="21">
                  <c:v>143838.15499999997</c:v>
                </c:pt>
                <c:pt idx="22">
                  <c:v>129462.42050800001</c:v>
                </c:pt>
                <c:pt idx="24">
                  <c:v>122998.63500000001</c:v>
                </c:pt>
                <c:pt idx="35">
                  <c:v>56584.52169999999</c:v>
                </c:pt>
                <c:pt idx="36">
                  <c:v>54915.470000000008</c:v>
                </c:pt>
                <c:pt idx="38">
                  <c:v>46501.78</c:v>
                </c:pt>
                <c:pt idx="41">
                  <c:v>42973.536352647636</c:v>
                </c:pt>
                <c:pt idx="49">
                  <c:v>32612.236199999996</c:v>
                </c:pt>
                <c:pt idx="66">
                  <c:v>18522.764600000002</c:v>
                </c:pt>
                <c:pt idx="70" formatCode="General">
                  <c:v>0</c:v>
                </c:pt>
                <c:pt idx="77">
                  <c:v>9756.8509999999987</c:v>
                </c:pt>
                <c:pt idx="78">
                  <c:v>9290.94</c:v>
                </c:pt>
                <c:pt idx="79">
                  <c:v>8935</c:v>
                </c:pt>
                <c:pt idx="81" formatCode="General">
                  <c:v>0</c:v>
                </c:pt>
                <c:pt idx="83">
                  <c:v>7690.6099619991892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6ED-4F85-9160-B5E5E2647A56}"/>
            </c:ext>
          </c:extLst>
        </c:ser>
        <c:ser>
          <c:idx val="1"/>
          <c:order val="1"/>
          <c:tx>
            <c:strRef>
              <c:f>városok!$Q$2</c:f>
              <c:strCache>
                <c:ptCount val="1"/>
                <c:pt idx="0">
                  <c:v>Friss ÉKM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városok!$Q$4:$Q$95</c:f>
              <c:numCache>
                <c:formatCode>General</c:formatCode>
                <c:ptCount val="92"/>
                <c:pt idx="12" formatCode="#,##0">
                  <c:v>217050.11200000002</c:v>
                </c:pt>
                <c:pt idx="20" formatCode="#,##0">
                  <c:v>147156.04900000038</c:v>
                </c:pt>
                <c:pt idx="25" formatCode="#,##0">
                  <c:v>98099</c:v>
                </c:pt>
                <c:pt idx="26" formatCode="#,##0">
                  <c:v>92161.575000000012</c:v>
                </c:pt>
                <c:pt idx="27" formatCode="#,##0">
                  <c:v>88220.342479999992</c:v>
                </c:pt>
                <c:pt idx="28" formatCode="#,##0">
                  <c:v>85688.492000000013</c:v>
                </c:pt>
                <c:pt idx="29" formatCode="#,##0">
                  <c:v>76779.472387899703</c:v>
                </c:pt>
                <c:pt idx="31" formatCode="#,##0">
                  <c:v>70063.459999999992</c:v>
                </c:pt>
                <c:pt idx="32" formatCode="#,##0">
                  <c:v>68735.464400000041</c:v>
                </c:pt>
                <c:pt idx="33" formatCode="#,##0">
                  <c:v>68364.352100000004</c:v>
                </c:pt>
                <c:pt idx="34" formatCode="#,##0">
                  <c:v>60500.625</c:v>
                </c:pt>
                <c:pt idx="39" formatCode="#,##0">
                  <c:v>45965.187305899264</c:v>
                </c:pt>
                <c:pt idx="43" formatCode="#,##0">
                  <c:v>40748.550000000003</c:v>
                </c:pt>
                <c:pt idx="46" formatCode="#,##0">
                  <c:v>35774.979999999996</c:v>
                </c:pt>
                <c:pt idx="50" formatCode="#,##0">
                  <c:v>32165.899999999998</c:v>
                </c:pt>
                <c:pt idx="52" formatCode="#,##0">
                  <c:v>28745.46</c:v>
                </c:pt>
                <c:pt idx="56" formatCode="#,##0">
                  <c:v>26151.814630000004</c:v>
                </c:pt>
                <c:pt idx="57" formatCode="#,##0">
                  <c:v>25528.08483</c:v>
                </c:pt>
                <c:pt idx="58" formatCode="#,##0">
                  <c:v>25437.315300000002</c:v>
                </c:pt>
                <c:pt idx="59" formatCode="#,##0">
                  <c:v>24560.612049999996</c:v>
                </c:pt>
                <c:pt idx="61" formatCode="#,##0">
                  <c:v>23271.3</c:v>
                </c:pt>
                <c:pt idx="64" formatCode="#,##0">
                  <c:v>19832.204999999998</c:v>
                </c:pt>
                <c:pt idx="67" formatCode="#,##0">
                  <c:v>16459.538999999997</c:v>
                </c:pt>
                <c:pt idx="72" formatCode="#,##0">
                  <c:v>13328.6121776</c:v>
                </c:pt>
                <c:pt idx="74" formatCode="#,##0">
                  <c:v>11462.026</c:v>
                </c:pt>
                <c:pt idx="75" formatCode="#,##0">
                  <c:v>10428.870999999999</c:v>
                </c:pt>
                <c:pt idx="80" formatCode="#,##0">
                  <c:v>8800.2338900000013</c:v>
                </c:pt>
                <c:pt idx="84" formatCode="#,##0">
                  <c:v>5404.3239999999996</c:v>
                </c:pt>
                <c:pt idx="86" formatCode="#,##0">
                  <c:v>4268.2405400000007</c:v>
                </c:pt>
                <c:pt idx="87" formatCode="#,##0">
                  <c:v>4253.25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6ED-4F85-9160-B5E5E2647A56}"/>
            </c:ext>
          </c:extLst>
        </c:ser>
        <c:ser>
          <c:idx val="2"/>
          <c:order val="2"/>
          <c:tx>
            <c:strRef>
              <c:f>városok!$R$2</c:f>
              <c:strCache>
                <c:ptCount val="1"/>
                <c:pt idx="0">
                  <c:v>Régi TNM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városok!$R$4:$R$95</c:f>
              <c:numCache>
                <c:formatCode>General</c:formatCode>
                <c:ptCount val="92"/>
                <c:pt idx="17" formatCode="#,##0">
                  <c:v>152333.63199999998</c:v>
                </c:pt>
                <c:pt idx="18" formatCode="#,##0">
                  <c:v>151014</c:v>
                </c:pt>
                <c:pt idx="23" formatCode="#,##0">
                  <c:v>123810</c:v>
                </c:pt>
                <c:pt idx="30" formatCode="#,##0">
                  <c:v>71347.873999999996</c:v>
                </c:pt>
                <c:pt idx="37" formatCode="#,##0">
                  <c:v>49508.740000000005</c:v>
                </c:pt>
                <c:pt idx="40" formatCode="#,##0">
                  <c:v>44668.592901509997</c:v>
                </c:pt>
                <c:pt idx="42" formatCode="#,##0">
                  <c:v>42955.413999999997</c:v>
                </c:pt>
                <c:pt idx="44" formatCode="#,##0">
                  <c:v>40617.72</c:v>
                </c:pt>
                <c:pt idx="45" formatCode="#,##0">
                  <c:v>38862.101999999999</c:v>
                </c:pt>
                <c:pt idx="47" formatCode="#,##0">
                  <c:v>35346.557499999995</c:v>
                </c:pt>
                <c:pt idx="51" formatCode="#,##0">
                  <c:v>30050.8531</c:v>
                </c:pt>
                <c:pt idx="54" formatCode="#,##0">
                  <c:v>27732.839999999997</c:v>
                </c:pt>
                <c:pt idx="55" formatCode="#,##0">
                  <c:v>27130.079000000005</c:v>
                </c:pt>
                <c:pt idx="60" formatCode="#,##0">
                  <c:v>24350.864399999999</c:v>
                </c:pt>
                <c:pt idx="65" formatCode="#,##0">
                  <c:v>18809.68</c:v>
                </c:pt>
                <c:pt idx="69" formatCode="#,##0">
                  <c:v>15728.491373299999</c:v>
                </c:pt>
                <c:pt idx="70" formatCode="#,##0">
                  <c:v>14881.28</c:v>
                </c:pt>
                <c:pt idx="71" formatCode="#,##0">
                  <c:v>14676.953000000001</c:v>
                </c:pt>
                <c:pt idx="76" formatCode="#,##0">
                  <c:v>10416.8701</c:v>
                </c:pt>
                <c:pt idx="81" formatCode="#,##0">
                  <c:v>8310.7880999999998</c:v>
                </c:pt>
                <c:pt idx="82" formatCode="#,##0">
                  <c:v>8040.0483000000004</c:v>
                </c:pt>
                <c:pt idx="89" formatCode="#,##0">
                  <c:v>2954.2286000000013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6ED-4F85-9160-B5E5E2647A56}"/>
            </c:ext>
          </c:extLst>
        </c:ser>
        <c:ser>
          <c:idx val="3"/>
          <c:order val="3"/>
          <c:tx>
            <c:strRef>
              <c:f>városok!$S$2</c:f>
              <c:strCache>
                <c:ptCount val="1"/>
                <c:pt idx="0">
                  <c:v>Nincsen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városok!$S$4:$S$95</c:f>
              <c:numCache>
                <c:formatCode>General</c:formatCode>
                <c:ptCount val="92"/>
                <c:pt idx="7" formatCode="#,##0">
                  <c:v>470581.46999999991</c:v>
                </c:pt>
                <c:pt idx="48" formatCode="#,##0">
                  <c:v>33173.808000000005</c:v>
                </c:pt>
                <c:pt idx="53" formatCode="#,##0">
                  <c:v>28189.501</c:v>
                </c:pt>
                <c:pt idx="62" formatCode="#,##0">
                  <c:v>20712.438000000002</c:v>
                </c:pt>
                <c:pt idx="63" formatCode="#,##0">
                  <c:v>20195.006300000001</c:v>
                </c:pt>
                <c:pt idx="68" formatCode="#,##0">
                  <c:v>16188</c:v>
                </c:pt>
                <c:pt idx="73" formatCode="#,##0">
                  <c:v>12028.650000000001</c:v>
                </c:pt>
                <c:pt idx="85" formatCode="#,##0">
                  <c:v>4377</c:v>
                </c:pt>
                <c:pt idx="88" formatCode="#,##0">
                  <c:v>3267</c:v>
                </c:pt>
                <c:pt idx="90" formatCode="#,##0">
                  <c:v>2843.6950000000006</c:v>
                </c:pt>
                <c:pt idx="91" formatCode="#,##0">
                  <c:v>945.57751000000007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6ED-4F85-9160-B5E5E2647A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"/>
        <c:overlap val="100"/>
        <c:axId val="494757536"/>
        <c:axId val="494759176"/>
      </c:barChart>
      <c:catAx>
        <c:axId val="49475753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494759176"/>
        <c:crosses val="autoZero"/>
        <c:auto val="1"/>
        <c:lblAlgn val="ctr"/>
        <c:lblOffset val="100"/>
        <c:noMultiLvlLbl val="0"/>
      </c:catAx>
      <c:valAx>
        <c:axId val="494759176"/>
        <c:scaling>
          <c:orientation val="minMax"/>
          <c:max val="9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600"/>
                  <a:t>Lakossági hőértékesítés [TJ]</a:t>
                </a:r>
              </a:p>
            </c:rich>
          </c:tx>
          <c:layout>
            <c:manualLayout>
              <c:xMode val="edge"/>
              <c:yMode val="edge"/>
              <c:x val="6.1667843623837218E-3"/>
              <c:y val="6.396258691424747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494757536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[országos_9_23_ÉKM_2025_forrásmix_ESG.xlsx]ábrák_1!Kimutatás3</c:name>
    <c:fmtId val="1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3"/>
        <c:spPr>
          <a:solidFill>
            <a:srgbClr val="92D050"/>
          </a:solidFill>
          <a:ln w="19050">
            <a:noFill/>
          </a:ln>
          <a:effectLst/>
        </c:spPr>
      </c:pivotFmt>
      <c:pivotFmt>
        <c:idx val="4"/>
        <c:spPr>
          <a:solidFill>
            <a:srgbClr val="FF000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947291941259434"/>
          <c:y val="0.32439405262067139"/>
          <c:w val="0.73832613897212118"/>
          <c:h val="0.63126894881491891"/>
        </c:manualLayout>
      </c:layout>
      <c:pieChart>
        <c:varyColors val="1"/>
        <c:ser>
          <c:idx val="0"/>
          <c:order val="0"/>
          <c:tx>
            <c:strRef>
              <c:f>ábrák_1!$B$28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CC-4348-9F81-35F75F6EA5F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CC-4348-9F81-35F75F6EA5F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CC-4348-9F81-35F75F6EA5F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CC-4348-9F81-35F75F6EA5F3}"/>
              </c:ext>
            </c:extLst>
          </c:dPt>
          <c:dLbls>
            <c:dLbl>
              <c:idx val="1"/>
              <c:layout>
                <c:manualLayout>
                  <c:x val="-3.5956487973485884E-2"/>
                  <c:y val="-1.20562581192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CC-4348-9F81-35F75F6EA5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ábrák_1!$A$29:$A$33</c:f>
              <c:strCache>
                <c:ptCount val="4"/>
                <c:pt idx="0">
                  <c:v>Kapcsolt</c:v>
                </c:pt>
                <c:pt idx="1">
                  <c:v>Megújuló</c:v>
                </c:pt>
                <c:pt idx="2">
                  <c:v>MIX</c:v>
                </c:pt>
                <c:pt idx="3">
                  <c:v>nem hatékony</c:v>
                </c:pt>
              </c:strCache>
            </c:strRef>
          </c:cat>
          <c:val>
            <c:numRef>
              <c:f>ábrák_1!$B$29:$B$33</c:f>
              <c:numCache>
                <c:formatCode>0.00%</c:formatCode>
                <c:ptCount val="4"/>
                <c:pt idx="0">
                  <c:v>7.588174344311369E-3</c:v>
                </c:pt>
                <c:pt idx="1">
                  <c:v>0.27277821655287493</c:v>
                </c:pt>
                <c:pt idx="2">
                  <c:v>0.14761072699576158</c:v>
                </c:pt>
                <c:pt idx="3">
                  <c:v>0.5720228821070521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CC-4348-9F81-35F75F6EA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[országos_9_23_ÉKM_2025_forrásmix_ESG.xlsx]ábrák_1!Kimutatás3</c:name>
    <c:fmtId val="11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3"/>
        <c:spPr>
          <a:solidFill>
            <a:srgbClr val="92D050"/>
          </a:solidFill>
          <a:ln w="19050">
            <a:noFill/>
          </a:ln>
          <a:effectLst/>
        </c:spPr>
      </c:pivotFmt>
      <c:pivotFmt>
        <c:idx val="4"/>
        <c:spPr>
          <a:solidFill>
            <a:srgbClr val="FF000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947291941259434"/>
          <c:y val="0.32439405262067139"/>
          <c:w val="0.73832613897212118"/>
          <c:h val="0.63126894881491891"/>
        </c:manualLayout>
      </c:layout>
      <c:pieChart>
        <c:varyColors val="1"/>
        <c:ser>
          <c:idx val="0"/>
          <c:order val="0"/>
          <c:tx>
            <c:strRef>
              <c:f>ábrák_1!$B$28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2CC-4348-9F81-35F75F6EA5F3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2CC-4348-9F81-35F75F6EA5F3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2CC-4348-9F81-35F75F6EA5F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2CC-4348-9F81-35F75F6EA5F3}"/>
              </c:ext>
            </c:extLst>
          </c:dPt>
          <c:dLbls>
            <c:dLbl>
              <c:idx val="1"/>
              <c:layout>
                <c:manualLayout>
                  <c:x val="-3.5956487973485884E-2"/>
                  <c:y val="-1.20562581192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2CC-4348-9F81-35F75F6EA5F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ábrák_1!$A$29:$A$33</c:f>
              <c:strCache>
                <c:ptCount val="4"/>
                <c:pt idx="0">
                  <c:v>Kapcsolt</c:v>
                </c:pt>
                <c:pt idx="1">
                  <c:v>Megújuló</c:v>
                </c:pt>
                <c:pt idx="2">
                  <c:v>MIX</c:v>
                </c:pt>
                <c:pt idx="3">
                  <c:v>nem hatékony</c:v>
                </c:pt>
              </c:strCache>
            </c:strRef>
          </c:cat>
          <c:val>
            <c:numRef>
              <c:f>ábrák_1!$B$29:$B$33</c:f>
              <c:numCache>
                <c:formatCode>0.00%</c:formatCode>
                <c:ptCount val="4"/>
                <c:pt idx="0">
                  <c:v>7.588174344311369E-3</c:v>
                </c:pt>
                <c:pt idx="1">
                  <c:v>0.27277821655287493</c:v>
                </c:pt>
                <c:pt idx="2">
                  <c:v>0.14761072699576158</c:v>
                </c:pt>
                <c:pt idx="3">
                  <c:v>0.5720228821070521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CC-4348-9F81-35F75F6EA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[országos_9_23_ÉKM_2025_forrásmix_ESG.xlsx]ábrák_1!Kimutatás5</c:name>
    <c:fmtId val="1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7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10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671917563521714"/>
          <c:y val="0.28109866222669305"/>
          <c:w val="0.65400873872906007"/>
          <c:h val="0.6489668967590505"/>
        </c:manualLayout>
      </c:layout>
      <c:pieChart>
        <c:varyColors val="1"/>
        <c:ser>
          <c:idx val="0"/>
          <c:order val="0"/>
          <c:tx>
            <c:strRef>
              <c:f>ábrák_1!$C$38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C1E-4CDF-8261-4ED7BCB2455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C1E-4CDF-8261-4ED7BCB245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ábrák_1!$B$39:$B$41</c:f>
              <c:strCache>
                <c:ptCount val="2"/>
                <c:pt idx="0">
                  <c:v>Hatékony</c:v>
                </c:pt>
                <c:pt idx="1">
                  <c:v>Nem hatékony</c:v>
                </c:pt>
              </c:strCache>
            </c:strRef>
          </c:cat>
          <c:val>
            <c:numRef>
              <c:f>ábrák_1!$C$39:$C$41</c:f>
              <c:numCache>
                <c:formatCode>0.00%</c:formatCode>
                <c:ptCount val="2"/>
                <c:pt idx="0">
                  <c:v>0.46345237647081722</c:v>
                </c:pt>
                <c:pt idx="1">
                  <c:v>0.53654762352918273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C1E-4CDF-8261-4ED7BCB245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7641521943652932"/>
          <c:y val="3.7531652155815325E-2"/>
          <c:w val="0.62730805056987704"/>
          <c:h val="0.206867621723496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[országos_9_23_ÉKM_2025_forrásmix_ESG.xlsx]ábrák_1!Kimutatás2</c:name>
    <c:fmtId val="2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rgbClr val="FF0000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4"/>
        <c:spPr>
          <a:solidFill>
            <a:srgbClr val="92D05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2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4559400974706702"/>
          <c:y val="0.31152161989717536"/>
          <c:w val="0.67550907736384647"/>
          <c:h val="0.60838257543170116"/>
        </c:manualLayout>
      </c:layout>
      <c:pieChart>
        <c:varyColors val="1"/>
        <c:ser>
          <c:idx val="0"/>
          <c:order val="0"/>
          <c:tx>
            <c:strRef>
              <c:f>ábrák_1!$B$3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C2E-4D4A-A1F6-C5E269ECE1D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C2E-4D4A-A1F6-C5E269ECE1DE}"/>
              </c:ext>
            </c:extLst>
          </c:dPt>
          <c:dLbls>
            <c:dLbl>
              <c:idx val="0"/>
              <c:layout>
                <c:manualLayout>
                  <c:x val="1.860541759677907E-2"/>
                  <c:y val="3.343322993716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2E-4D4A-A1F6-C5E269ECE1D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ábrák_1!$A$4:$A$6</c:f>
              <c:strCache>
                <c:ptCount val="2"/>
                <c:pt idx="0">
                  <c:v>Megújuló</c:v>
                </c:pt>
                <c:pt idx="1">
                  <c:v>nem hatékony</c:v>
                </c:pt>
              </c:strCache>
            </c:strRef>
          </c:cat>
          <c:val>
            <c:numRef>
              <c:f>ábrák_1!$B$4:$B$6</c:f>
              <c:numCache>
                <c:formatCode>General</c:formatCode>
                <c:ptCount val="2"/>
                <c:pt idx="0">
                  <c:v>24</c:v>
                </c:pt>
                <c:pt idx="1">
                  <c:v>148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C2E-4D4A-A1F6-C5E269ECE1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accent1"/>
          </a:solidFill>
        </a:ln>
        <a:effectLst/>
      </c:spPr>
    </c:plotArea>
    <c:legend>
      <c:legendPos val="t"/>
      <c:layout>
        <c:manualLayout>
          <c:xMode val="edge"/>
          <c:yMode val="edge"/>
          <c:x val="0.10525823991680926"/>
          <c:y val="0.12433859843798724"/>
          <c:w val="0.78360849643013841"/>
          <c:h val="6.854204296503708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[országos_9_23_ÉKM_2025_forrásmix_ESG.xlsx]ábrák_1!Kimutatás3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3"/>
        <c:spPr>
          <a:solidFill>
            <a:srgbClr val="92D050"/>
          </a:solidFill>
          <a:ln w="19050">
            <a:noFill/>
          </a:ln>
          <a:effectLst/>
        </c:spPr>
      </c:pivotFmt>
      <c:pivotFmt>
        <c:idx val="4"/>
        <c:spPr>
          <a:solidFill>
            <a:srgbClr val="FF000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2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1475658924302724"/>
          <c:y val="0.31916612720921211"/>
          <c:w val="0.78304263581638256"/>
          <c:h val="0.60705793027655008"/>
        </c:manualLayout>
      </c:layout>
      <c:pieChart>
        <c:varyColors val="1"/>
        <c:ser>
          <c:idx val="0"/>
          <c:order val="0"/>
          <c:tx>
            <c:strRef>
              <c:f>ábrák_1!$B$28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3-4984-8A0E-A5A036094B6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73-4984-8A0E-A5A036094B6D}"/>
              </c:ext>
            </c:extLst>
          </c:dPt>
          <c:dLbls>
            <c:dLbl>
              <c:idx val="0"/>
              <c:layout>
                <c:manualLayout>
                  <c:x val="-3.5956487973485884E-2"/>
                  <c:y val="-1.20562581192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73-4984-8A0E-A5A036094B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ábrák_1!$A$29:$A$31</c:f>
              <c:strCache>
                <c:ptCount val="2"/>
                <c:pt idx="0">
                  <c:v>Megújuló</c:v>
                </c:pt>
                <c:pt idx="1">
                  <c:v>nem hatékony</c:v>
                </c:pt>
              </c:strCache>
            </c:strRef>
          </c:cat>
          <c:val>
            <c:numRef>
              <c:f>ábrák_1!$B$29:$B$31</c:f>
              <c:numCache>
                <c:formatCode>0.00%</c:formatCode>
                <c:ptCount val="2"/>
                <c:pt idx="0">
                  <c:v>0.27277821655287504</c:v>
                </c:pt>
                <c:pt idx="1">
                  <c:v>0.72722178344712496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73-4984-8A0E-A5A036094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81253382171E-2"/>
          <c:y val="0.13599997144357556"/>
          <c:w val="0.89999983749323564"/>
          <c:h val="6.9090379193621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[országos_9_23_ÉKM_2025_forrásmix_ESG.xlsx]ábrák_1!Kimutatás3</c:name>
    <c:fmtId val="1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3"/>
        <c:spPr>
          <a:solidFill>
            <a:srgbClr val="92D050"/>
          </a:solidFill>
          <a:ln w="19050">
            <a:noFill/>
          </a:ln>
          <a:effectLst/>
        </c:spPr>
      </c:pivotFmt>
      <c:pivotFmt>
        <c:idx val="4"/>
        <c:spPr>
          <a:solidFill>
            <a:srgbClr val="FF000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2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1475658924302724"/>
          <c:y val="0.31916612720921211"/>
          <c:w val="0.78304263581638256"/>
          <c:h val="0.60705793027655008"/>
        </c:manualLayout>
      </c:layout>
      <c:pieChart>
        <c:varyColors val="1"/>
        <c:ser>
          <c:idx val="0"/>
          <c:order val="0"/>
          <c:tx>
            <c:strRef>
              <c:f>ábrák_1!$B$28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473-4984-8A0E-A5A036094B6D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473-4984-8A0E-A5A036094B6D}"/>
              </c:ext>
            </c:extLst>
          </c:dPt>
          <c:dLbls>
            <c:dLbl>
              <c:idx val="0"/>
              <c:layout>
                <c:manualLayout>
                  <c:x val="-3.5956487973485884E-2"/>
                  <c:y val="-1.20562581192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473-4984-8A0E-A5A036094B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ábrák_1!$A$29:$A$31</c:f>
              <c:strCache>
                <c:ptCount val="2"/>
                <c:pt idx="0">
                  <c:v>Megújuló</c:v>
                </c:pt>
                <c:pt idx="1">
                  <c:v>nem hatékony</c:v>
                </c:pt>
              </c:strCache>
            </c:strRef>
          </c:cat>
          <c:val>
            <c:numRef>
              <c:f>ábrák_1!$B$29:$B$31</c:f>
              <c:numCache>
                <c:formatCode>0.00%</c:formatCode>
                <c:ptCount val="2"/>
                <c:pt idx="0">
                  <c:v>0.27277821655287504</c:v>
                </c:pt>
                <c:pt idx="1">
                  <c:v>0.72722178344712496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73-4984-8A0E-A5A036094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5.0000081253382171E-2"/>
          <c:y val="0.13599997144357556"/>
          <c:w val="0.89999983749323564"/>
          <c:h val="6.9090379193621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[országos_9_23_ÉKM_2025_forrásmix_ESG.xlsx]ábrák_1!Kimutatás5</c:name>
    <c:fmtId val="1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7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10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671917563521714"/>
          <c:y val="0.28109866222669305"/>
          <c:w val="0.65400873872906007"/>
          <c:h val="0.6489668967590505"/>
        </c:manualLayout>
      </c:layout>
      <c:pieChart>
        <c:varyColors val="1"/>
        <c:ser>
          <c:idx val="0"/>
          <c:order val="0"/>
          <c:tx>
            <c:strRef>
              <c:f>ábrák_1!$C$38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A58-4D02-8345-7E1B023556CB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A58-4D02-8345-7E1B023556C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ábrák_1!$B$39:$B$41</c:f>
              <c:strCache>
                <c:ptCount val="2"/>
                <c:pt idx="0">
                  <c:v>Hatékony</c:v>
                </c:pt>
                <c:pt idx="1">
                  <c:v>Nem hatékony</c:v>
                </c:pt>
              </c:strCache>
            </c:strRef>
          </c:cat>
          <c:val>
            <c:numRef>
              <c:f>ábrák_1!$C$39:$C$41</c:f>
              <c:numCache>
                <c:formatCode>0.00%</c:formatCode>
                <c:ptCount val="2"/>
                <c:pt idx="0">
                  <c:v>0.22790276507828267</c:v>
                </c:pt>
                <c:pt idx="1">
                  <c:v>0.77209723492171733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A58-4D02-8345-7E1B023556C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3947603980691728E-2"/>
          <c:y val="9.5822115225573337E-2"/>
          <c:w val="0.81080784420834884"/>
          <c:h val="0.1187618948512493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[2025_gyűjtés_nyomonkövetés.xlsx]Munka1!Kimutatás4</c:name>
    <c:fmtId val="5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chemeClr val="accent2"/>
          </a:solidFill>
          <a:ln w="19050">
            <a:solidFill>
              <a:schemeClr val="lt1"/>
            </a:solidFill>
          </a:ln>
          <a:effectLst/>
        </c:spP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6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</c:dLbl>
      </c:pivotFmt>
      <c:pivotFmt>
        <c:idx val="7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13897751459212826"/>
          <c:y val="0.11575620521483256"/>
          <c:w val="0.71445873672879456"/>
          <c:h val="0.86896983897774027"/>
        </c:manualLayout>
      </c:layout>
      <c:pieChart>
        <c:varyColors val="1"/>
        <c:ser>
          <c:idx val="0"/>
          <c:order val="0"/>
          <c:tx>
            <c:strRef>
              <c:f>Munka1!$B$3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6"/>
            </a:solidFill>
          </c:spPr>
          <c:dPt>
            <c:idx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365-4010-AFF2-FA729EC7248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365-4010-AFF2-FA729EC7248D}"/>
              </c:ext>
            </c:extLst>
          </c:dPt>
          <c:dLbls>
            <c:dLbl>
              <c:idx val="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0365-4010-AFF2-FA729EC7248D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0365-4010-AFF2-FA729EC724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/>
            </c:extLst>
          </c:dLbls>
          <c:cat>
            <c:strRef>
              <c:f>Munka1!$A$4:$A$6</c:f>
              <c:strCache>
                <c:ptCount val="2"/>
                <c:pt idx="0">
                  <c:v>IGAZ</c:v>
                </c:pt>
                <c:pt idx="1">
                  <c:v>(üres)</c:v>
                </c:pt>
              </c:strCache>
            </c:strRef>
          </c:cat>
          <c:val>
            <c:numRef>
              <c:f>Munka1!$B$4:$B$6</c:f>
              <c:numCache>
                <c:formatCode>0.00%</c:formatCode>
                <c:ptCount val="2"/>
                <c:pt idx="0">
                  <c:v>0.82789089161100915</c:v>
                </c:pt>
                <c:pt idx="1">
                  <c:v>0.17210910838899079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365-4010-AFF2-FA729EC724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ysClr val="window" lastClr="FFFFFF"/>
    </a:solidFill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'rendszerek jelen'!$I$3</c:f>
              <c:strCache>
                <c:ptCount val="1"/>
                <c:pt idx="0">
                  <c:v>Megújuló arány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val>
            <c:numRef>
              <c:f>'rendszerek jelen'!$I$4:$I$175</c:f>
              <c:numCache>
                <c:formatCode>0.00</c:formatCode>
                <c:ptCount val="172"/>
                <c:pt idx="0">
                  <c:v>0</c:v>
                </c:pt>
                <c:pt idx="1">
                  <c:v>0.17026483455113769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0.67251304594865358</c:v>
                </c:pt>
                <c:pt idx="14">
                  <c:v>0.70349879274016336</c:v>
                </c:pt>
                <c:pt idx="15">
                  <c:v>0</c:v>
                </c:pt>
                <c:pt idx="16">
                  <c:v>0</c:v>
                </c:pt>
                <c:pt idx="17">
                  <c:v>0.54745005095373878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9.8379029410136428E-3</c:v>
                </c:pt>
                <c:pt idx="24">
                  <c:v>0.95498575558642418</c:v>
                </c:pt>
                <c:pt idx="25">
                  <c:v>0</c:v>
                </c:pt>
                <c:pt idx="26">
                  <c:v>0.14355874935259089</c:v>
                </c:pt>
                <c:pt idx="27">
                  <c:v>0.79965418327366378</c:v>
                </c:pt>
                <c:pt idx="28">
                  <c:v>0</c:v>
                </c:pt>
                <c:pt idx="29">
                  <c:v>0</c:v>
                </c:pt>
                <c:pt idx="30">
                  <c:v>0.23368517502805308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0.68650087749790423</c:v>
                </c:pt>
                <c:pt idx="35">
                  <c:v>0</c:v>
                </c:pt>
                <c:pt idx="36">
                  <c:v>0</c:v>
                </c:pt>
                <c:pt idx="37">
                  <c:v>0.40600270155320384</c:v>
                </c:pt>
                <c:pt idx="38">
                  <c:v>0.16139971894210772</c:v>
                </c:pt>
                <c:pt idx="39">
                  <c:v>0.32865343239992928</c:v>
                </c:pt>
                <c:pt idx="40">
                  <c:v>0.19639878305765635</c:v>
                </c:pt>
                <c:pt idx="41">
                  <c:v>0.93299394368838962</c:v>
                </c:pt>
                <c:pt idx="42">
                  <c:v>1.1859514888795288E-3</c:v>
                </c:pt>
                <c:pt idx="43">
                  <c:v>0.64692104529556638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9.3102673181816545E-2</c:v>
                </c:pt>
                <c:pt idx="50">
                  <c:v>1.2427679149651307E-3</c:v>
                </c:pt>
                <c:pt idx="51">
                  <c:v>0.68368062679736574</c:v>
                </c:pt>
                <c:pt idx="52">
                  <c:v>0</c:v>
                </c:pt>
                <c:pt idx="53">
                  <c:v>0.16066280429956986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2.3252960304313147E-2</c:v>
                </c:pt>
                <c:pt idx="58">
                  <c:v>0</c:v>
                </c:pt>
                <c:pt idx="59">
                  <c:v>0.53333718904795602</c:v>
                </c:pt>
                <c:pt idx="60">
                  <c:v>0.85662551072401405</c:v>
                </c:pt>
                <c:pt idx="61">
                  <c:v>0</c:v>
                </c:pt>
                <c:pt idx="62">
                  <c:v>0.51382151218992056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0.67030138457927302</c:v>
                </c:pt>
                <c:pt idx="68">
                  <c:v>0.64132253408083439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0.63580066240468303</c:v>
                </c:pt>
                <c:pt idx="78">
                  <c:v>0</c:v>
                </c:pt>
                <c:pt idx="79">
                  <c:v>0.999151277421643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0.35922330097087379</c:v>
                </c:pt>
                <c:pt idx="94">
                  <c:v>8.130081300813009E-3</c:v>
                </c:pt>
                <c:pt idx="95">
                  <c:v>3.7629350893697085E-3</c:v>
                </c:pt>
                <c:pt idx="96">
                  <c:v>3.4542314335060452E-3</c:v>
                </c:pt>
                <c:pt idx="97">
                  <c:v>1.7497812773403325E-3</c:v>
                </c:pt>
                <c:pt idx="98">
                  <c:v>2.6109660574412537E-3</c:v>
                </c:pt>
                <c:pt idx="99">
                  <c:v>3.9867109634551491E-3</c:v>
                </c:pt>
                <c:pt idx="100">
                  <c:v>8.6687306501547993E-3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0.52115513767629285</c:v>
                </c:pt>
                <c:pt idx="106">
                  <c:v>3.4662045060658581E-3</c:v>
                </c:pt>
                <c:pt idx="107">
                  <c:v>0.96019496344435429</c:v>
                </c:pt>
                <c:pt idx="108">
                  <c:v>0</c:v>
                </c:pt>
                <c:pt idx="109">
                  <c:v>4.8661800486618006E-3</c:v>
                </c:pt>
                <c:pt idx="110">
                  <c:v>3.2976092333058533E-3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8.3302788977374965E-4</c:v>
                </c:pt>
                <c:pt idx="115">
                  <c:v>0.33</c:v>
                </c:pt>
                <c:pt idx="116">
                  <c:v>6.9444444444444449E-3</c:v>
                </c:pt>
                <c:pt idx="117">
                  <c:v>0</c:v>
                </c:pt>
                <c:pt idx="118">
                  <c:v>0.95079549864183166</c:v>
                </c:pt>
                <c:pt idx="119">
                  <c:v>6.9549735015509589E-4</c:v>
                </c:pt>
                <c:pt idx="120">
                  <c:v>6.9168730200450991E-4</c:v>
                </c:pt>
                <c:pt idx="121">
                  <c:v>6.9416966895048497E-4</c:v>
                </c:pt>
                <c:pt idx="122">
                  <c:v>6.9037411373223153E-4</c:v>
                </c:pt>
                <c:pt idx="123">
                  <c:v>6.9037411373223153E-4</c:v>
                </c:pt>
                <c:pt idx="124">
                  <c:v>0.55000000000000004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0.4</c:v>
                </c:pt>
                <c:pt idx="134">
                  <c:v>0</c:v>
                </c:pt>
                <c:pt idx="135">
                  <c:v>0</c:v>
                </c:pt>
                <c:pt idx="136">
                  <c:v>3.6845983787767134E-3</c:v>
                </c:pt>
                <c:pt idx="137">
                  <c:v>0.3</c:v>
                </c:pt>
                <c:pt idx="138">
                  <c:v>0.14015210305758186</c:v>
                </c:pt>
                <c:pt idx="139">
                  <c:v>8.1415143216638291E-4</c:v>
                </c:pt>
                <c:pt idx="140">
                  <c:v>8.1415143216638291E-4</c:v>
                </c:pt>
                <c:pt idx="141">
                  <c:v>4.1379310344827587E-3</c:v>
                </c:pt>
                <c:pt idx="142">
                  <c:v>0.14269999999999999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0.84482758620689657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0.96302003081664089</c:v>
                </c:pt>
                <c:pt idx="152">
                  <c:v>0.99766765349228104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7.1770334928229658E-3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0.25560000000000005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4C-4ABB-AC91-12D8DA445AB4}"/>
            </c:ext>
          </c:extLst>
        </c:ser>
        <c:ser>
          <c:idx val="1"/>
          <c:order val="1"/>
          <c:tx>
            <c:strRef>
              <c:f>'rendszerek jelen'!$J$3</c:f>
              <c:strCache>
                <c:ptCount val="1"/>
                <c:pt idx="0">
                  <c:v>Kapcsolt arány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'rendszerek jelen'!$J$4:$J$175</c:f>
              <c:numCache>
                <c:formatCode>0.00</c:formatCode>
                <c:ptCount val="172"/>
                <c:pt idx="0">
                  <c:v>0.45654019509186644</c:v>
                </c:pt>
                <c:pt idx="1">
                  <c:v>0.69083896477569817</c:v>
                </c:pt>
                <c:pt idx="2">
                  <c:v>0.52477717029264781</c:v>
                </c:pt>
                <c:pt idx="3">
                  <c:v>0.73527630303655744</c:v>
                </c:pt>
                <c:pt idx="4">
                  <c:v>0.44926137461355919</c:v>
                </c:pt>
                <c:pt idx="5">
                  <c:v>0.20054335483716368</c:v>
                </c:pt>
                <c:pt idx="6">
                  <c:v>0.7242544133088864</c:v>
                </c:pt>
                <c:pt idx="7">
                  <c:v>0.10011886932718154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0.35321821036106754</c:v>
                </c:pt>
                <c:pt idx="13">
                  <c:v>0.20897254743641505</c:v>
                </c:pt>
                <c:pt idx="14">
                  <c:v>0.13580633201001979</c:v>
                </c:pt>
                <c:pt idx="15">
                  <c:v>0.52978423109236539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0.57450404308505165</c:v>
                </c:pt>
                <c:pt idx="24">
                  <c:v>0</c:v>
                </c:pt>
                <c:pt idx="25">
                  <c:v>0</c:v>
                </c:pt>
                <c:pt idx="26">
                  <c:v>0.14038950492088637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0.3042673929182087</c:v>
                </c:pt>
                <c:pt idx="37">
                  <c:v>5.3899261058881251E-2</c:v>
                </c:pt>
                <c:pt idx="38">
                  <c:v>3.0200560906345313E-2</c:v>
                </c:pt>
                <c:pt idx="39">
                  <c:v>0.16205685292518382</c:v>
                </c:pt>
                <c:pt idx="40">
                  <c:v>0.17217840583296301</c:v>
                </c:pt>
                <c:pt idx="41">
                  <c:v>5.1558503127093661E-2</c:v>
                </c:pt>
                <c:pt idx="42">
                  <c:v>0</c:v>
                </c:pt>
                <c:pt idx="43">
                  <c:v>1.4084034804866856E-2</c:v>
                </c:pt>
                <c:pt idx="44">
                  <c:v>0.32434746014648375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0.622305712279972</c:v>
                </c:pt>
                <c:pt idx="49">
                  <c:v>0.22375241983682834</c:v>
                </c:pt>
                <c:pt idx="50">
                  <c:v>0.20371866988508944</c:v>
                </c:pt>
                <c:pt idx="51">
                  <c:v>3.5333839872224051E-3</c:v>
                </c:pt>
                <c:pt idx="52">
                  <c:v>0.37237515423921624</c:v>
                </c:pt>
                <c:pt idx="53">
                  <c:v>0.46763348653851472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0.30900604213162047</c:v>
                </c:pt>
                <c:pt idx="60">
                  <c:v>6.4972581486574428E-3</c:v>
                </c:pt>
                <c:pt idx="61">
                  <c:v>0.36897388459888458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0.26383962467277861</c:v>
                </c:pt>
                <c:pt idx="76">
                  <c:v>0.33602508483312576</c:v>
                </c:pt>
                <c:pt idx="77">
                  <c:v>0</c:v>
                </c:pt>
                <c:pt idx="78">
                  <c:v>0.68243711541938012</c:v>
                </c:pt>
                <c:pt idx="79">
                  <c:v>8.4872257835699771E-4</c:v>
                </c:pt>
                <c:pt idx="80">
                  <c:v>0.32782454545575224</c:v>
                </c:pt>
                <c:pt idx="81">
                  <c:v>1</c:v>
                </c:pt>
                <c:pt idx="82">
                  <c:v>0.53039999999999998</c:v>
                </c:pt>
                <c:pt idx="83">
                  <c:v>0.16968899999999998</c:v>
                </c:pt>
                <c:pt idx="84">
                  <c:v>8.644800000000008E-2</c:v>
                </c:pt>
                <c:pt idx="85">
                  <c:v>0.16968899999999998</c:v>
                </c:pt>
                <c:pt idx="86">
                  <c:v>0.2435885099999997</c:v>
                </c:pt>
                <c:pt idx="87">
                  <c:v>0</c:v>
                </c:pt>
                <c:pt idx="88">
                  <c:v>0</c:v>
                </c:pt>
                <c:pt idx="89">
                  <c:v>0.62104019999999993</c:v>
                </c:pt>
                <c:pt idx="90">
                  <c:v>0.40553850000000002</c:v>
                </c:pt>
                <c:pt idx="91">
                  <c:v>0.336171</c:v>
                </c:pt>
                <c:pt idx="92">
                  <c:v>0</c:v>
                </c:pt>
                <c:pt idx="93">
                  <c:v>0</c:v>
                </c:pt>
                <c:pt idx="94">
                  <c:v>0.32692199999999993</c:v>
                </c:pt>
                <c:pt idx="95">
                  <c:v>0.47583090000000006</c:v>
                </c:pt>
                <c:pt idx="96">
                  <c:v>0.38796540000000013</c:v>
                </c:pt>
                <c:pt idx="97">
                  <c:v>0.39998909999999999</c:v>
                </c:pt>
                <c:pt idx="98">
                  <c:v>0.39536459999999995</c:v>
                </c:pt>
                <c:pt idx="99">
                  <c:v>6.8874899999999961E-2</c:v>
                </c:pt>
                <c:pt idx="100">
                  <c:v>0</c:v>
                </c:pt>
                <c:pt idx="101">
                  <c:v>0.17893800000000004</c:v>
                </c:pt>
                <c:pt idx="102">
                  <c:v>0.27512760000000003</c:v>
                </c:pt>
                <c:pt idx="103">
                  <c:v>0.23443199999999997</c:v>
                </c:pt>
                <c:pt idx="104">
                  <c:v>0.30564930000000001</c:v>
                </c:pt>
                <c:pt idx="105">
                  <c:v>0.2</c:v>
                </c:pt>
                <c:pt idx="106">
                  <c:v>0.39166500000000015</c:v>
                </c:pt>
                <c:pt idx="107">
                  <c:v>0</c:v>
                </c:pt>
                <c:pt idx="108">
                  <c:v>0.4379099999999998</c:v>
                </c:pt>
                <c:pt idx="109">
                  <c:v>0.32044769999999989</c:v>
                </c:pt>
                <c:pt idx="110">
                  <c:v>0.3370959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0.34593794399999989</c:v>
                </c:pt>
                <c:pt idx="115">
                  <c:v>0.12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0.15</c:v>
                </c:pt>
                <c:pt idx="125">
                  <c:v>0.22252853699999986</c:v>
                </c:pt>
                <c:pt idx="126">
                  <c:v>0.12862343999999992</c:v>
                </c:pt>
                <c:pt idx="127">
                  <c:v>0</c:v>
                </c:pt>
                <c:pt idx="128">
                  <c:v>0</c:v>
                </c:pt>
                <c:pt idx="129">
                  <c:v>8.1823499999999605E-2</c:v>
                </c:pt>
                <c:pt idx="130">
                  <c:v>8.1823499999999605E-2</c:v>
                </c:pt>
                <c:pt idx="131">
                  <c:v>8.1823499999999605E-2</c:v>
                </c:pt>
                <c:pt idx="132">
                  <c:v>8.1823499999999605E-2</c:v>
                </c:pt>
                <c:pt idx="133">
                  <c:v>0</c:v>
                </c:pt>
                <c:pt idx="134">
                  <c:v>8.1823499999999605E-2</c:v>
                </c:pt>
                <c:pt idx="135">
                  <c:v>8.1823499999999605E-2</c:v>
                </c:pt>
                <c:pt idx="136">
                  <c:v>0</c:v>
                </c:pt>
                <c:pt idx="137">
                  <c:v>0.7</c:v>
                </c:pt>
                <c:pt idx="138">
                  <c:v>0</c:v>
                </c:pt>
                <c:pt idx="139">
                  <c:v>0.20668499999999979</c:v>
                </c:pt>
                <c:pt idx="140">
                  <c:v>0.20668499999999979</c:v>
                </c:pt>
                <c:pt idx="141">
                  <c:v>0.11974440000000008</c:v>
                </c:pt>
                <c:pt idx="142">
                  <c:v>0</c:v>
                </c:pt>
                <c:pt idx="143">
                  <c:v>0.23535689999999998</c:v>
                </c:pt>
                <c:pt idx="144">
                  <c:v>0.34726980000000007</c:v>
                </c:pt>
                <c:pt idx="145">
                  <c:v>-4.9260000000006521E-4</c:v>
                </c:pt>
                <c:pt idx="146">
                  <c:v>0</c:v>
                </c:pt>
                <c:pt idx="147">
                  <c:v>0.27054934499999983</c:v>
                </c:pt>
                <c:pt idx="148">
                  <c:v>0.11651649899999983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0.12943735199999984</c:v>
                </c:pt>
                <c:pt idx="154">
                  <c:v>0.18864944999999977</c:v>
                </c:pt>
                <c:pt idx="155">
                  <c:v>0.17893800000000004</c:v>
                </c:pt>
                <c:pt idx="156">
                  <c:v>0</c:v>
                </c:pt>
                <c:pt idx="157">
                  <c:v>0.17893800000000004</c:v>
                </c:pt>
                <c:pt idx="158">
                  <c:v>8.1823499999999605E-2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0.24044385000000013</c:v>
                </c:pt>
                <c:pt idx="165">
                  <c:v>0.24044385000000013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0.20668499999999979</c:v>
                </c:pt>
                <c:pt idx="170">
                  <c:v>0.20668499999999979</c:v>
                </c:pt>
                <c:pt idx="17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4C-4ABB-AC91-12D8DA445AB4}"/>
            </c:ext>
          </c:extLst>
        </c:ser>
        <c:ser>
          <c:idx val="2"/>
          <c:order val="2"/>
          <c:tx>
            <c:strRef>
              <c:f>'rendszerek jelen'!$M$3</c:f>
              <c:strCache>
                <c:ptCount val="1"/>
                <c:pt idx="0">
                  <c:v>Fosszilis közvetlen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val>
            <c:numRef>
              <c:f>'rendszerek jelen'!$M$4:$M$175</c:f>
              <c:numCache>
                <c:formatCode>0.00</c:formatCode>
                <c:ptCount val="172"/>
                <c:pt idx="0">
                  <c:v>0.54345980490813361</c:v>
                </c:pt>
                <c:pt idx="1">
                  <c:v>0.13889620067316411</c:v>
                </c:pt>
                <c:pt idx="2">
                  <c:v>0.47522282970735219</c:v>
                </c:pt>
                <c:pt idx="3">
                  <c:v>0.26472369696344256</c:v>
                </c:pt>
                <c:pt idx="4">
                  <c:v>0.55073862538644081</c:v>
                </c:pt>
                <c:pt idx="5">
                  <c:v>0.79945664516283632</c:v>
                </c:pt>
                <c:pt idx="6">
                  <c:v>0.2757455866911136</c:v>
                </c:pt>
                <c:pt idx="7">
                  <c:v>0.8998811306728185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0.64678178963893251</c:v>
                </c:pt>
                <c:pt idx="13">
                  <c:v>0.1185144066149314</c:v>
                </c:pt>
                <c:pt idx="14">
                  <c:v>0.16069487524981685</c:v>
                </c:pt>
                <c:pt idx="15">
                  <c:v>0.47021576890763461</c:v>
                </c:pt>
                <c:pt idx="16">
                  <c:v>1</c:v>
                </c:pt>
                <c:pt idx="17">
                  <c:v>0.45254994904626122</c:v>
                </c:pt>
                <c:pt idx="18">
                  <c:v>1</c:v>
                </c:pt>
                <c:pt idx="19">
                  <c:v>1</c:v>
                </c:pt>
                <c:pt idx="20">
                  <c:v>1</c:v>
                </c:pt>
                <c:pt idx="21">
                  <c:v>1</c:v>
                </c:pt>
                <c:pt idx="22">
                  <c:v>1</c:v>
                </c:pt>
                <c:pt idx="23">
                  <c:v>0.41565805397393474</c:v>
                </c:pt>
                <c:pt idx="24">
                  <c:v>4.5014244413575821E-2</c:v>
                </c:pt>
                <c:pt idx="25">
                  <c:v>1</c:v>
                </c:pt>
                <c:pt idx="26">
                  <c:v>0.71605174572652275</c:v>
                </c:pt>
                <c:pt idx="27">
                  <c:v>0.20034581672633622</c:v>
                </c:pt>
                <c:pt idx="28">
                  <c:v>1</c:v>
                </c:pt>
                <c:pt idx="29">
                  <c:v>1</c:v>
                </c:pt>
                <c:pt idx="30">
                  <c:v>0.76631482497194692</c:v>
                </c:pt>
                <c:pt idx="31">
                  <c:v>1</c:v>
                </c:pt>
                <c:pt idx="32">
                  <c:v>1</c:v>
                </c:pt>
                <c:pt idx="33">
                  <c:v>1</c:v>
                </c:pt>
                <c:pt idx="34">
                  <c:v>0.31349912250209577</c:v>
                </c:pt>
                <c:pt idx="35">
                  <c:v>1</c:v>
                </c:pt>
                <c:pt idx="36">
                  <c:v>0.6957326070817913</c:v>
                </c:pt>
                <c:pt idx="37">
                  <c:v>0.54009803738791495</c:v>
                </c:pt>
                <c:pt idx="38">
                  <c:v>0.80839972015154693</c:v>
                </c:pt>
                <c:pt idx="39">
                  <c:v>0.50928971467488693</c:v>
                </c:pt>
                <c:pt idx="40">
                  <c:v>0.6314228111093807</c:v>
                </c:pt>
                <c:pt idx="41">
                  <c:v>1.5447553184516738E-2</c:v>
                </c:pt>
                <c:pt idx="42">
                  <c:v>0.99881404851112043</c:v>
                </c:pt>
                <c:pt idx="43">
                  <c:v>0.33899491989956676</c:v>
                </c:pt>
                <c:pt idx="44">
                  <c:v>0.67565253985351625</c:v>
                </c:pt>
                <c:pt idx="45">
                  <c:v>1</c:v>
                </c:pt>
                <c:pt idx="46">
                  <c:v>1</c:v>
                </c:pt>
                <c:pt idx="47">
                  <c:v>1</c:v>
                </c:pt>
                <c:pt idx="48">
                  <c:v>0.377694287720028</c:v>
                </c:pt>
                <c:pt idx="49">
                  <c:v>0.6831449069813551</c:v>
                </c:pt>
                <c:pt idx="50">
                  <c:v>0.7950385621999454</c:v>
                </c:pt>
                <c:pt idx="51">
                  <c:v>0.3127859892154119</c:v>
                </c:pt>
                <c:pt idx="52">
                  <c:v>0.62762484576078381</c:v>
                </c:pt>
                <c:pt idx="53">
                  <c:v>0.37170370916191542</c:v>
                </c:pt>
                <c:pt idx="54">
                  <c:v>1</c:v>
                </c:pt>
                <c:pt idx="55">
                  <c:v>1</c:v>
                </c:pt>
                <c:pt idx="56">
                  <c:v>1</c:v>
                </c:pt>
                <c:pt idx="57">
                  <c:v>0.97674703969568688</c:v>
                </c:pt>
                <c:pt idx="58">
                  <c:v>1</c:v>
                </c:pt>
                <c:pt idx="59">
                  <c:v>0.15765676882042357</c:v>
                </c:pt>
                <c:pt idx="60">
                  <c:v>0.13687723112732852</c:v>
                </c:pt>
                <c:pt idx="61">
                  <c:v>0.63102611540111542</c:v>
                </c:pt>
                <c:pt idx="62">
                  <c:v>0.48617848781007944</c:v>
                </c:pt>
                <c:pt idx="63">
                  <c:v>1</c:v>
                </c:pt>
                <c:pt idx="64">
                  <c:v>1</c:v>
                </c:pt>
                <c:pt idx="65">
                  <c:v>1</c:v>
                </c:pt>
                <c:pt idx="66">
                  <c:v>1</c:v>
                </c:pt>
                <c:pt idx="67">
                  <c:v>0.32969861542072698</c:v>
                </c:pt>
                <c:pt idx="68">
                  <c:v>0.35867746591916561</c:v>
                </c:pt>
                <c:pt idx="69">
                  <c:v>1</c:v>
                </c:pt>
                <c:pt idx="70">
                  <c:v>1</c:v>
                </c:pt>
                <c:pt idx="71">
                  <c:v>1</c:v>
                </c:pt>
                <c:pt idx="72">
                  <c:v>1</c:v>
                </c:pt>
                <c:pt idx="73">
                  <c:v>1</c:v>
                </c:pt>
                <c:pt idx="74">
                  <c:v>1</c:v>
                </c:pt>
                <c:pt idx="75">
                  <c:v>0.73616037532722145</c:v>
                </c:pt>
                <c:pt idx="76">
                  <c:v>0.66397491516687424</c:v>
                </c:pt>
                <c:pt idx="77">
                  <c:v>0.36419933759531697</c:v>
                </c:pt>
                <c:pt idx="78">
                  <c:v>0.31756288458061988</c:v>
                </c:pt>
                <c:pt idx="79">
                  <c:v>0</c:v>
                </c:pt>
                <c:pt idx="80">
                  <c:v>0.67217545454424776</c:v>
                </c:pt>
                <c:pt idx="81">
                  <c:v>0</c:v>
                </c:pt>
                <c:pt idx="82">
                  <c:v>0.46960000000000002</c:v>
                </c:pt>
                <c:pt idx="83">
                  <c:v>0.83031100000000002</c:v>
                </c:pt>
                <c:pt idx="84">
                  <c:v>0.91355199999999992</c:v>
                </c:pt>
                <c:pt idx="85">
                  <c:v>0.83031100000000002</c:v>
                </c:pt>
                <c:pt idx="86">
                  <c:v>0.7564114900000003</c:v>
                </c:pt>
                <c:pt idx="87">
                  <c:v>1</c:v>
                </c:pt>
                <c:pt idx="88">
                  <c:v>1</c:v>
                </c:pt>
                <c:pt idx="89">
                  <c:v>0.37895980000000007</c:v>
                </c:pt>
                <c:pt idx="90">
                  <c:v>0.59446149999999998</c:v>
                </c:pt>
                <c:pt idx="91">
                  <c:v>0.663829</c:v>
                </c:pt>
                <c:pt idx="92">
                  <c:v>1</c:v>
                </c:pt>
                <c:pt idx="93">
                  <c:v>0.64077669902912615</c:v>
                </c:pt>
                <c:pt idx="94">
                  <c:v>0.66494791869918712</c:v>
                </c:pt>
                <c:pt idx="95">
                  <c:v>0.52040616491063019</c:v>
                </c:pt>
                <c:pt idx="96">
                  <c:v>0.60858036856649389</c:v>
                </c:pt>
                <c:pt idx="97">
                  <c:v>0.59826111872265963</c:v>
                </c:pt>
                <c:pt idx="98">
                  <c:v>0.60202443394255878</c:v>
                </c:pt>
                <c:pt idx="99">
                  <c:v>0.92713838903654489</c:v>
                </c:pt>
                <c:pt idx="100">
                  <c:v>0.99133126934984517</c:v>
                </c:pt>
                <c:pt idx="101">
                  <c:v>0.82106199999999996</c:v>
                </c:pt>
                <c:pt idx="102">
                  <c:v>0.72487239999999997</c:v>
                </c:pt>
                <c:pt idx="103">
                  <c:v>0.76556800000000003</c:v>
                </c:pt>
                <c:pt idx="104">
                  <c:v>0.69435069999999999</c:v>
                </c:pt>
                <c:pt idx="105">
                  <c:v>0.2788448623237072</c:v>
                </c:pt>
                <c:pt idx="106">
                  <c:v>0.60486879549393402</c:v>
                </c:pt>
                <c:pt idx="107">
                  <c:v>3.9805036555645712E-2</c:v>
                </c:pt>
                <c:pt idx="108">
                  <c:v>0.5620900000000002</c:v>
                </c:pt>
                <c:pt idx="109">
                  <c:v>0.67468611995133831</c:v>
                </c:pt>
                <c:pt idx="110">
                  <c:v>0.65960649076669409</c:v>
                </c:pt>
                <c:pt idx="111">
                  <c:v>1</c:v>
                </c:pt>
                <c:pt idx="112">
                  <c:v>1</c:v>
                </c:pt>
                <c:pt idx="113">
                  <c:v>1</c:v>
                </c:pt>
                <c:pt idx="114">
                  <c:v>0.65322902811022643</c:v>
                </c:pt>
                <c:pt idx="115">
                  <c:v>0.55000000000000004</c:v>
                </c:pt>
                <c:pt idx="116">
                  <c:v>0.99305555555555558</c:v>
                </c:pt>
                <c:pt idx="117">
                  <c:v>1</c:v>
                </c:pt>
                <c:pt idx="118">
                  <c:v>4.920450135816834E-2</c:v>
                </c:pt>
                <c:pt idx="119">
                  <c:v>0.99930450264984494</c:v>
                </c:pt>
                <c:pt idx="120">
                  <c:v>0.99930831269799547</c:v>
                </c:pt>
                <c:pt idx="121">
                  <c:v>0.99930583033104947</c:v>
                </c:pt>
                <c:pt idx="122">
                  <c:v>0.99930962588626782</c:v>
                </c:pt>
                <c:pt idx="123">
                  <c:v>0.99930962588626782</c:v>
                </c:pt>
                <c:pt idx="124">
                  <c:v>0.29999999999999993</c:v>
                </c:pt>
                <c:pt idx="125">
                  <c:v>0.77747146300000014</c:v>
                </c:pt>
                <c:pt idx="126">
                  <c:v>0.87137656000000008</c:v>
                </c:pt>
                <c:pt idx="127">
                  <c:v>1</c:v>
                </c:pt>
                <c:pt idx="128">
                  <c:v>1</c:v>
                </c:pt>
                <c:pt idx="129">
                  <c:v>0.9181765000000004</c:v>
                </c:pt>
                <c:pt idx="130">
                  <c:v>0.9181765000000004</c:v>
                </c:pt>
                <c:pt idx="131">
                  <c:v>0.9181765000000004</c:v>
                </c:pt>
                <c:pt idx="132">
                  <c:v>0.9181765000000004</c:v>
                </c:pt>
                <c:pt idx="133">
                  <c:v>0.6</c:v>
                </c:pt>
                <c:pt idx="134">
                  <c:v>0.9181765000000004</c:v>
                </c:pt>
                <c:pt idx="135">
                  <c:v>0.9181765000000004</c:v>
                </c:pt>
                <c:pt idx="136">
                  <c:v>0.99631540162122334</c:v>
                </c:pt>
                <c:pt idx="137">
                  <c:v>0</c:v>
                </c:pt>
                <c:pt idx="138">
                  <c:v>0.85984789694241814</c:v>
                </c:pt>
                <c:pt idx="139">
                  <c:v>0.79250084856783387</c:v>
                </c:pt>
                <c:pt idx="140">
                  <c:v>0.79250084856783387</c:v>
                </c:pt>
                <c:pt idx="141">
                  <c:v>0.87611766896551713</c:v>
                </c:pt>
                <c:pt idx="142">
                  <c:v>0.85729999999999995</c:v>
                </c:pt>
                <c:pt idx="143">
                  <c:v>0.76464310000000002</c:v>
                </c:pt>
                <c:pt idx="144">
                  <c:v>0.65273019999999993</c:v>
                </c:pt>
                <c:pt idx="145">
                  <c:v>1.0004926000000001</c:v>
                </c:pt>
                <c:pt idx="146">
                  <c:v>0.15517241379310343</c:v>
                </c:pt>
                <c:pt idx="147">
                  <c:v>0.72945065500000017</c:v>
                </c:pt>
                <c:pt idx="148">
                  <c:v>0.88348350100000017</c:v>
                </c:pt>
                <c:pt idx="149">
                  <c:v>1</c:v>
                </c:pt>
                <c:pt idx="150">
                  <c:v>1</c:v>
                </c:pt>
                <c:pt idx="151">
                  <c:v>3.6979969183359107E-2</c:v>
                </c:pt>
                <c:pt idx="152">
                  <c:v>2.3323465077189631E-3</c:v>
                </c:pt>
                <c:pt idx="153">
                  <c:v>0.87056264800000016</c:v>
                </c:pt>
                <c:pt idx="154">
                  <c:v>0.81135055000000023</c:v>
                </c:pt>
                <c:pt idx="155">
                  <c:v>0.82106199999999996</c:v>
                </c:pt>
                <c:pt idx="156">
                  <c:v>0.99282296650717705</c:v>
                </c:pt>
                <c:pt idx="157">
                  <c:v>0.82106199999999996</c:v>
                </c:pt>
                <c:pt idx="158">
                  <c:v>0.9181765000000004</c:v>
                </c:pt>
                <c:pt idx="159">
                  <c:v>1</c:v>
                </c:pt>
                <c:pt idx="160">
                  <c:v>1</c:v>
                </c:pt>
                <c:pt idx="161">
                  <c:v>1</c:v>
                </c:pt>
                <c:pt idx="162">
                  <c:v>1</c:v>
                </c:pt>
                <c:pt idx="163">
                  <c:v>0.74439999999999995</c:v>
                </c:pt>
                <c:pt idx="164">
                  <c:v>0.75955614999999987</c:v>
                </c:pt>
                <c:pt idx="165">
                  <c:v>0.75955614999999987</c:v>
                </c:pt>
                <c:pt idx="166">
                  <c:v>1</c:v>
                </c:pt>
                <c:pt idx="167">
                  <c:v>1</c:v>
                </c:pt>
                <c:pt idx="168">
                  <c:v>1</c:v>
                </c:pt>
                <c:pt idx="169">
                  <c:v>0.79331500000000021</c:v>
                </c:pt>
                <c:pt idx="170">
                  <c:v>0.79331500000000021</c:v>
                </c:pt>
                <c:pt idx="17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4C-4ABB-AC91-12D8DA445A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"/>
        <c:overlap val="100"/>
        <c:axId val="678392800"/>
        <c:axId val="678388864"/>
      </c:barChart>
      <c:catAx>
        <c:axId val="67839280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78388864"/>
        <c:crosses val="autoZero"/>
        <c:auto val="1"/>
        <c:lblAlgn val="ctr"/>
        <c:lblOffset val="100"/>
        <c:noMultiLvlLbl val="0"/>
      </c:catAx>
      <c:valAx>
        <c:axId val="67838886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hu-HU"/>
          </a:p>
        </c:txPr>
        <c:crossAx val="678392800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[országos_9_23_ÉKM_2025_forrásmix_ESG.xlsx]Munka2!Kimutatás2</c:name>
    <c:fmtId val="19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rgbClr val="FF0000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4"/>
        <c:spPr>
          <a:solidFill>
            <a:srgbClr val="92D05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7044659740843499"/>
          <c:y val="0.30563336301388755"/>
          <c:w val="0.72115464722476241"/>
          <c:h val="0.62690109009267803"/>
        </c:manualLayout>
      </c:layout>
      <c:pieChart>
        <c:varyColors val="1"/>
        <c:ser>
          <c:idx val="0"/>
          <c:order val="0"/>
          <c:tx>
            <c:strRef>
              <c:f>Munka2!$B$3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2F4-4FAB-8A2D-58F118AD8CBB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2F4-4FAB-8A2D-58F118AD8CBB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2F4-4FAB-8A2D-58F118AD8CBB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2F4-4FAB-8A2D-58F118AD8CBB}"/>
              </c:ext>
            </c:extLst>
          </c:dPt>
          <c:dLbls>
            <c:dLbl>
              <c:idx val="1"/>
              <c:layout>
                <c:manualLayout>
                  <c:x val="1.860541759677907E-2"/>
                  <c:y val="3.343322993716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2F4-4FAB-8A2D-58F118AD8CB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Munka2!$A$4:$A$8</c:f>
              <c:strCache>
                <c:ptCount val="4"/>
                <c:pt idx="0">
                  <c:v>Kapcsolt</c:v>
                </c:pt>
                <c:pt idx="1">
                  <c:v>Megújuló</c:v>
                </c:pt>
                <c:pt idx="2">
                  <c:v>MIX</c:v>
                </c:pt>
                <c:pt idx="3">
                  <c:v>nem hatékony</c:v>
                </c:pt>
              </c:strCache>
            </c:strRef>
          </c:cat>
          <c:val>
            <c:numRef>
              <c:f>Munka2!$B$4:$B$8</c:f>
              <c:numCache>
                <c:formatCode>General</c:formatCode>
                <c:ptCount val="4"/>
                <c:pt idx="0">
                  <c:v>1</c:v>
                </c:pt>
                <c:pt idx="1">
                  <c:v>24</c:v>
                </c:pt>
                <c:pt idx="2">
                  <c:v>4</c:v>
                </c:pt>
                <c:pt idx="3">
                  <c:v>143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F4-4FAB-8A2D-58F118AD8CB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accent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[országos_9_23_ÉKM_2025_forrásmix_ESG.xlsx]Munka2!Kimutatás3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3"/>
        <c:spPr>
          <a:solidFill>
            <a:srgbClr val="92D050"/>
          </a:solidFill>
          <a:ln w="19050">
            <a:noFill/>
          </a:ln>
          <a:effectLst/>
        </c:spPr>
      </c:pivotFmt>
      <c:pivotFmt>
        <c:idx val="4"/>
        <c:spPr>
          <a:solidFill>
            <a:srgbClr val="FF000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947291941259434"/>
          <c:y val="0.32439405262067139"/>
          <c:w val="0.73832613897212118"/>
          <c:h val="0.63126894881491891"/>
        </c:manualLayout>
      </c:layout>
      <c:pieChart>
        <c:varyColors val="1"/>
        <c:ser>
          <c:idx val="0"/>
          <c:order val="0"/>
          <c:tx>
            <c:strRef>
              <c:f>Munka2!$B$28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3-4C29-B086-4D53ABA596D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3-4C29-B086-4D53ABA596D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3-4C29-B086-4D53ABA596D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E3-4C29-B086-4D53ABA596D9}"/>
              </c:ext>
            </c:extLst>
          </c:dPt>
          <c:dLbls>
            <c:dLbl>
              <c:idx val="1"/>
              <c:layout>
                <c:manualLayout>
                  <c:x val="-3.5956487973485884E-2"/>
                  <c:y val="-1.2056258119250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2E3-4C29-B086-4D53ABA596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Munka2!$A$29:$A$33</c:f>
              <c:strCache>
                <c:ptCount val="4"/>
                <c:pt idx="0">
                  <c:v>Kapcsolt</c:v>
                </c:pt>
                <c:pt idx="1">
                  <c:v>Megújuló</c:v>
                </c:pt>
                <c:pt idx="2">
                  <c:v>MIX</c:v>
                </c:pt>
                <c:pt idx="3">
                  <c:v>nem hatékony</c:v>
                </c:pt>
              </c:strCache>
            </c:strRef>
          </c:cat>
          <c:val>
            <c:numRef>
              <c:f>Munka2!$B$29:$B$33</c:f>
              <c:numCache>
                <c:formatCode>0.00%</c:formatCode>
                <c:ptCount val="4"/>
                <c:pt idx="0">
                  <c:v>7.5881743443113698E-3</c:v>
                </c:pt>
                <c:pt idx="1">
                  <c:v>0.27277821655287499</c:v>
                </c:pt>
                <c:pt idx="2">
                  <c:v>0.21121144875147563</c:v>
                </c:pt>
                <c:pt idx="3">
                  <c:v>0.50842216035133814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E3-4C29-B086-4D53ABA59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[országos_9_23_ÉKM_2025_forrásmix_ESG.xlsx]Munka2!Kimutatás3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3"/>
        <c:spPr>
          <a:solidFill>
            <a:srgbClr val="92D050"/>
          </a:solidFill>
          <a:ln w="19050">
            <a:noFill/>
          </a:ln>
          <a:effectLst/>
        </c:spPr>
      </c:pivotFmt>
      <c:pivotFmt>
        <c:idx val="4"/>
        <c:spPr>
          <a:solidFill>
            <a:srgbClr val="FF000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-3.5956487973485884E-2"/>
              <c:y val="-1.2056258119250245E-2"/>
            </c:manualLayout>
          </c:layout>
          <c:numFmt formatCode="0.0%" sourceLinked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5947291941259434"/>
          <c:y val="0.32439405262067139"/>
          <c:w val="0.69087305664795318"/>
          <c:h val="0.55673805044915647"/>
        </c:manualLayout>
      </c:layout>
      <c:pieChart>
        <c:varyColors val="1"/>
        <c:ser>
          <c:idx val="0"/>
          <c:order val="0"/>
          <c:tx>
            <c:strRef>
              <c:f>Munka2!$B$28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2E3-4C29-B086-4D53ABA596D9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2E3-4C29-B086-4D53ABA596D9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82E3-4C29-B086-4D53ABA596D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82E3-4C29-B086-4D53ABA596D9}"/>
              </c:ext>
            </c:extLst>
          </c:dPt>
          <c:dLbls>
            <c:dLbl>
              <c:idx val="1"/>
              <c:layout>
                <c:manualLayout>
                  <c:x val="-6.2982812908146807E-3"/>
                  <c:y val="-1.20561326600381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620346930959432"/>
                      <c:h val="0.126829226676944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82E3-4C29-B086-4D53ABA596D9}"/>
                </c:ext>
              </c:extLst>
            </c:dLbl>
            <c:dLbl>
              <c:idx val="2"/>
              <c:layout>
                <c:manualLayout>
                  <c:x val="-0.18585809521140612"/>
                  <c:y val="-0.13436179777028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471878415364354"/>
                      <c:h val="6.691994372401582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2E3-4C29-B086-4D53ABA596D9}"/>
                </c:ext>
              </c:extLst>
            </c:dLbl>
            <c:dLbl>
              <c:idx val="3"/>
              <c:layout>
                <c:manualLayout>
                  <c:x val="0.2201725625001946"/>
                  <c:y val="-1.33259011296096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574774488648923"/>
                      <c:h val="0.1268292266769442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82E3-4C29-B086-4D53ABA596D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Munka2!$A$29:$A$33</c:f>
              <c:strCache>
                <c:ptCount val="4"/>
                <c:pt idx="0">
                  <c:v>Kapcsolt</c:v>
                </c:pt>
                <c:pt idx="1">
                  <c:v>Megújuló</c:v>
                </c:pt>
                <c:pt idx="2">
                  <c:v>MIX</c:v>
                </c:pt>
                <c:pt idx="3">
                  <c:v>nem hatékony</c:v>
                </c:pt>
              </c:strCache>
            </c:strRef>
          </c:cat>
          <c:val>
            <c:numRef>
              <c:f>Munka2!$B$29:$B$33</c:f>
              <c:numCache>
                <c:formatCode>0.00%</c:formatCode>
                <c:ptCount val="4"/>
                <c:pt idx="0">
                  <c:v>7.5881743443113698E-3</c:v>
                </c:pt>
                <c:pt idx="1">
                  <c:v>0.27277821655287499</c:v>
                </c:pt>
                <c:pt idx="2">
                  <c:v>0.21121144875147563</c:v>
                </c:pt>
                <c:pt idx="3">
                  <c:v>0.50842216035133814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2E3-4C29-B086-4D53ABA596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9847396460943E-2"/>
          <c:y val="1.9119983921147381E-2"/>
          <c:w val="0.94180265849625888"/>
          <c:h val="0.239431880540749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latin typeface="Arial" panose="020B0604020202020204" pitchFamily="34" charset="0"/>
          <a:cs typeface="Arial" panose="020B0604020202020204" pitchFamily="34" charset="0"/>
        </a:defRPr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[országos_9_23_ÉKM_2025_forrásmix_ESG.xlsx]ábrák_1!Kimutatás5</c:name>
    <c:fmtId val="4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7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10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671917563521714"/>
          <c:y val="0.28109866222669305"/>
          <c:w val="0.65400873872906007"/>
          <c:h val="0.6489668967590505"/>
        </c:manualLayout>
      </c:layout>
      <c:pieChart>
        <c:varyColors val="1"/>
        <c:ser>
          <c:idx val="0"/>
          <c:order val="0"/>
          <c:tx>
            <c:strRef>
              <c:f>ábrák_1!$C$38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DAD-4389-B6CE-807CC584369E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DAD-4389-B6CE-807CC584369E}"/>
              </c:ext>
            </c:extLst>
          </c:dPt>
          <c:dLbls>
            <c:dLbl>
              <c:idx val="0"/>
              <c:layout>
                <c:manualLayout>
                  <c:x val="-0.28519289818861732"/>
                  <c:y val="-0.122656970503303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0565138152499"/>
                      <c:h val="6.0002570188833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DAD-4389-B6CE-807CC584369E}"/>
                </c:ext>
              </c:extLst>
            </c:dLbl>
            <c:dLbl>
              <c:idx val="1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860565138152499"/>
                      <c:h val="6.000257018883329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DAD-4389-B6CE-807CC58436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ábrák_1!$B$39:$B$41</c:f>
              <c:strCache>
                <c:ptCount val="2"/>
                <c:pt idx="0">
                  <c:v>Hatékony</c:v>
                </c:pt>
                <c:pt idx="1">
                  <c:v>Nem hatékony</c:v>
                </c:pt>
              </c:strCache>
            </c:strRef>
          </c:cat>
          <c:val>
            <c:numRef>
              <c:f>ábrák_1!$C$39:$C$41</c:f>
              <c:numCache>
                <c:formatCode>0.00%</c:formatCode>
                <c:ptCount val="2"/>
                <c:pt idx="0">
                  <c:v>0.74715620954503392</c:v>
                </c:pt>
                <c:pt idx="1">
                  <c:v>0.25284379045496608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DAD-4389-B6CE-807CC58436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4264224778807083"/>
          <c:y val="5.203422886775623E-2"/>
          <c:w val="0.75827242599522038"/>
          <c:h val="0.1678973335550751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[országos_9_23_ÉKM_2025_forrásmix_ESG.xlsx]ábrák_1!Kimutatás5</c:name>
    <c:fmtId val="8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solidFill>
            <a:schemeClr val="accent6"/>
          </a:solidFill>
          <a:ln w="19050">
            <a:solidFill>
              <a:schemeClr val="lt1"/>
            </a:solidFill>
          </a:ln>
          <a:effectLst/>
        </c:spPr>
      </c:pivotFmt>
      <c:pivotFmt>
        <c:idx val="3"/>
        <c:spPr>
          <a:solidFill>
            <a:schemeClr val="accent2">
              <a:lumMod val="60000"/>
              <a:lumOff val="40000"/>
            </a:schemeClr>
          </a:solidFill>
          <a:ln w="19050">
            <a:solidFill>
              <a:schemeClr val="lt1"/>
            </a:solidFill>
          </a:ln>
          <a:effectLst/>
        </c:spPr>
      </c:pivotFmt>
      <c:pivotFmt>
        <c:idx val="4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7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6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10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671917563521714"/>
          <c:y val="0.28109866222669305"/>
          <c:w val="0.65400873872906007"/>
          <c:h val="0.6489668967590505"/>
        </c:manualLayout>
      </c:layout>
      <c:pieChart>
        <c:varyColors val="1"/>
        <c:ser>
          <c:idx val="0"/>
          <c:order val="0"/>
          <c:tx>
            <c:strRef>
              <c:f>ábrák_1!$C$38</c:f>
              <c:strCache>
                <c:ptCount val="1"/>
                <c:pt idx="0">
                  <c:v>Összeg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876-452C-96E0-F4A84E8A32FF}"/>
              </c:ext>
            </c:extLst>
          </c:dPt>
          <c:dPt>
            <c:idx val="1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876-452C-96E0-F4A84E8A32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ábrák_1!$B$39:$B$41</c:f>
              <c:strCache>
                <c:ptCount val="2"/>
                <c:pt idx="0">
                  <c:v>Hatékony</c:v>
                </c:pt>
                <c:pt idx="1">
                  <c:v>Nem hatékony</c:v>
                </c:pt>
              </c:strCache>
            </c:strRef>
          </c:cat>
          <c:val>
            <c:numRef>
              <c:f>ábrák_1!$C$39:$C$41</c:f>
              <c:numCache>
                <c:formatCode>0.00%</c:formatCode>
                <c:ptCount val="2"/>
                <c:pt idx="0">
                  <c:v>0.46345237647081722</c:v>
                </c:pt>
                <c:pt idx="1">
                  <c:v>0.53654762352918273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876-452C-96E0-F4A84E8A32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374545203038989"/>
          <c:y val="7.3060748477190809E-2"/>
          <c:w val="0.64079755336944388"/>
          <c:h val="0.1496893500886788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pivotSource>
    <c:name>[országos_9_23_ÉKM_2025_forrásmix_ESG.xlsx]ábrák_1!Kimutatás2</c:name>
    <c:fmtId val="22"/>
  </c:pivotSource>
  <c:chart>
    <c:autoTitleDeleted val="1"/>
    <c:pivotFmts>
      <c:pivotFmt>
        <c:idx val="0"/>
        <c:spPr>
          <a:solidFill>
            <a:schemeClr val="accent1"/>
          </a:solidFill>
          <a:ln w="19050">
            <a:solidFill>
              <a:schemeClr val="lt1"/>
            </a:solidFill>
          </a:ln>
          <a:effectLst/>
        </c:spPr>
        <c:marker>
          <c:symbol val="none"/>
        </c:marker>
      </c:pivotFmt>
      <c:pivotFmt>
        <c:idx val="1"/>
        <c:spPr>
          <a:solidFill>
            <a:srgbClr val="FF0000"/>
          </a:solidFill>
          <a:ln w="19050">
            <a:noFill/>
          </a:ln>
          <a:effectLst/>
        </c:spPr>
      </c:pivotFmt>
      <c:pivotFmt>
        <c:idx val="2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</c:pivotFmt>
      <c:pivotFmt>
        <c:idx val="3"/>
        <c:spPr>
          <a:solidFill>
            <a:schemeClr val="accent6"/>
          </a:solidFill>
          <a:ln w="19050">
            <a:noFill/>
          </a:ln>
          <a:effectLst/>
        </c:spPr>
      </c:pivotFmt>
      <c:pivotFmt>
        <c:idx val="4"/>
        <c:spPr>
          <a:solidFill>
            <a:srgbClr val="92D050"/>
          </a:solidFill>
          <a:ln w="19050">
            <a:noFill/>
          </a:ln>
          <a:effectLst/>
        </c:spPr>
      </c:pivotFmt>
      <c:pivotFmt>
        <c:idx val="5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9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1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3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  <c:pivotFmt>
        <c:idx val="14"/>
        <c:spPr>
          <a:solidFill>
            <a:schemeClr val="accent1"/>
          </a:solidFill>
          <a:ln w="19050"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5"/>
        <c:spPr>
          <a:solidFill>
            <a:schemeClr val="accent1"/>
          </a:solidFill>
          <a:ln w="19050">
            <a:noFill/>
          </a:ln>
          <a:effectLst/>
        </c:spPr>
      </c:pivotFmt>
      <c:pivotFmt>
        <c:idx val="16"/>
        <c:spPr>
          <a:solidFill>
            <a:schemeClr val="accent6">
              <a:lumMod val="75000"/>
            </a:schemeClr>
          </a:solidFill>
          <a:ln w="19050">
            <a:noFill/>
          </a:ln>
          <a:effectLst/>
        </c:spPr>
        <c:dLbl>
          <c:idx val="0"/>
          <c:layout>
            <c:manualLayout>
              <c:x val="1.860541759677907E-2"/>
              <c:y val="3.3433229937166943E-2"/>
            </c:manualLayout>
          </c:layout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hu-HU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7"/>
        <c:spPr>
          <a:solidFill>
            <a:srgbClr val="92D050"/>
          </a:solidFill>
          <a:ln w="19050">
            <a:noFill/>
          </a:ln>
          <a:effectLst/>
        </c:spPr>
      </c:pivotFmt>
      <c:pivotFmt>
        <c:idx val="18"/>
        <c:spPr>
          <a:solidFill>
            <a:schemeClr val="accent2">
              <a:lumMod val="60000"/>
              <a:lumOff val="40000"/>
            </a:schemeClr>
          </a:solidFill>
          <a:ln w="19050">
            <a:noFill/>
          </a:ln>
          <a:effectLst/>
        </c:spPr>
      </c:pivotFmt>
    </c:pivotFmts>
    <c:plotArea>
      <c:layout>
        <c:manualLayout>
          <c:layoutTarget val="inner"/>
          <c:xMode val="edge"/>
          <c:yMode val="edge"/>
          <c:x val="0.12503221050265823"/>
          <c:y val="0.31152161989717536"/>
          <c:w val="0.72115464722476241"/>
          <c:h val="0.62690109009267803"/>
        </c:manualLayout>
      </c:layout>
      <c:pieChart>
        <c:varyColors val="1"/>
        <c:ser>
          <c:idx val="0"/>
          <c:order val="0"/>
          <c:tx>
            <c:strRef>
              <c:f>ábrák_1!$B$3</c:f>
              <c:strCache>
                <c:ptCount val="1"/>
                <c:pt idx="0">
                  <c:v>Összeg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25-416F-A02F-2E9510B9C112}"/>
              </c:ext>
            </c:extLst>
          </c:dPt>
          <c:dPt>
            <c:idx val="1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025-416F-A02F-2E9510B9C112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025-416F-A02F-2E9510B9C112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F025-416F-A02F-2E9510B9C112}"/>
              </c:ext>
            </c:extLst>
          </c:dPt>
          <c:dLbls>
            <c:dLbl>
              <c:idx val="1"/>
              <c:layout>
                <c:manualLayout>
                  <c:x val="1.860541759677907E-2"/>
                  <c:y val="3.34332299371669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025-416F-A02F-2E9510B9C1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hu-H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ábrák_1!$A$4:$A$8</c:f>
              <c:strCache>
                <c:ptCount val="4"/>
                <c:pt idx="0">
                  <c:v>Kapcsolt</c:v>
                </c:pt>
                <c:pt idx="1">
                  <c:v>Megújuló</c:v>
                </c:pt>
                <c:pt idx="2">
                  <c:v>MIX</c:v>
                </c:pt>
                <c:pt idx="3">
                  <c:v>nem hatékony</c:v>
                </c:pt>
              </c:strCache>
            </c:strRef>
          </c:cat>
          <c:val>
            <c:numRef>
              <c:f>ábrák_1!$B$4:$B$8</c:f>
              <c:numCache>
                <c:formatCode>General</c:formatCode>
                <c:ptCount val="4"/>
                <c:pt idx="0">
                  <c:v>1</c:v>
                </c:pt>
                <c:pt idx="1">
                  <c:v>24</c:v>
                </c:pt>
                <c:pt idx="2">
                  <c:v>3</c:v>
                </c:pt>
                <c:pt idx="3">
                  <c:v>144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25-416F-A02F-2E9510B9C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accent1"/>
          </a:solidFill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hu-H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hu-HU"/>
    </a:p>
  </c:txPr>
  <c:externalData r:id="rId4">
    <c:autoUpdate val="0"/>
  </c:externalData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  <c14:dropZonesVisible val="1"/>
      </c14:pivotOptions>
    </c:ext>
    <c:ext xmlns:c16="http://schemas.microsoft.com/office/drawing/2014/chart" uri="{E28EC0CA-F0BB-4C9C-879D-F8772B89E7AC}">
      <c16:pivotOptions16>
        <c16:showExpandCollapseFieldButtons val="1"/>
      </c16:pivotOptions16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D4A81B-E7FE-4794-B29A-F02701E3D905}" type="doc">
      <dgm:prSet loTypeId="urn:microsoft.com/office/officeart/2005/8/layout/list1" loCatId="list" qsTypeId="urn:microsoft.com/office/officeart/2005/8/quickstyle/simple1" qsCatId="simple" csTypeId="urn:microsoft.com/office/officeart/2005/8/colors/accent6_1" csCatId="accent6" phldr="1"/>
      <dgm:spPr/>
      <dgm:t>
        <a:bodyPr/>
        <a:lstStyle/>
        <a:p>
          <a:endParaRPr lang="hu-HU"/>
        </a:p>
      </dgm:t>
    </dgm:pt>
    <dgm:pt modelId="{FA6E342B-A318-441A-ACB6-B897C860ACDD}">
      <dgm:prSet phldrT="[Szöveg]"/>
      <dgm:spPr/>
      <dgm:t>
        <a:bodyPr/>
        <a:lstStyle/>
        <a:p>
          <a:r>
            <a:rPr lang="hu-HU" dirty="0" smtClean="0"/>
            <a:t>Fogalommagyarázat</a:t>
          </a:r>
          <a:endParaRPr lang="hu-HU" dirty="0"/>
        </a:p>
      </dgm:t>
    </dgm:pt>
    <dgm:pt modelId="{73394E70-159A-4B9C-BC38-1A75A4126AC0}" type="parTrans" cxnId="{880B0C08-189D-4546-94D7-E96ED0E42AEB}">
      <dgm:prSet/>
      <dgm:spPr/>
      <dgm:t>
        <a:bodyPr/>
        <a:lstStyle/>
        <a:p>
          <a:endParaRPr lang="hu-HU"/>
        </a:p>
      </dgm:t>
    </dgm:pt>
    <dgm:pt modelId="{59A29C35-FF41-48E6-9BF8-6343D506FBEA}" type="sibTrans" cxnId="{880B0C08-189D-4546-94D7-E96ED0E42AEB}">
      <dgm:prSet/>
      <dgm:spPr/>
      <dgm:t>
        <a:bodyPr/>
        <a:lstStyle/>
        <a:p>
          <a:endParaRPr lang="hu-HU"/>
        </a:p>
      </dgm:t>
    </dgm:pt>
    <dgm:pt modelId="{401C4015-82E6-46FF-B78A-4F8E83465A24}">
      <dgm:prSet phldrT="[Szöveg]"/>
      <dgm:spPr/>
      <dgm:t>
        <a:bodyPr/>
        <a:lstStyle/>
        <a:p>
          <a:r>
            <a:rPr lang="hu-HU" dirty="0" smtClean="0"/>
            <a:t>Követelmények és változásaik</a:t>
          </a:r>
          <a:endParaRPr lang="hu-HU" dirty="0"/>
        </a:p>
      </dgm:t>
    </dgm:pt>
    <dgm:pt modelId="{ED6E8CA0-1888-4B47-A92D-1F829BCF4BD6}" type="parTrans" cxnId="{F31171AB-AADD-4655-B7E9-C35C1B0A7BC9}">
      <dgm:prSet/>
      <dgm:spPr/>
      <dgm:t>
        <a:bodyPr/>
        <a:lstStyle/>
        <a:p>
          <a:endParaRPr lang="hu-HU"/>
        </a:p>
      </dgm:t>
    </dgm:pt>
    <dgm:pt modelId="{2FC5655C-E58A-4DF9-B424-E13CEDA47463}" type="sibTrans" cxnId="{F31171AB-AADD-4655-B7E9-C35C1B0A7BC9}">
      <dgm:prSet/>
      <dgm:spPr/>
      <dgm:t>
        <a:bodyPr/>
        <a:lstStyle/>
        <a:p>
          <a:endParaRPr lang="hu-HU"/>
        </a:p>
      </dgm:t>
    </dgm:pt>
    <dgm:pt modelId="{BF9B9301-9102-4AF3-A967-A1B5442FC3E2}">
      <dgm:prSet phldrT="[Szöveg]"/>
      <dgm:spPr/>
      <dgm:t>
        <a:bodyPr/>
        <a:lstStyle/>
        <a:p>
          <a:r>
            <a:rPr lang="hu-HU" dirty="0" smtClean="0"/>
            <a:t>Elemzés adatai, módszere</a:t>
          </a:r>
          <a:endParaRPr lang="hu-HU" dirty="0"/>
        </a:p>
      </dgm:t>
    </dgm:pt>
    <dgm:pt modelId="{9544CCA5-A48B-4459-8FFF-E58E55D2600B}" type="parTrans" cxnId="{60C7BB11-0D93-4010-8656-40FF38D0DC67}">
      <dgm:prSet/>
      <dgm:spPr/>
      <dgm:t>
        <a:bodyPr/>
        <a:lstStyle/>
        <a:p>
          <a:endParaRPr lang="hu-HU"/>
        </a:p>
      </dgm:t>
    </dgm:pt>
    <dgm:pt modelId="{2FD5E47D-AF86-423E-AF9B-5FD7134260E2}" type="sibTrans" cxnId="{60C7BB11-0D93-4010-8656-40FF38D0DC67}">
      <dgm:prSet/>
      <dgm:spPr/>
      <dgm:t>
        <a:bodyPr/>
        <a:lstStyle/>
        <a:p>
          <a:endParaRPr lang="hu-HU"/>
        </a:p>
      </dgm:t>
    </dgm:pt>
    <dgm:pt modelId="{9C941F1C-955B-4FEF-9EF5-73DB36CB7D3E}">
      <dgm:prSet phldrT="[Szöveg]"/>
      <dgm:spPr/>
      <dgm:t>
        <a:bodyPr/>
        <a:lstStyle/>
        <a:p>
          <a:r>
            <a:rPr lang="hu-HU" dirty="0" smtClean="0"/>
            <a:t>Vizsgálati eredmények</a:t>
          </a:r>
          <a:endParaRPr lang="hu-HU" dirty="0"/>
        </a:p>
      </dgm:t>
    </dgm:pt>
    <dgm:pt modelId="{CEBA1BB4-A718-4E2D-9248-112C9C1B9DAD}" type="parTrans" cxnId="{E411014F-D578-46B9-9AC7-6F472CF2D606}">
      <dgm:prSet/>
      <dgm:spPr/>
      <dgm:t>
        <a:bodyPr/>
        <a:lstStyle/>
        <a:p>
          <a:endParaRPr lang="hu-HU"/>
        </a:p>
      </dgm:t>
    </dgm:pt>
    <dgm:pt modelId="{AA738746-8E81-4A2E-BC65-6B17C4AC10E8}" type="sibTrans" cxnId="{E411014F-D578-46B9-9AC7-6F472CF2D606}">
      <dgm:prSet/>
      <dgm:spPr/>
      <dgm:t>
        <a:bodyPr/>
        <a:lstStyle/>
        <a:p>
          <a:endParaRPr lang="hu-HU"/>
        </a:p>
      </dgm:t>
    </dgm:pt>
    <dgm:pt modelId="{3A25AD2D-D7AC-4F0C-9A0F-ED019694F98B}" type="pres">
      <dgm:prSet presAssocID="{79D4A81B-E7FE-4794-B29A-F02701E3D90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00793E10-0AA9-4293-9C3E-52A5A4793E2C}" type="pres">
      <dgm:prSet presAssocID="{FA6E342B-A318-441A-ACB6-B897C860ACDD}" presName="parentLin" presStyleCnt="0"/>
      <dgm:spPr/>
      <dgm:t>
        <a:bodyPr/>
        <a:lstStyle/>
        <a:p>
          <a:endParaRPr lang="hu-HU"/>
        </a:p>
      </dgm:t>
    </dgm:pt>
    <dgm:pt modelId="{8E0D0F83-6B0D-47B4-99FF-5A6976F6DC0A}" type="pres">
      <dgm:prSet presAssocID="{FA6E342B-A318-441A-ACB6-B897C860ACDD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15F143EB-CD8E-40BF-9885-186CDCCCF9AF}" type="pres">
      <dgm:prSet presAssocID="{FA6E342B-A318-441A-ACB6-B897C860ACDD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26D7ECB-BEE0-4F94-B29C-D7B7AB5AC152}" type="pres">
      <dgm:prSet presAssocID="{FA6E342B-A318-441A-ACB6-B897C860ACDD}" presName="negativeSpace" presStyleCnt="0"/>
      <dgm:spPr/>
      <dgm:t>
        <a:bodyPr/>
        <a:lstStyle/>
        <a:p>
          <a:endParaRPr lang="hu-HU"/>
        </a:p>
      </dgm:t>
    </dgm:pt>
    <dgm:pt modelId="{B2200156-8C47-4078-9EEA-6EAED8880327}" type="pres">
      <dgm:prSet presAssocID="{FA6E342B-A318-441A-ACB6-B897C860ACDD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E3CFA536-7985-4FFD-AD00-694B9E05EDA1}" type="pres">
      <dgm:prSet presAssocID="{59A29C35-FF41-48E6-9BF8-6343D506FBEA}" presName="spaceBetweenRectangles" presStyleCnt="0"/>
      <dgm:spPr/>
      <dgm:t>
        <a:bodyPr/>
        <a:lstStyle/>
        <a:p>
          <a:endParaRPr lang="hu-HU"/>
        </a:p>
      </dgm:t>
    </dgm:pt>
    <dgm:pt modelId="{A6A0F7B5-5A8E-4FD6-8B8F-D92EE62DFDF7}" type="pres">
      <dgm:prSet presAssocID="{401C4015-82E6-46FF-B78A-4F8E83465A24}" presName="parentLin" presStyleCnt="0"/>
      <dgm:spPr/>
      <dgm:t>
        <a:bodyPr/>
        <a:lstStyle/>
        <a:p>
          <a:endParaRPr lang="hu-HU"/>
        </a:p>
      </dgm:t>
    </dgm:pt>
    <dgm:pt modelId="{8DBC47EB-C363-4E69-8236-38F0F16C7155}" type="pres">
      <dgm:prSet presAssocID="{401C4015-82E6-46FF-B78A-4F8E83465A24}" presName="parentLeftMargin" presStyleLbl="node1" presStyleIdx="0" presStyleCnt="4"/>
      <dgm:spPr/>
      <dgm:t>
        <a:bodyPr/>
        <a:lstStyle/>
        <a:p>
          <a:endParaRPr lang="hu-HU"/>
        </a:p>
      </dgm:t>
    </dgm:pt>
    <dgm:pt modelId="{E578A05F-A784-42C2-8B03-8202DE92C66B}" type="pres">
      <dgm:prSet presAssocID="{401C4015-82E6-46FF-B78A-4F8E83465A2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527BADA-BCE3-4A80-A959-8AFCF10C9494}" type="pres">
      <dgm:prSet presAssocID="{401C4015-82E6-46FF-B78A-4F8E83465A24}" presName="negativeSpace" presStyleCnt="0"/>
      <dgm:spPr/>
      <dgm:t>
        <a:bodyPr/>
        <a:lstStyle/>
        <a:p>
          <a:endParaRPr lang="hu-HU"/>
        </a:p>
      </dgm:t>
    </dgm:pt>
    <dgm:pt modelId="{A8D7267C-234E-4E01-9BBA-D59D3887FD19}" type="pres">
      <dgm:prSet presAssocID="{401C4015-82E6-46FF-B78A-4F8E83465A2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05521ED-EC93-424D-B99B-E61C4FC8E4FE}" type="pres">
      <dgm:prSet presAssocID="{2FC5655C-E58A-4DF9-B424-E13CEDA47463}" presName="spaceBetweenRectangles" presStyleCnt="0"/>
      <dgm:spPr/>
      <dgm:t>
        <a:bodyPr/>
        <a:lstStyle/>
        <a:p>
          <a:endParaRPr lang="hu-HU"/>
        </a:p>
      </dgm:t>
    </dgm:pt>
    <dgm:pt modelId="{2CC9A6ED-BF9A-4E7C-8E79-169E0FFEE498}" type="pres">
      <dgm:prSet presAssocID="{BF9B9301-9102-4AF3-A967-A1B5442FC3E2}" presName="parentLin" presStyleCnt="0"/>
      <dgm:spPr/>
      <dgm:t>
        <a:bodyPr/>
        <a:lstStyle/>
        <a:p>
          <a:endParaRPr lang="hu-HU"/>
        </a:p>
      </dgm:t>
    </dgm:pt>
    <dgm:pt modelId="{D1AA6D0B-9A3F-41FA-82F4-B5A7C03F5273}" type="pres">
      <dgm:prSet presAssocID="{BF9B9301-9102-4AF3-A967-A1B5442FC3E2}" presName="parentLeftMargin" presStyleLbl="node1" presStyleIdx="1" presStyleCnt="4"/>
      <dgm:spPr/>
      <dgm:t>
        <a:bodyPr/>
        <a:lstStyle/>
        <a:p>
          <a:endParaRPr lang="hu-HU"/>
        </a:p>
      </dgm:t>
    </dgm:pt>
    <dgm:pt modelId="{963B927C-67D5-462B-8908-64117FD8F455}" type="pres">
      <dgm:prSet presAssocID="{BF9B9301-9102-4AF3-A967-A1B5442FC3E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BD87CB8-FEB5-4903-8FEA-DD15BD29C941}" type="pres">
      <dgm:prSet presAssocID="{BF9B9301-9102-4AF3-A967-A1B5442FC3E2}" presName="negativeSpace" presStyleCnt="0"/>
      <dgm:spPr/>
      <dgm:t>
        <a:bodyPr/>
        <a:lstStyle/>
        <a:p>
          <a:endParaRPr lang="hu-HU"/>
        </a:p>
      </dgm:t>
    </dgm:pt>
    <dgm:pt modelId="{C89DC10A-7ECF-45A8-9CA5-29DB8CD19138}" type="pres">
      <dgm:prSet presAssocID="{BF9B9301-9102-4AF3-A967-A1B5442FC3E2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534F96E-1AA9-46E3-AD56-BE9C59DCBB44}" type="pres">
      <dgm:prSet presAssocID="{2FD5E47D-AF86-423E-AF9B-5FD7134260E2}" presName="spaceBetweenRectangles" presStyleCnt="0"/>
      <dgm:spPr/>
      <dgm:t>
        <a:bodyPr/>
        <a:lstStyle/>
        <a:p>
          <a:endParaRPr lang="hu-HU"/>
        </a:p>
      </dgm:t>
    </dgm:pt>
    <dgm:pt modelId="{0E8FE7FF-B88E-41DE-8286-C43AE1C7F8C4}" type="pres">
      <dgm:prSet presAssocID="{9C941F1C-955B-4FEF-9EF5-73DB36CB7D3E}" presName="parentLin" presStyleCnt="0"/>
      <dgm:spPr/>
      <dgm:t>
        <a:bodyPr/>
        <a:lstStyle/>
        <a:p>
          <a:endParaRPr lang="hu-HU"/>
        </a:p>
      </dgm:t>
    </dgm:pt>
    <dgm:pt modelId="{63703389-D80B-4893-9506-3EB0F3449ACD}" type="pres">
      <dgm:prSet presAssocID="{9C941F1C-955B-4FEF-9EF5-73DB36CB7D3E}" presName="parentLeftMargin" presStyleLbl="node1" presStyleIdx="2" presStyleCnt="4"/>
      <dgm:spPr/>
      <dgm:t>
        <a:bodyPr/>
        <a:lstStyle/>
        <a:p>
          <a:endParaRPr lang="hu-HU"/>
        </a:p>
      </dgm:t>
    </dgm:pt>
    <dgm:pt modelId="{57083A13-37C1-48FB-A98C-83F5881F9B30}" type="pres">
      <dgm:prSet presAssocID="{9C941F1C-955B-4FEF-9EF5-73DB36CB7D3E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400EAB-2B1B-45E1-9B99-FF4869331E62}" type="pres">
      <dgm:prSet presAssocID="{9C941F1C-955B-4FEF-9EF5-73DB36CB7D3E}" presName="negativeSpace" presStyleCnt="0"/>
      <dgm:spPr/>
      <dgm:t>
        <a:bodyPr/>
        <a:lstStyle/>
        <a:p>
          <a:endParaRPr lang="hu-HU"/>
        </a:p>
      </dgm:t>
    </dgm:pt>
    <dgm:pt modelId="{FC5B07EA-5636-4134-A76C-AC00355CD45F}" type="pres">
      <dgm:prSet presAssocID="{9C941F1C-955B-4FEF-9EF5-73DB36CB7D3E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F31171AB-AADD-4655-B7E9-C35C1B0A7BC9}" srcId="{79D4A81B-E7FE-4794-B29A-F02701E3D905}" destId="{401C4015-82E6-46FF-B78A-4F8E83465A24}" srcOrd="1" destOrd="0" parTransId="{ED6E8CA0-1888-4B47-A92D-1F829BCF4BD6}" sibTransId="{2FC5655C-E58A-4DF9-B424-E13CEDA47463}"/>
    <dgm:cxn modelId="{7222D65D-630E-4DE8-8F3A-33423EAF2706}" type="presOf" srcId="{BF9B9301-9102-4AF3-A967-A1B5442FC3E2}" destId="{963B927C-67D5-462B-8908-64117FD8F455}" srcOrd="1" destOrd="0" presId="urn:microsoft.com/office/officeart/2005/8/layout/list1"/>
    <dgm:cxn modelId="{84F015C1-E5B6-4368-9270-7369F69E7004}" type="presOf" srcId="{9C941F1C-955B-4FEF-9EF5-73DB36CB7D3E}" destId="{63703389-D80B-4893-9506-3EB0F3449ACD}" srcOrd="0" destOrd="0" presId="urn:microsoft.com/office/officeart/2005/8/layout/list1"/>
    <dgm:cxn modelId="{60C7BB11-0D93-4010-8656-40FF38D0DC67}" srcId="{79D4A81B-E7FE-4794-B29A-F02701E3D905}" destId="{BF9B9301-9102-4AF3-A967-A1B5442FC3E2}" srcOrd="2" destOrd="0" parTransId="{9544CCA5-A48B-4459-8FFF-E58E55D2600B}" sibTransId="{2FD5E47D-AF86-423E-AF9B-5FD7134260E2}"/>
    <dgm:cxn modelId="{880B0C08-189D-4546-94D7-E96ED0E42AEB}" srcId="{79D4A81B-E7FE-4794-B29A-F02701E3D905}" destId="{FA6E342B-A318-441A-ACB6-B897C860ACDD}" srcOrd="0" destOrd="0" parTransId="{73394E70-159A-4B9C-BC38-1A75A4126AC0}" sibTransId="{59A29C35-FF41-48E6-9BF8-6343D506FBEA}"/>
    <dgm:cxn modelId="{E63592D9-78F9-4B15-A39A-74BA9F0721CE}" type="presOf" srcId="{9C941F1C-955B-4FEF-9EF5-73DB36CB7D3E}" destId="{57083A13-37C1-48FB-A98C-83F5881F9B30}" srcOrd="1" destOrd="0" presId="urn:microsoft.com/office/officeart/2005/8/layout/list1"/>
    <dgm:cxn modelId="{7F8DA296-AA10-4D1D-A4E3-D9A51ED7D24B}" type="presOf" srcId="{FA6E342B-A318-441A-ACB6-B897C860ACDD}" destId="{15F143EB-CD8E-40BF-9885-186CDCCCF9AF}" srcOrd="1" destOrd="0" presId="urn:microsoft.com/office/officeart/2005/8/layout/list1"/>
    <dgm:cxn modelId="{92D21E71-5F1C-4398-A587-A1C7642750EE}" type="presOf" srcId="{79D4A81B-E7FE-4794-B29A-F02701E3D905}" destId="{3A25AD2D-D7AC-4F0C-9A0F-ED019694F98B}" srcOrd="0" destOrd="0" presId="urn:microsoft.com/office/officeart/2005/8/layout/list1"/>
    <dgm:cxn modelId="{6847071D-7B38-44E6-B1EB-4244DA27C2BD}" type="presOf" srcId="{401C4015-82E6-46FF-B78A-4F8E83465A24}" destId="{8DBC47EB-C363-4E69-8236-38F0F16C7155}" srcOrd="0" destOrd="0" presId="urn:microsoft.com/office/officeart/2005/8/layout/list1"/>
    <dgm:cxn modelId="{E87B7B5B-590C-405E-A7C1-0C2BC2CBD8C9}" type="presOf" srcId="{BF9B9301-9102-4AF3-A967-A1B5442FC3E2}" destId="{D1AA6D0B-9A3F-41FA-82F4-B5A7C03F5273}" srcOrd="0" destOrd="0" presId="urn:microsoft.com/office/officeart/2005/8/layout/list1"/>
    <dgm:cxn modelId="{F2AD2FFE-68CF-4C7E-A1BE-09F00246F266}" type="presOf" srcId="{FA6E342B-A318-441A-ACB6-B897C860ACDD}" destId="{8E0D0F83-6B0D-47B4-99FF-5A6976F6DC0A}" srcOrd="0" destOrd="0" presId="urn:microsoft.com/office/officeart/2005/8/layout/list1"/>
    <dgm:cxn modelId="{E411014F-D578-46B9-9AC7-6F472CF2D606}" srcId="{79D4A81B-E7FE-4794-B29A-F02701E3D905}" destId="{9C941F1C-955B-4FEF-9EF5-73DB36CB7D3E}" srcOrd="3" destOrd="0" parTransId="{CEBA1BB4-A718-4E2D-9248-112C9C1B9DAD}" sibTransId="{AA738746-8E81-4A2E-BC65-6B17C4AC10E8}"/>
    <dgm:cxn modelId="{88FEA004-26AB-40B2-A229-751CA0144823}" type="presOf" srcId="{401C4015-82E6-46FF-B78A-4F8E83465A24}" destId="{E578A05F-A784-42C2-8B03-8202DE92C66B}" srcOrd="1" destOrd="0" presId="urn:microsoft.com/office/officeart/2005/8/layout/list1"/>
    <dgm:cxn modelId="{0D74233B-DF38-4DDD-92F9-87ABEE2ED935}" type="presParOf" srcId="{3A25AD2D-D7AC-4F0C-9A0F-ED019694F98B}" destId="{00793E10-0AA9-4293-9C3E-52A5A4793E2C}" srcOrd="0" destOrd="0" presId="urn:microsoft.com/office/officeart/2005/8/layout/list1"/>
    <dgm:cxn modelId="{350476DF-6971-4662-AD5A-A5BF0640332D}" type="presParOf" srcId="{00793E10-0AA9-4293-9C3E-52A5A4793E2C}" destId="{8E0D0F83-6B0D-47B4-99FF-5A6976F6DC0A}" srcOrd="0" destOrd="0" presId="urn:microsoft.com/office/officeart/2005/8/layout/list1"/>
    <dgm:cxn modelId="{338E991F-6E93-4901-9FCC-3B5FA725799E}" type="presParOf" srcId="{00793E10-0AA9-4293-9C3E-52A5A4793E2C}" destId="{15F143EB-CD8E-40BF-9885-186CDCCCF9AF}" srcOrd="1" destOrd="0" presId="urn:microsoft.com/office/officeart/2005/8/layout/list1"/>
    <dgm:cxn modelId="{114955A7-1D36-4513-BB49-FFDA555967D4}" type="presParOf" srcId="{3A25AD2D-D7AC-4F0C-9A0F-ED019694F98B}" destId="{126D7ECB-BEE0-4F94-B29C-D7B7AB5AC152}" srcOrd="1" destOrd="0" presId="urn:microsoft.com/office/officeart/2005/8/layout/list1"/>
    <dgm:cxn modelId="{E53A071D-A096-4EDD-8B73-7EEE90F92D3A}" type="presParOf" srcId="{3A25AD2D-D7AC-4F0C-9A0F-ED019694F98B}" destId="{B2200156-8C47-4078-9EEA-6EAED8880327}" srcOrd="2" destOrd="0" presId="urn:microsoft.com/office/officeart/2005/8/layout/list1"/>
    <dgm:cxn modelId="{FF7EA4E9-D23D-4D4D-A291-4C1E1EF235E9}" type="presParOf" srcId="{3A25AD2D-D7AC-4F0C-9A0F-ED019694F98B}" destId="{E3CFA536-7985-4FFD-AD00-694B9E05EDA1}" srcOrd="3" destOrd="0" presId="urn:microsoft.com/office/officeart/2005/8/layout/list1"/>
    <dgm:cxn modelId="{11AB5988-22AE-4EF7-93C7-7AFD895EFA6B}" type="presParOf" srcId="{3A25AD2D-D7AC-4F0C-9A0F-ED019694F98B}" destId="{A6A0F7B5-5A8E-4FD6-8B8F-D92EE62DFDF7}" srcOrd="4" destOrd="0" presId="urn:microsoft.com/office/officeart/2005/8/layout/list1"/>
    <dgm:cxn modelId="{CBFC31B0-660C-400E-BB42-AD7876BCBAFF}" type="presParOf" srcId="{A6A0F7B5-5A8E-4FD6-8B8F-D92EE62DFDF7}" destId="{8DBC47EB-C363-4E69-8236-38F0F16C7155}" srcOrd="0" destOrd="0" presId="urn:microsoft.com/office/officeart/2005/8/layout/list1"/>
    <dgm:cxn modelId="{6DEAC24E-A8F6-4C3E-9EFD-850FD2D8BDF2}" type="presParOf" srcId="{A6A0F7B5-5A8E-4FD6-8B8F-D92EE62DFDF7}" destId="{E578A05F-A784-42C2-8B03-8202DE92C66B}" srcOrd="1" destOrd="0" presId="urn:microsoft.com/office/officeart/2005/8/layout/list1"/>
    <dgm:cxn modelId="{6A3E41ED-0B8F-4151-B445-9A4E877AD08D}" type="presParOf" srcId="{3A25AD2D-D7AC-4F0C-9A0F-ED019694F98B}" destId="{B527BADA-BCE3-4A80-A959-8AFCF10C9494}" srcOrd="5" destOrd="0" presId="urn:microsoft.com/office/officeart/2005/8/layout/list1"/>
    <dgm:cxn modelId="{3EAC2798-AE79-45B7-A984-FEAE01D748A2}" type="presParOf" srcId="{3A25AD2D-D7AC-4F0C-9A0F-ED019694F98B}" destId="{A8D7267C-234E-4E01-9BBA-D59D3887FD19}" srcOrd="6" destOrd="0" presId="urn:microsoft.com/office/officeart/2005/8/layout/list1"/>
    <dgm:cxn modelId="{58D56DBD-E067-462A-82F6-409058AD9B3F}" type="presParOf" srcId="{3A25AD2D-D7AC-4F0C-9A0F-ED019694F98B}" destId="{905521ED-EC93-424D-B99B-E61C4FC8E4FE}" srcOrd="7" destOrd="0" presId="urn:microsoft.com/office/officeart/2005/8/layout/list1"/>
    <dgm:cxn modelId="{6E69808B-38C5-48AF-B707-DA06D35BC8FC}" type="presParOf" srcId="{3A25AD2D-D7AC-4F0C-9A0F-ED019694F98B}" destId="{2CC9A6ED-BF9A-4E7C-8E79-169E0FFEE498}" srcOrd="8" destOrd="0" presId="urn:microsoft.com/office/officeart/2005/8/layout/list1"/>
    <dgm:cxn modelId="{129B7833-F551-4FF9-B893-A91BFCE82B2B}" type="presParOf" srcId="{2CC9A6ED-BF9A-4E7C-8E79-169E0FFEE498}" destId="{D1AA6D0B-9A3F-41FA-82F4-B5A7C03F5273}" srcOrd="0" destOrd="0" presId="urn:microsoft.com/office/officeart/2005/8/layout/list1"/>
    <dgm:cxn modelId="{50953FCF-72F8-480F-9B88-62094307C1BE}" type="presParOf" srcId="{2CC9A6ED-BF9A-4E7C-8E79-169E0FFEE498}" destId="{963B927C-67D5-462B-8908-64117FD8F455}" srcOrd="1" destOrd="0" presId="urn:microsoft.com/office/officeart/2005/8/layout/list1"/>
    <dgm:cxn modelId="{FE37F57A-A5A5-4EC0-BC10-7B32936218AC}" type="presParOf" srcId="{3A25AD2D-D7AC-4F0C-9A0F-ED019694F98B}" destId="{9BD87CB8-FEB5-4903-8FEA-DD15BD29C941}" srcOrd="9" destOrd="0" presId="urn:microsoft.com/office/officeart/2005/8/layout/list1"/>
    <dgm:cxn modelId="{1C0D8CF3-627B-480D-A141-446128C19989}" type="presParOf" srcId="{3A25AD2D-D7AC-4F0C-9A0F-ED019694F98B}" destId="{C89DC10A-7ECF-45A8-9CA5-29DB8CD19138}" srcOrd="10" destOrd="0" presId="urn:microsoft.com/office/officeart/2005/8/layout/list1"/>
    <dgm:cxn modelId="{D5CBAEEE-E29B-4404-9230-0FBB11EB2F18}" type="presParOf" srcId="{3A25AD2D-D7AC-4F0C-9A0F-ED019694F98B}" destId="{1534F96E-1AA9-46E3-AD56-BE9C59DCBB44}" srcOrd="11" destOrd="0" presId="urn:microsoft.com/office/officeart/2005/8/layout/list1"/>
    <dgm:cxn modelId="{B075FC24-BB40-4711-A87A-4DDC5705809B}" type="presParOf" srcId="{3A25AD2D-D7AC-4F0C-9A0F-ED019694F98B}" destId="{0E8FE7FF-B88E-41DE-8286-C43AE1C7F8C4}" srcOrd="12" destOrd="0" presId="urn:microsoft.com/office/officeart/2005/8/layout/list1"/>
    <dgm:cxn modelId="{75FB393D-BE79-40D5-A945-BC7D467B859F}" type="presParOf" srcId="{0E8FE7FF-B88E-41DE-8286-C43AE1C7F8C4}" destId="{63703389-D80B-4893-9506-3EB0F3449ACD}" srcOrd="0" destOrd="0" presId="urn:microsoft.com/office/officeart/2005/8/layout/list1"/>
    <dgm:cxn modelId="{9B7E10BB-1CF9-4FE7-84FA-C6B786BA9155}" type="presParOf" srcId="{0E8FE7FF-B88E-41DE-8286-C43AE1C7F8C4}" destId="{57083A13-37C1-48FB-A98C-83F5881F9B30}" srcOrd="1" destOrd="0" presId="urn:microsoft.com/office/officeart/2005/8/layout/list1"/>
    <dgm:cxn modelId="{D1C4D9D9-92F3-40AE-ABF6-07ABF2FDA37A}" type="presParOf" srcId="{3A25AD2D-D7AC-4F0C-9A0F-ED019694F98B}" destId="{95400EAB-2B1B-45E1-9B99-FF4869331E62}" srcOrd="13" destOrd="0" presId="urn:microsoft.com/office/officeart/2005/8/layout/list1"/>
    <dgm:cxn modelId="{C5ADEEEE-0A44-4428-BD45-562D151933CF}" type="presParOf" srcId="{3A25AD2D-D7AC-4F0C-9A0F-ED019694F98B}" destId="{FC5B07EA-5636-4134-A76C-AC00355CD45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200156-8C47-4078-9EEA-6EAED8880327}">
      <dsp:nvSpPr>
        <dsp:cNvPr id="0" name=""/>
        <dsp:cNvSpPr/>
      </dsp:nvSpPr>
      <dsp:spPr>
        <a:xfrm>
          <a:off x="0" y="341874"/>
          <a:ext cx="6984776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F143EB-CD8E-40BF-9885-186CDCCCF9AF}">
      <dsp:nvSpPr>
        <dsp:cNvPr id="0" name=""/>
        <dsp:cNvSpPr/>
      </dsp:nvSpPr>
      <dsp:spPr>
        <a:xfrm>
          <a:off x="349238" y="31914"/>
          <a:ext cx="488934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Fogalommagyarázat</a:t>
          </a:r>
          <a:endParaRPr lang="hu-HU" sz="2100" kern="1200" dirty="0"/>
        </a:p>
      </dsp:txBody>
      <dsp:txXfrm>
        <a:off x="379500" y="62176"/>
        <a:ext cx="4828819" cy="559396"/>
      </dsp:txXfrm>
    </dsp:sp>
    <dsp:sp modelId="{A8D7267C-234E-4E01-9BBA-D59D3887FD19}">
      <dsp:nvSpPr>
        <dsp:cNvPr id="0" name=""/>
        <dsp:cNvSpPr/>
      </dsp:nvSpPr>
      <dsp:spPr>
        <a:xfrm>
          <a:off x="0" y="1294434"/>
          <a:ext cx="6984776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8A05F-A784-42C2-8B03-8202DE92C66B}">
      <dsp:nvSpPr>
        <dsp:cNvPr id="0" name=""/>
        <dsp:cNvSpPr/>
      </dsp:nvSpPr>
      <dsp:spPr>
        <a:xfrm>
          <a:off x="349238" y="984474"/>
          <a:ext cx="488934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Követelmények és változásaik</a:t>
          </a:r>
          <a:endParaRPr lang="hu-HU" sz="2100" kern="1200" dirty="0"/>
        </a:p>
      </dsp:txBody>
      <dsp:txXfrm>
        <a:off x="379500" y="1014736"/>
        <a:ext cx="4828819" cy="559396"/>
      </dsp:txXfrm>
    </dsp:sp>
    <dsp:sp modelId="{C89DC10A-7ECF-45A8-9CA5-29DB8CD19138}">
      <dsp:nvSpPr>
        <dsp:cNvPr id="0" name=""/>
        <dsp:cNvSpPr/>
      </dsp:nvSpPr>
      <dsp:spPr>
        <a:xfrm>
          <a:off x="0" y="2246995"/>
          <a:ext cx="6984776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3B927C-67D5-462B-8908-64117FD8F455}">
      <dsp:nvSpPr>
        <dsp:cNvPr id="0" name=""/>
        <dsp:cNvSpPr/>
      </dsp:nvSpPr>
      <dsp:spPr>
        <a:xfrm>
          <a:off x="349238" y="1937035"/>
          <a:ext cx="488934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Elemzés adatai, módszere</a:t>
          </a:r>
          <a:endParaRPr lang="hu-HU" sz="2100" kern="1200" dirty="0"/>
        </a:p>
      </dsp:txBody>
      <dsp:txXfrm>
        <a:off x="379500" y="1967297"/>
        <a:ext cx="4828819" cy="559396"/>
      </dsp:txXfrm>
    </dsp:sp>
    <dsp:sp modelId="{FC5B07EA-5636-4134-A76C-AC00355CD45F}">
      <dsp:nvSpPr>
        <dsp:cNvPr id="0" name=""/>
        <dsp:cNvSpPr/>
      </dsp:nvSpPr>
      <dsp:spPr>
        <a:xfrm>
          <a:off x="0" y="3199555"/>
          <a:ext cx="6984776" cy="529200"/>
        </a:xfrm>
        <a:prstGeom prst="rect">
          <a:avLst/>
        </a:prstGeom>
        <a:solidFill>
          <a:schemeClr val="accent6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083A13-37C1-48FB-A98C-83F5881F9B30}">
      <dsp:nvSpPr>
        <dsp:cNvPr id="0" name=""/>
        <dsp:cNvSpPr/>
      </dsp:nvSpPr>
      <dsp:spPr>
        <a:xfrm>
          <a:off x="349238" y="2889595"/>
          <a:ext cx="4889343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806" tIns="0" rIns="184806" bIns="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100" kern="1200" dirty="0" smtClean="0"/>
            <a:t>Vizsgálati eredmények</a:t>
          </a:r>
          <a:endParaRPr lang="hu-HU" sz="2100" kern="1200" dirty="0"/>
        </a:p>
      </dsp:txBody>
      <dsp:txXfrm>
        <a:off x="379500" y="2919857"/>
        <a:ext cx="4828819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4BCF65-2F01-40CB-8C05-95B02F15322C}" type="datetimeFigureOut">
              <a:rPr lang="hu-HU" smtClean="0"/>
              <a:pPr/>
              <a:t>2025. 06. 14.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F0EC0-22FF-4411-901B-D7141D5B3EED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68670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Itt az</a:t>
            </a:r>
            <a:r>
              <a:rPr lang="hu-HU" baseline="0" dirty="0" smtClean="0"/>
              <a:t> EED szerinti definíció bemutatására kerül sor. A korábbi megfogalmazás és az, ahogyan most az Energiahatékonysági tv-ben van. Illetve az is, ahogyan a jelenleg érvényes EED-</a:t>
            </a:r>
            <a:r>
              <a:rPr lang="hu-HU" baseline="0" dirty="0" err="1" smtClean="0"/>
              <a:t>ben</a:t>
            </a:r>
            <a:r>
              <a:rPr lang="hu-HU" baseline="0" dirty="0" smtClean="0"/>
              <a:t> szerepelnek a követelmények és annak alternatívája. Lehet, hogy az eredeti szöveg is szerepelhet és a táblázatos, Tibor féle feldolgozás is, mert talán a kapcsolt termelők ezzel nem </a:t>
            </a:r>
            <a:r>
              <a:rPr lang="hu-HU" baseline="0" dirty="0" err="1" smtClean="0"/>
              <a:t>feltételnül</a:t>
            </a:r>
            <a:r>
              <a:rPr lang="hu-HU" baseline="0" dirty="0" smtClean="0"/>
              <a:t> foglalkoznak.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3174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 választás </a:t>
            </a:r>
            <a:r>
              <a:rPr lang="hu-HU" dirty="0" err="1" smtClean="0"/>
              <a:t>lhetőségét</a:t>
            </a:r>
            <a:r>
              <a:rPr lang="hu-HU" dirty="0" smtClean="0"/>
              <a:t> be kell jelenteni, aminek határideje</a:t>
            </a:r>
            <a:r>
              <a:rPr lang="hu-HU" baseline="0" dirty="0" smtClean="0"/>
              <a:t> van,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5269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Ennél jobb lehet</a:t>
            </a:r>
            <a:r>
              <a:rPr lang="hu-HU" baseline="0" dirty="0" smtClean="0"/>
              <a:t> a mostani pályázat kiírását átvenni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37471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Az évszám az értékelés éve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736235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AF0EC0-22FF-4411-901B-D7141D5B3EED}" type="slidenum">
              <a:rPr lang="hu-HU" smtClean="0"/>
              <a:pPr/>
              <a:t>21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783632" y="116632"/>
            <a:ext cx="6480720" cy="1470025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828800" y="4761161"/>
            <a:ext cx="8534400" cy="61205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2025. 16. 16.</a:t>
            </a:r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hu-HU" smtClean="0"/>
              <a:t>III. MaTáSzSz Szakmai Fórum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F7BE92E-21B2-4313-B5AF-C1DCD0180FC0}" type="slidenum">
              <a:rPr lang="hu-HU" smtClean="0"/>
              <a:pPr/>
              <a:t>‹#›</a:t>
            </a:fld>
            <a:endParaRPr lang="hu-H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7649" y="274638"/>
            <a:ext cx="8496944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657378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8784954" cy="1143000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7" name="Kép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3632" y="274638"/>
            <a:ext cx="8712946" cy="1143000"/>
          </a:xfrm>
        </p:spPr>
        <p:txBody>
          <a:bodyPr/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83632" y="274638"/>
            <a:ext cx="871294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8784954" cy="1143000"/>
          </a:xfrm>
        </p:spPr>
        <p:txBody>
          <a:bodyPr/>
          <a:lstStyle/>
          <a:p>
            <a:r>
              <a:rPr lang="hu-HU"/>
              <a:t>Mintacím szerkesztése</a:t>
            </a:r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6" name="Kép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5" name="Kép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256357"/>
            <a:ext cx="2195063" cy="724371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2389717" y="1196751"/>
            <a:ext cx="7315200" cy="353082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  <p:pic>
        <p:nvPicPr>
          <p:cNvPr id="8" name="Kép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359161"/>
            <a:ext cx="2195063" cy="62156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96578" y="0"/>
            <a:ext cx="695422" cy="1448002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865475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BE92E-21B2-4313-B5AF-C1DCD0180FC0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accent6">
              <a:lumMod val="50000"/>
            </a:schemeClr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hyperlink" Target="mailto:NemethiB@budapestikozmuvek.h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ublications.jrc.ec.europa.eu/repository/handle/JRC12652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3281048" y="332656"/>
            <a:ext cx="5544616" cy="1470025"/>
          </a:xfrm>
        </p:spPr>
        <p:txBody>
          <a:bodyPr>
            <a:noAutofit/>
          </a:bodyPr>
          <a:lstStyle/>
          <a:p>
            <a:r>
              <a:rPr lang="hu-HU" dirty="0"/>
              <a:t>A </a:t>
            </a:r>
            <a:r>
              <a:rPr lang="hu-HU" dirty="0" smtClean="0"/>
              <a:t>hatékony távfűtés helyzete Magyarországon</a:t>
            </a:r>
            <a:br>
              <a:rPr lang="hu-HU" dirty="0" smtClean="0"/>
            </a:br>
            <a:r>
              <a:rPr lang="hu-HU" sz="2800" b="0" dirty="0" smtClean="0"/>
              <a:t>(és a származási garancia)</a:t>
            </a:r>
            <a:endParaRPr lang="hu-HU" b="0" dirty="0"/>
          </a:p>
        </p:txBody>
      </p:sp>
      <p:sp>
        <p:nvSpPr>
          <p:cNvPr id="5" name="Téglalap 4"/>
          <p:cNvSpPr/>
          <p:nvPr/>
        </p:nvSpPr>
        <p:spPr>
          <a:xfrm>
            <a:off x="9048328" y="0"/>
            <a:ext cx="3024336" cy="148478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7" name="Cím 1"/>
          <p:cNvSpPr txBox="1">
            <a:spLocks/>
          </p:cNvSpPr>
          <p:nvPr/>
        </p:nvSpPr>
        <p:spPr>
          <a:xfrm>
            <a:off x="3517064" y="4941168"/>
            <a:ext cx="2866968" cy="76470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vezető, Műszaki Bizottság</a:t>
            </a:r>
            <a:endParaRPr lang="hu-H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MaTáSzSz</a:t>
            </a:r>
            <a:endParaRPr lang="hu-HU"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8" name="Cím 1"/>
          <p:cNvSpPr txBox="1">
            <a:spLocks/>
          </p:cNvSpPr>
          <p:nvPr/>
        </p:nvSpPr>
        <p:spPr>
          <a:xfrm>
            <a:off x="3517064" y="5877750"/>
            <a:ext cx="5531264" cy="43204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III. MaTáSzSz Szakmai Fórum</a:t>
            </a:r>
            <a:endParaRPr lang="hu-HU" sz="120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Cím 1"/>
          <p:cNvSpPr txBox="1">
            <a:spLocks/>
          </p:cNvSpPr>
          <p:nvPr/>
        </p:nvSpPr>
        <p:spPr>
          <a:xfrm>
            <a:off x="6384032" y="4941168"/>
            <a:ext cx="2664296" cy="764704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rendszerirányítási </a:t>
            </a:r>
            <a:r>
              <a:rPr lang="hu-H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ov</a:t>
            </a:r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hu-HU" sz="18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BKM Nonprofit </a:t>
            </a:r>
            <a:r>
              <a:rPr lang="hu-HU" sz="18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Zrt</a:t>
            </a:r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hu-HU"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3517064" y="4581128"/>
            <a:ext cx="5531264" cy="360040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Némethi </a:t>
            </a:r>
            <a:r>
              <a:rPr lang="hu-HU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Balázs</a:t>
            </a:r>
            <a:endParaRPr lang="hu-HU" sz="2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1" name="Cím 1"/>
          <p:cNvSpPr txBox="1">
            <a:spLocks/>
          </p:cNvSpPr>
          <p:nvPr/>
        </p:nvSpPr>
        <p:spPr>
          <a:xfrm>
            <a:off x="5274584" y="6265652"/>
            <a:ext cx="2016224" cy="432048"/>
          </a:xfrm>
          <a:prstGeom prst="rect">
            <a:avLst/>
          </a:prstGeom>
          <a:solidFill>
            <a:schemeClr val="bg1">
              <a:alpha val="71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hu-HU" sz="18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2025. június 16.</a:t>
            </a:r>
            <a:endParaRPr lang="hu-HU" sz="1050" b="1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514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Módszertani kérdések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3" y="1268760"/>
            <a:ext cx="9073007" cy="2187963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A kapcsolt termelés hatékonyságát nem vizsgáltuk.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Kapcsolt arányban csak a nem megújulóból kapcsoltan termelt hőt vettük figyelembe.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Hőszivattyús termelés esetén a villamos energia megújuló tartalmát beszámítottuk. </a:t>
            </a:r>
            <a:r>
              <a:rPr lang="hu-HU" dirty="0" smtClean="0"/>
              <a:t>A villamos segédenergia igény megújuló részét nem számítottuk be.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Egyetlen év adatait vettük figyelembe.</a:t>
            </a:r>
            <a:endParaRPr lang="hu-H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</a:pPr>
            <a:r>
              <a:rPr lang="hu-HU" dirty="0" smtClean="0"/>
              <a:t>Ahol lehetett,  készült fajlagos CO2-kibocsátási számítás is az SZTFH ESG-kalkulátorából „kivont” adatokkal (nem TLC alapú megközelítéssel, mint az ÉKM rend.).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8746354" y="6011190"/>
            <a:ext cx="2520280" cy="639810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Távhőrendszerek forrásösszetétele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21" name="Diagram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687182"/>
              </p:ext>
            </p:extLst>
          </p:nvPr>
        </p:nvGraphicFramePr>
        <p:xfrm>
          <a:off x="263353" y="3370931"/>
          <a:ext cx="11628610" cy="2960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églalap 21"/>
              <p:cNvSpPr/>
              <p:nvPr/>
            </p:nvSpPr>
            <p:spPr>
              <a:xfrm>
                <a:off x="9460088" y="1985409"/>
                <a:ext cx="2154564" cy="603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𝑚𝑒𝑔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𝑗𝑢𝑙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sub>
                      </m:sSub>
                      <m:r>
                        <a:rPr lang="hu-H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1600" b="0" i="0" smtClean="0">
                                  <a:latin typeface="Cambria Math" panose="02040503050406030204" pitchFamily="18" charset="0"/>
                                </a:rPr>
                                <m:t>ki</m:t>
                              </m:r>
                              <m:r>
                                <a:rPr lang="hu-HU" sz="160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𝑚𝑒𝑔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1600" dirty="0"/>
              </a:p>
            </p:txBody>
          </p:sp>
        </mc:Choice>
        <mc:Fallback>
          <p:sp>
            <p:nvSpPr>
              <p:cNvPr id="22" name="Téglalap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088" y="1985409"/>
                <a:ext cx="2154564" cy="60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églalap 22"/>
              <p:cNvSpPr/>
              <p:nvPr/>
            </p:nvSpPr>
            <p:spPr>
              <a:xfrm>
                <a:off x="9460088" y="2658536"/>
                <a:ext cx="2293513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𝑘𝑎𝑝𝑐𝑠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1600" b="0" i="0" smtClean="0">
                                  <a:latin typeface="Cambria Math" panose="02040503050406030204" pitchFamily="18" charset="0"/>
                                </a:rPr>
                                <m:t>ki</m:t>
                              </m:r>
                              <m:r>
                                <a:rPr lang="hu-HU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𝑘𝑎𝑝𝑐𝑠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𝑓𝑜𝑠𝑠𝑧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1600" dirty="0"/>
              </a:p>
            </p:txBody>
          </p:sp>
        </mc:Choice>
        <mc:Fallback>
          <p:sp>
            <p:nvSpPr>
              <p:cNvPr id="23" name="Téglalap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0088" y="2658536"/>
                <a:ext cx="2293513" cy="603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42563" y="1217332"/>
            <a:ext cx="2272089" cy="562779"/>
          </a:xfrm>
          <a:prstGeom prst="rect">
            <a:avLst/>
          </a:prstGeom>
        </p:spPr>
      </p:pic>
      <p:cxnSp>
        <p:nvCxnSpPr>
          <p:cNvPr id="25" name="Egyenes összekötő 24"/>
          <p:cNvCxnSpPr/>
          <p:nvPr/>
        </p:nvCxnSpPr>
        <p:spPr>
          <a:xfrm flipV="1">
            <a:off x="9336360" y="1206959"/>
            <a:ext cx="2278292" cy="5497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Egyenes összekötő 26"/>
          <p:cNvCxnSpPr/>
          <p:nvPr/>
        </p:nvCxnSpPr>
        <p:spPr>
          <a:xfrm>
            <a:off x="9336360" y="1206959"/>
            <a:ext cx="2278292" cy="549738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016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Mennyire hatékony ma a </a:t>
            </a:r>
            <a:r>
              <a:rPr lang="hu-HU" dirty="0" err="1" smtClean="0"/>
              <a:t>távhő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1700808"/>
            <a:ext cx="3384376" cy="44644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jelenleg (2027. december 31.ig érvényes) követelmények alapján a vizsgált rendszerek közül darabszám szerint 83% nem kapná meg a hatékony távfűtés minősítést.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82 részletesen vizsgált rendszer alapján ~50%-</a:t>
            </a:r>
            <a:r>
              <a:rPr lang="hu-HU" dirty="0" err="1" smtClean="0"/>
              <a:t>nyi</a:t>
            </a:r>
            <a:r>
              <a:rPr lang="hu-HU" dirty="0" smtClean="0"/>
              <a:t> hőtermelés kapcsolódik hatékony távfűtési rendszerhez.</a:t>
            </a:r>
            <a:endParaRPr lang="hu-H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Legjellemzőbb eset, hogy a megújuló hányad 50%-</a:t>
            </a:r>
            <a:r>
              <a:rPr lang="hu-HU" dirty="0" err="1" smtClean="0"/>
              <a:t>ot</a:t>
            </a:r>
            <a:r>
              <a:rPr lang="hu-HU" dirty="0" smtClean="0"/>
              <a:t> elérő mértke alapján minősül hatékonynak a távhőrendszer.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80264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 darabszámának megoszlása a hatékony minősítés alapja szerint</a:t>
            </a:r>
            <a:endParaRPr lang="hu-HU" dirty="0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41656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Távhőrendszerekben termelt hő megoszlása a hatékony minősítés alapja szerint</a:t>
            </a:r>
            <a:endParaRPr lang="hu-HU" dirty="0"/>
          </a:p>
        </p:txBody>
      </p:sp>
      <p:graphicFrame>
        <p:nvGraphicFramePr>
          <p:cNvPr id="18" name="Diagram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9267164"/>
              </p:ext>
            </p:extLst>
          </p:nvPr>
        </p:nvGraphicFramePr>
        <p:xfrm>
          <a:off x="7696945" y="1467618"/>
          <a:ext cx="4129088" cy="43137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Diagra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07623855"/>
              </p:ext>
            </p:extLst>
          </p:nvPr>
        </p:nvGraphicFramePr>
        <p:xfrm>
          <a:off x="3868639" y="1467617"/>
          <a:ext cx="4071939" cy="434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10872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Mennyire hatékony ma a </a:t>
            </a:r>
            <a:r>
              <a:rPr lang="hu-HU" dirty="0" err="1" smtClean="0"/>
              <a:t>távhő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08434" y="1628799"/>
            <a:ext cx="3260318" cy="472755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fajlagos ÜHG kibocsátásra vonatkozó jelenleg (2025. december 31-ig érvényes</a:t>
            </a:r>
            <a:r>
              <a:rPr lang="hu-HU" dirty="0"/>
              <a:t>) alternatív követelmény </a:t>
            </a:r>
            <a:r>
              <a:rPr lang="hu-HU" dirty="0" smtClean="0"/>
              <a:t>(f</a:t>
            </a:r>
            <a:r>
              <a:rPr lang="hu-HU" baseline="-25000" dirty="0" smtClean="0"/>
              <a:t>CO2 </a:t>
            </a:r>
            <a:r>
              <a:rPr lang="hu-HU" dirty="0" smtClean="0"/>
              <a:t>≤ 200 kg/kWh) alapján </a:t>
            </a:r>
            <a:r>
              <a:rPr lang="hu-HU" dirty="0"/>
              <a:t>a 82 részletesen vizsgált </a:t>
            </a:r>
            <a:r>
              <a:rPr lang="hu-HU" dirty="0" smtClean="0"/>
              <a:t>rendszerben termelt hő majd 75%-a kapcsolódna hatékony távfűtési rendszerhez.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 2026. január 1-től ez az arány 46%-</a:t>
            </a:r>
            <a:r>
              <a:rPr lang="hu-HU" dirty="0" err="1" smtClean="0"/>
              <a:t>ra</a:t>
            </a:r>
            <a:r>
              <a:rPr lang="hu-HU" dirty="0" smtClean="0"/>
              <a:t> csökkenne a követelmény </a:t>
            </a:r>
            <a:r>
              <a:rPr lang="hu-HU" dirty="0"/>
              <a:t> (f</a:t>
            </a:r>
            <a:r>
              <a:rPr lang="hu-HU" baseline="-25000" dirty="0"/>
              <a:t>CO2 </a:t>
            </a:r>
            <a:r>
              <a:rPr lang="hu-HU" dirty="0"/>
              <a:t>≤ </a:t>
            </a:r>
            <a:r>
              <a:rPr lang="hu-HU" dirty="0" smtClean="0"/>
              <a:t>150 </a:t>
            </a:r>
            <a:r>
              <a:rPr lang="hu-HU" dirty="0"/>
              <a:t>kg/kWh</a:t>
            </a:r>
            <a:r>
              <a:rPr lang="hu-HU" dirty="0" smtClean="0"/>
              <a:t>) szigorodása miatt.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3730569" y="5136316"/>
            <a:ext cx="2606390" cy="10289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400" dirty="0" smtClean="0"/>
              <a:t>Távhőrendszerekben termelt hő megoszlása a hatékony minősítés alapja szerint</a:t>
            </a:r>
            <a:endParaRPr lang="hu-HU" sz="1400" dirty="0"/>
          </a:p>
        </p:txBody>
      </p:sp>
      <p:graphicFrame>
        <p:nvGraphicFramePr>
          <p:cNvPr id="20" name="Diagram 1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7368521"/>
              </p:ext>
            </p:extLst>
          </p:nvPr>
        </p:nvGraphicFramePr>
        <p:xfrm>
          <a:off x="3389519" y="1372507"/>
          <a:ext cx="3211590" cy="39853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06375044"/>
              </p:ext>
            </p:extLst>
          </p:nvPr>
        </p:nvGraphicFramePr>
        <p:xfrm>
          <a:off x="6294455" y="1404636"/>
          <a:ext cx="3384376" cy="3968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artalom helye 2"/>
          <p:cNvSpPr txBox="1">
            <a:spLocks/>
          </p:cNvSpPr>
          <p:nvPr/>
        </p:nvSpPr>
        <p:spPr>
          <a:xfrm>
            <a:off x="6456040" y="5509468"/>
            <a:ext cx="5673088" cy="6952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400" dirty="0" smtClean="0"/>
              <a:t>Távhőrendszerekben termelt hő megoszlása </a:t>
            </a:r>
            <a:r>
              <a:rPr lang="hu-HU" sz="1400" b="1" dirty="0" smtClean="0"/>
              <a:t>fajlagos ÜHG-kibocsátás </a:t>
            </a:r>
            <a:r>
              <a:rPr lang="hu-HU" sz="1400" dirty="0" smtClean="0"/>
              <a:t>alapú hatékony minősítés alapja szerint</a:t>
            </a:r>
            <a:endParaRPr lang="hu-HU" sz="1400" dirty="0"/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0560656"/>
              </p:ext>
            </p:extLst>
          </p:nvPr>
        </p:nvGraphicFramePr>
        <p:xfrm>
          <a:off x="8993373" y="1266825"/>
          <a:ext cx="3585666" cy="41063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Tartalom helye 2"/>
          <p:cNvSpPr txBox="1">
            <a:spLocks/>
          </p:cNvSpPr>
          <p:nvPr/>
        </p:nvSpPr>
        <p:spPr>
          <a:xfrm>
            <a:off x="6585372" y="5066304"/>
            <a:ext cx="2802541" cy="4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600" dirty="0" smtClean="0"/>
              <a:t>2025.12.31-ig</a:t>
            </a:r>
            <a:endParaRPr lang="hu-HU" sz="1600" dirty="0"/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9414681" y="5066304"/>
            <a:ext cx="2802541" cy="4431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600" dirty="0" smtClean="0"/>
              <a:t>2026.01.01-től</a:t>
            </a:r>
            <a:endParaRPr lang="hu-HU" sz="1600" dirty="0"/>
          </a:p>
        </p:txBody>
      </p:sp>
    </p:spTree>
    <p:extLst>
      <p:ext uri="{BB962C8B-B14F-4D97-AF65-F5344CB8AC3E}">
        <p14:creationId xmlns:p14="http://schemas.microsoft.com/office/powerpoint/2010/main" val="264826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7704856" cy="1143000"/>
          </a:xfrm>
        </p:spPr>
        <p:txBody>
          <a:bodyPr/>
          <a:lstStyle/>
          <a:p>
            <a:r>
              <a:rPr lang="hu-HU" dirty="0" smtClean="0"/>
              <a:t>Mennyire </a:t>
            </a:r>
            <a:r>
              <a:rPr lang="hu-HU" dirty="0" smtClean="0"/>
              <a:t>lenne hatékony 2028-ban </a:t>
            </a:r>
            <a:r>
              <a:rPr lang="hu-HU" dirty="0" smtClean="0"/>
              <a:t>a </a:t>
            </a:r>
            <a:r>
              <a:rPr lang="hu-HU" dirty="0" smtClean="0"/>
              <a:t>mai </a:t>
            </a:r>
            <a:r>
              <a:rPr lang="hu-HU" dirty="0" err="1" smtClean="0"/>
              <a:t>távhő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1700808"/>
            <a:ext cx="3191048" cy="44644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megújuló részarány minimum 5%-</a:t>
            </a:r>
            <a:r>
              <a:rPr lang="hu-HU" dirty="0" err="1" smtClean="0"/>
              <a:t>os</a:t>
            </a:r>
            <a:r>
              <a:rPr lang="hu-HU" dirty="0" smtClean="0"/>
              <a:t> követelménye egy jelentősebb távhőrendszer mai állapotát zárja ki a hatékony minősítésből, ami korábban a „MIX” alapján minősült hatékonynak.</a:t>
            </a:r>
            <a:br>
              <a:rPr lang="hu-HU" dirty="0" smtClean="0"/>
            </a:br>
            <a:r>
              <a:rPr lang="hu-HU" i="1" dirty="0" smtClean="0"/>
              <a:t>(Ha csak egyetlen év adataiból kell döntést hozni.)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82 részletesen vizsgált rendszer alapján ~43%-</a:t>
            </a:r>
            <a:r>
              <a:rPr lang="hu-HU" dirty="0" err="1" smtClean="0"/>
              <a:t>ra</a:t>
            </a:r>
            <a:r>
              <a:rPr lang="hu-HU" dirty="0" smtClean="0"/>
              <a:t> „</a:t>
            </a:r>
            <a:r>
              <a:rPr lang="hu-HU" dirty="0" err="1" smtClean="0"/>
              <a:t>esene</a:t>
            </a:r>
            <a:r>
              <a:rPr lang="hu-HU" dirty="0" smtClean="0"/>
              <a:t>” a </a:t>
            </a:r>
            <a:r>
              <a:rPr lang="hu-HU" dirty="0"/>
              <a:t>hatékony távfűtési rendszerhez </a:t>
            </a:r>
            <a:r>
              <a:rPr lang="hu-HU" dirty="0" smtClean="0"/>
              <a:t>kapcsolódó hőtermelés.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80264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 darabszámának megoszlása a hatékony minősítés alapja szerint</a:t>
            </a:r>
            <a:endParaRPr lang="hu-HU" dirty="0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41656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Távhőrendszerekben termelt hő megoszlása a hatékony minősítés alapja szerint</a:t>
            </a:r>
            <a:endParaRPr lang="hu-HU" dirty="0"/>
          </a:p>
        </p:txBody>
      </p:sp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3176423"/>
              </p:ext>
            </p:extLst>
          </p:nvPr>
        </p:nvGraphicFramePr>
        <p:xfrm>
          <a:off x="7696945" y="1467618"/>
          <a:ext cx="4129088" cy="43616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158759"/>
              </p:ext>
            </p:extLst>
          </p:nvPr>
        </p:nvGraphicFramePr>
        <p:xfrm>
          <a:off x="3864719" y="1467617"/>
          <a:ext cx="4071939" cy="434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6650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7704856" cy="1143000"/>
          </a:xfrm>
        </p:spPr>
        <p:txBody>
          <a:bodyPr/>
          <a:lstStyle/>
          <a:p>
            <a:r>
              <a:rPr lang="hu-HU" dirty="0" smtClean="0"/>
              <a:t>Mennyire </a:t>
            </a:r>
            <a:r>
              <a:rPr lang="hu-HU" dirty="0" smtClean="0"/>
              <a:t>lenne hatékony 2028-ban </a:t>
            </a:r>
            <a:r>
              <a:rPr lang="hu-HU" dirty="0" smtClean="0"/>
              <a:t>a </a:t>
            </a:r>
            <a:r>
              <a:rPr lang="hu-HU" dirty="0" smtClean="0"/>
              <a:t>mai </a:t>
            </a:r>
            <a:r>
              <a:rPr lang="hu-HU" dirty="0" err="1" smtClean="0"/>
              <a:t>távhő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2708920"/>
            <a:ext cx="3191048" cy="3456384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sz="2000" dirty="0" smtClean="0"/>
              <a:t>A 2028. január 1-től érvények kritérium szerint a </a:t>
            </a:r>
            <a:r>
              <a:rPr lang="hu-HU" sz="2000" dirty="0" smtClean="0"/>
              <a:t> 82 részletesen vizsgált rendszerben értékesített hő aránya közel azonos a kétféle értékelés esetén.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hu-HU" sz="2000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4079670" y="5661069"/>
            <a:ext cx="3771259" cy="6952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400" dirty="0" smtClean="0"/>
              <a:t>Távhőrendszerekben termelt hő megoszlása a hatékony minősítés alapja szerint</a:t>
            </a:r>
            <a:endParaRPr lang="hu-HU" sz="1400" dirty="0"/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3158759"/>
              </p:ext>
            </p:extLst>
          </p:nvPr>
        </p:nvGraphicFramePr>
        <p:xfrm>
          <a:off x="3864719" y="1467617"/>
          <a:ext cx="4071939" cy="4342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8503845"/>
              </p:ext>
            </p:extLst>
          </p:nvPr>
        </p:nvGraphicFramePr>
        <p:xfrm>
          <a:off x="7752184" y="1535879"/>
          <a:ext cx="4291013" cy="4324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artalom helye 2"/>
          <p:cNvSpPr txBox="1">
            <a:spLocks/>
          </p:cNvSpPr>
          <p:nvPr/>
        </p:nvSpPr>
        <p:spPr>
          <a:xfrm>
            <a:off x="8346976" y="5661069"/>
            <a:ext cx="3782151" cy="54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400" dirty="0" smtClean="0"/>
              <a:t>Távhőrendszerekben termelt hő megoszlása </a:t>
            </a:r>
            <a:r>
              <a:rPr lang="hu-HU" sz="1400" b="1" dirty="0" smtClean="0"/>
              <a:t>fajlagos ÜHG-kibocsátás </a:t>
            </a:r>
            <a:r>
              <a:rPr lang="hu-HU" sz="1400" dirty="0" smtClean="0"/>
              <a:t>alapú hatékony minősítés alapja szerint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1317867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7704856" cy="1143000"/>
          </a:xfrm>
        </p:spPr>
        <p:txBody>
          <a:bodyPr/>
          <a:lstStyle/>
          <a:p>
            <a:r>
              <a:rPr lang="hu-HU" dirty="0" smtClean="0"/>
              <a:t>Mennyire </a:t>
            </a:r>
            <a:r>
              <a:rPr lang="hu-HU" dirty="0" smtClean="0"/>
              <a:t>lenne hatékony 2035-ben </a:t>
            </a:r>
            <a:r>
              <a:rPr lang="hu-HU" dirty="0" smtClean="0"/>
              <a:t>a </a:t>
            </a:r>
            <a:r>
              <a:rPr lang="hu-HU" dirty="0" smtClean="0"/>
              <a:t>mai </a:t>
            </a:r>
            <a:r>
              <a:rPr lang="hu-HU" dirty="0" err="1" smtClean="0"/>
              <a:t>távhő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1700808"/>
            <a:ext cx="3191048" cy="4464496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2035. január 1-től kizárólag kapcsolt termelésből származó hővel nem lehet hatékony távfűtési minősítést szerezni.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megújuló és kapcsolt termelés együttes arányának követelménye 80%-</a:t>
            </a:r>
            <a:r>
              <a:rPr lang="hu-HU" dirty="0" err="1" smtClean="0"/>
              <a:t>ra</a:t>
            </a:r>
            <a:r>
              <a:rPr lang="hu-HU" dirty="0" smtClean="0"/>
              <a:t> emelkedik, amin belül legalább 35%-megújulónak kellene lennie.</a:t>
            </a:r>
            <a:endParaRPr lang="hu-H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82 részletesen vizsgált rendszer alapján ~27%-</a:t>
            </a:r>
            <a:r>
              <a:rPr lang="hu-HU" dirty="0" err="1" smtClean="0"/>
              <a:t>ra</a:t>
            </a:r>
            <a:r>
              <a:rPr lang="hu-HU" dirty="0" smtClean="0"/>
              <a:t> „</a:t>
            </a:r>
            <a:r>
              <a:rPr lang="hu-HU" dirty="0" err="1" smtClean="0"/>
              <a:t>esene</a:t>
            </a:r>
            <a:r>
              <a:rPr lang="hu-HU" dirty="0" smtClean="0"/>
              <a:t>” a </a:t>
            </a:r>
            <a:r>
              <a:rPr lang="hu-HU" dirty="0"/>
              <a:t>hatékony távfűtési rendszerhez </a:t>
            </a:r>
            <a:r>
              <a:rPr lang="hu-HU" dirty="0" smtClean="0"/>
              <a:t>kapcsolódó hőtermelés.</a:t>
            </a: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15</a:t>
            </a:fld>
            <a:endParaRPr lang="hu-HU"/>
          </a:p>
        </p:txBody>
      </p:sp>
      <p:sp>
        <p:nvSpPr>
          <p:cNvPr id="15" name="Tartalom helye 2"/>
          <p:cNvSpPr txBox="1">
            <a:spLocks/>
          </p:cNvSpPr>
          <p:nvPr/>
        </p:nvSpPr>
        <p:spPr>
          <a:xfrm>
            <a:off x="80264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 darabszámának megoszlása a hatékony minősítés alapja szerint</a:t>
            </a:r>
            <a:endParaRPr lang="hu-HU" dirty="0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41656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Távhőrendszerekben termelt hő megoszlása a hatékony minősítés alapja szerint</a:t>
            </a:r>
            <a:endParaRPr lang="hu-HU" dirty="0"/>
          </a:p>
        </p:txBody>
      </p:sp>
      <p:graphicFrame>
        <p:nvGraphicFramePr>
          <p:cNvPr id="13" name="Diagram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6476639"/>
              </p:ext>
            </p:extLst>
          </p:nvPr>
        </p:nvGraphicFramePr>
        <p:xfrm>
          <a:off x="7752184" y="1028699"/>
          <a:ext cx="4323557" cy="48006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8604"/>
              </p:ext>
            </p:extLst>
          </p:nvPr>
        </p:nvGraphicFramePr>
        <p:xfrm>
          <a:off x="4060030" y="1047748"/>
          <a:ext cx="3692154" cy="476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3028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27648" y="274638"/>
            <a:ext cx="7704856" cy="1143000"/>
          </a:xfrm>
        </p:spPr>
        <p:txBody>
          <a:bodyPr/>
          <a:lstStyle/>
          <a:p>
            <a:r>
              <a:rPr lang="hu-HU" dirty="0" smtClean="0"/>
              <a:t>Mennyire </a:t>
            </a:r>
            <a:r>
              <a:rPr lang="hu-HU" dirty="0" smtClean="0"/>
              <a:t>lenne hatékony 2035-ben </a:t>
            </a:r>
            <a:r>
              <a:rPr lang="hu-HU" dirty="0" smtClean="0"/>
              <a:t>a </a:t>
            </a:r>
            <a:r>
              <a:rPr lang="hu-HU" dirty="0" smtClean="0"/>
              <a:t>mai </a:t>
            </a:r>
            <a:r>
              <a:rPr lang="hu-HU" dirty="0" err="1" smtClean="0"/>
              <a:t>távhő</a:t>
            </a:r>
            <a:r>
              <a:rPr lang="hu-HU" dirty="0" smtClean="0"/>
              <a:t>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3352" y="2060848"/>
            <a:ext cx="3191048" cy="4104456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A 2035. január 1-től érvényes, fajlagos ÜHG kibocsátásra vonatkozó követelmények szigorúbbnak mutatkoznak, mint a forrásösszetételi követelmények.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</a:pPr>
            <a:r>
              <a:rPr lang="hu-HU" dirty="0" smtClean="0"/>
              <a:t>Különösen biomassza alapú követlen termelés esetén mutatkozik hátrányosnak a CO2-alapú értékelés.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hu-HU" dirty="0" smtClean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16</a:t>
            </a:fld>
            <a:endParaRPr lang="hu-HU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4165600" y="5661069"/>
            <a:ext cx="3470178" cy="695281"/>
          </a:xfrm>
          <a:prstGeom prst="rect">
            <a:avLst/>
          </a:prstGeom>
        </p:spPr>
        <p:txBody>
          <a:bodyPr vert="horz" lIns="91440" tIns="45720" rIns="91440" bIns="45720" rtlCol="0"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dirty="0" smtClean="0"/>
              <a:t>Távhőrendszerekben termelt hő megoszlása a hatékony minősítés alapja szerint</a:t>
            </a:r>
            <a:endParaRPr lang="hu-HU" dirty="0"/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8604"/>
              </p:ext>
            </p:extLst>
          </p:nvPr>
        </p:nvGraphicFramePr>
        <p:xfrm>
          <a:off x="4060030" y="1047748"/>
          <a:ext cx="3692154" cy="47625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artalom helye 2"/>
          <p:cNvSpPr txBox="1">
            <a:spLocks/>
          </p:cNvSpPr>
          <p:nvPr/>
        </p:nvSpPr>
        <p:spPr>
          <a:xfrm>
            <a:off x="8346976" y="5661069"/>
            <a:ext cx="3782151" cy="54368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hu-HU" sz="1400" dirty="0" smtClean="0"/>
              <a:t>Távhőrendszerekben termelt hő megoszlása </a:t>
            </a:r>
            <a:r>
              <a:rPr lang="hu-HU" sz="1400" b="1" dirty="0" smtClean="0"/>
              <a:t>fajlagos ÜHG-kibocsátás </a:t>
            </a:r>
            <a:r>
              <a:rPr lang="hu-HU" sz="1400" dirty="0" smtClean="0"/>
              <a:t>alapú hatékony minősítés alapja szerint</a:t>
            </a:r>
            <a:endParaRPr lang="hu-HU" sz="1400" dirty="0"/>
          </a:p>
        </p:txBody>
      </p:sp>
      <p:graphicFrame>
        <p:nvGraphicFramePr>
          <p:cNvPr id="12" name="Diagram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2852528"/>
              </p:ext>
            </p:extLst>
          </p:nvPr>
        </p:nvGraphicFramePr>
        <p:xfrm>
          <a:off x="7861416" y="1124744"/>
          <a:ext cx="4291013" cy="4685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173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eredények</a:t>
            </a:r>
            <a:r>
              <a:rPr lang="hu-HU" dirty="0" smtClean="0"/>
              <a:t> értelmezési korlátai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168008" y="1439019"/>
            <a:ext cx="5688632" cy="4896544"/>
          </a:xfrm>
          <a:solidFill>
            <a:schemeClr val="bg1"/>
          </a:solidFill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A kapcsoltan termelt hő aránya akár drasztikusan is változhat egyik évről a másikra</a:t>
            </a:r>
            <a:r>
              <a:rPr lang="hu-HU" sz="1800" dirty="0" smtClean="0"/>
              <a:t>. </a:t>
            </a:r>
            <a:br>
              <a:rPr lang="hu-HU" sz="1800" dirty="0" smtClean="0"/>
            </a:br>
            <a:r>
              <a:rPr lang="hu-HU" sz="1800" dirty="0" smtClean="0"/>
              <a:t>A </a:t>
            </a:r>
            <a:r>
              <a:rPr lang="hu-HU" sz="1800" dirty="0" smtClean="0"/>
              <a:t>„trendek” nem tartósak.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A jelenleg viszonylag magas arányú kapcsolt termeléssel rendelkező rendszerekben fokozatosan emelkedő megújuló hányadot kellene biztosítani a „MIX” szerinti hatékony minősítéshez. </a:t>
            </a:r>
            <a:r>
              <a:rPr lang="hu-HU" sz="1800" dirty="0" smtClean="0"/>
              <a:t>De a megújuló (vagy hulladékhő) kényszerűen kiszorítja a kapcsolt termelés egy részét.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A kapcsolt termelést részletesebben kell majd értékelni. Ebben segítség lehet, ha a kapcsolt termelőknek van nagy hatékonyságú kapcsolt termelésből származó villamos energiára vonatkozó származási garancia gyakorlatuk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800" dirty="0" smtClean="0"/>
              <a:t>A jövőre vonatkozó eredményeket a fejlesztési lehetőségek figyelembe vételével is ki kellene dolgozni. (ld.: </a:t>
            </a:r>
            <a:r>
              <a:rPr lang="hu-HU" sz="1800" dirty="0" err="1" smtClean="0"/>
              <a:t>Tszt</a:t>
            </a:r>
            <a:r>
              <a:rPr lang="hu-HU" sz="1800" dirty="0" smtClean="0"/>
              <a:t>. 34/B.§ szerinti fejlesztési terv)</a:t>
            </a:r>
            <a:endParaRPr lang="hu-HU" sz="18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17</a:t>
            </a:fld>
            <a:endParaRPr lang="hu-HU"/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335360" y="5191739"/>
            <a:ext cx="5566130" cy="364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hu-HU" sz="1600" i="1" dirty="0" smtClean="0">
                <a:solidFill>
                  <a:schemeClr val="accent4">
                    <a:lumMod val="75000"/>
                  </a:schemeClr>
                </a:solidFill>
              </a:rPr>
              <a:t>Kapcsoltan termelt hő aránya </a:t>
            </a:r>
            <a:r>
              <a:rPr lang="hu-HU" sz="1600" i="1" dirty="0" smtClean="0">
                <a:solidFill>
                  <a:schemeClr val="accent4">
                    <a:lumMod val="75000"/>
                  </a:schemeClr>
                </a:solidFill>
              </a:rPr>
              <a:t>hőkörzetenként BP-en</a:t>
            </a:r>
            <a:endParaRPr lang="hu-HU" sz="1600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01" y="2119709"/>
            <a:ext cx="5400599" cy="300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7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származási garancia fogalma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417638"/>
            <a:ext cx="10972800" cy="4603649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/>
              <a:t>AZ EURÓPAI PARLAMENT ÉS A TANÁCS (EU) 2018/2001 </a:t>
            </a:r>
            <a:r>
              <a:rPr lang="hu-HU" b="1" dirty="0" smtClean="0"/>
              <a:t>IRÁNYELVE a </a:t>
            </a:r>
            <a:r>
              <a:rPr lang="hu-HU" b="1" dirty="0"/>
              <a:t>megújuló energiaforrásokból előállított energia használatának előmozdításáról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2</a:t>
            </a:r>
            <a:r>
              <a:rPr lang="hu-HU" dirty="0"/>
              <a:t>. </a:t>
            </a:r>
            <a:r>
              <a:rPr lang="hu-HU" dirty="0" smtClean="0"/>
              <a:t>cikk Fogalommeghatározások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/>
              <a:t>12. </a:t>
            </a:r>
            <a:r>
              <a:rPr lang="hu-HU" dirty="0" smtClean="0"/>
              <a:t>„</a:t>
            </a:r>
            <a:r>
              <a:rPr lang="hu-HU" dirty="0"/>
              <a:t>származási garancia”: elektronikus dokumentum, amelynek kizárólagos rendeltetése a végső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fogyasztó felé </a:t>
            </a:r>
            <a:r>
              <a:rPr lang="hu-HU" dirty="0"/>
              <a:t>annak bizonyítása, hogy az energia egy meghatározott részarányát vagy mennyiségét megújuló energiaforrásokból állították elő</a:t>
            </a:r>
            <a:r>
              <a:rPr lang="hu-HU" dirty="0" smtClean="0"/>
              <a:t>;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 smtClean="0"/>
              <a:t>2007</a:t>
            </a:r>
            <a:r>
              <a:rPr lang="hu-HU" b="1" dirty="0"/>
              <a:t>. évi LXXXVI. </a:t>
            </a:r>
            <a:r>
              <a:rPr lang="hu-HU" b="1" dirty="0" smtClean="0"/>
              <a:t>Törvény a </a:t>
            </a:r>
            <a:r>
              <a:rPr lang="hu-HU" b="1" dirty="0"/>
              <a:t>villamos </a:t>
            </a:r>
            <a:r>
              <a:rPr lang="hu-HU" b="1" dirty="0" smtClean="0"/>
              <a:t>energiáról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Értelmező rendelkezések 3</a:t>
            </a:r>
            <a:r>
              <a:rPr lang="hu-HU" dirty="0"/>
              <a:t>. </a:t>
            </a:r>
            <a:r>
              <a:rPr lang="hu-HU" dirty="0" smtClean="0"/>
              <a:t>§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13a</a:t>
            </a:r>
            <a:r>
              <a:rPr lang="hu-HU" dirty="0"/>
              <a:t>. *  Származási garancia: olyan elektronikus tanúsítvány, amely objektív, átlátható és megkülönböztetéstől mentes kritériumok alapján igazolja a </a:t>
            </a:r>
            <a:r>
              <a:rPr lang="hu-HU" b="1" dirty="0">
                <a:solidFill>
                  <a:schemeClr val="accent6">
                    <a:lumMod val="75000"/>
                  </a:schemeClr>
                </a:solidFill>
              </a:rPr>
              <a:t>felhasználó felé</a:t>
            </a:r>
            <a:r>
              <a:rPr lang="hu-HU" dirty="0"/>
              <a:t>, hogy az elfogyasztott villamos energia megtermeléséhez megújuló vagy nukleáris energiaforrás került felhasználásra, vagy azt, hogy az elfogyasztott villamos energia </a:t>
            </a:r>
            <a:r>
              <a:rPr lang="hu-HU" u="sng" dirty="0"/>
              <a:t>nagy hatékonyságú kapcsolt energiatermelés</a:t>
            </a:r>
            <a:r>
              <a:rPr lang="hu-HU" dirty="0"/>
              <a:t>ből </a:t>
            </a:r>
            <a:r>
              <a:rPr lang="hu-HU" dirty="0" smtClean="0"/>
              <a:t>származik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endParaRPr lang="hu-HU" dirty="0" smtClean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b="1" dirty="0" smtClean="0"/>
              <a:t>2005</a:t>
            </a:r>
            <a:r>
              <a:rPr lang="hu-HU" b="1" dirty="0"/>
              <a:t>. évi XVIII. </a:t>
            </a:r>
            <a:r>
              <a:rPr lang="hu-HU" b="1" dirty="0" err="1"/>
              <a:t>törvénya</a:t>
            </a:r>
            <a:r>
              <a:rPr lang="hu-HU" b="1" dirty="0"/>
              <a:t> </a:t>
            </a:r>
            <a:r>
              <a:rPr lang="hu-HU" b="1" dirty="0" smtClean="0"/>
              <a:t>távhőszolgáltatásról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Fogalommeghatározások  3</a:t>
            </a:r>
            <a:r>
              <a:rPr lang="hu-HU" dirty="0"/>
              <a:t>. </a:t>
            </a:r>
            <a:r>
              <a:rPr lang="hu-HU" dirty="0" smtClean="0"/>
              <a:t>§</a:t>
            </a:r>
            <a:endParaRPr lang="hu-HU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20. származási garancia: olyan elektronikus tanúsítvány, amely objektív, átlátható és megkülönböztetéstől mentes kritériumok alapján igazolja a </a:t>
            </a:r>
            <a:r>
              <a:rPr lang="hu-HU" b="1" dirty="0" smtClean="0">
                <a:solidFill>
                  <a:schemeClr val="accent6">
                    <a:lumMod val="75000"/>
                  </a:schemeClr>
                </a:solidFill>
              </a:rPr>
              <a:t>távhőszolgáltató részére</a:t>
            </a:r>
            <a:r>
              <a:rPr lang="hu-HU" dirty="0" smtClean="0"/>
              <a:t>, hogy a felhasználónak átadott hőenergia megtermeléséhez megújuló energiaforrás került felhasználásra, 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18</a:t>
            </a:fld>
            <a:endParaRPr lang="hu-HU"/>
          </a:p>
        </p:txBody>
      </p:sp>
      <p:sp>
        <p:nvSpPr>
          <p:cNvPr id="7" name="Szövegdoboz 6"/>
          <p:cNvSpPr txBox="1"/>
          <p:nvPr/>
        </p:nvSpPr>
        <p:spPr>
          <a:xfrm>
            <a:off x="7464152" y="2852936"/>
            <a:ext cx="4608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420/2024. (XII. 23.) Korm.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Rendelet </a:t>
            </a:r>
          </a:p>
          <a:p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1200" dirty="0">
                <a:latin typeface="Arial" panose="020B0604020202020204" pitchFamily="34" charset="0"/>
                <a:cs typeface="Arial" panose="020B0604020202020204" pitchFamily="34" charset="0"/>
              </a:rPr>
              <a:t>villamos energia eredetét igazoló származási </a:t>
            </a:r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garanciáról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Egyenes összekötő nyíllal 8"/>
          <p:cNvCxnSpPr/>
          <p:nvPr/>
        </p:nvCxnSpPr>
        <p:spPr>
          <a:xfrm>
            <a:off x="4655840" y="3068960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gyenes összekötő nyíllal 9"/>
          <p:cNvCxnSpPr/>
          <p:nvPr/>
        </p:nvCxnSpPr>
        <p:spPr>
          <a:xfrm>
            <a:off x="4655840" y="4581128"/>
            <a:ext cx="259228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1" name="Szövegdoboz 10"/>
          <p:cNvSpPr txBox="1"/>
          <p:nvPr/>
        </p:nvSpPr>
        <p:spPr>
          <a:xfrm>
            <a:off x="7464152" y="4419977"/>
            <a:ext cx="4608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hu-H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920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Származási garancia a távhőben</a:t>
            </a:r>
            <a:br>
              <a:rPr lang="hu-HU" dirty="0" smtClean="0"/>
            </a:br>
            <a:r>
              <a:rPr lang="hu-HU" dirty="0" smtClean="0"/>
              <a:t>„zöld </a:t>
            </a:r>
            <a:r>
              <a:rPr lang="hu-HU" dirty="0" err="1" smtClean="0"/>
              <a:t>távhő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08727"/>
            <a:ext cx="2844800" cy="365125"/>
          </a:xfrm>
        </p:spPr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19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származási garancia mindenképpen a fizikai energiaáramlástól elvonatkoztatott „kereskedelmi” termék, ugyanakkor a többszörös figyelembe vétel irányelvi tilalma mégis szorosan összekapcsolja a </a:t>
            </a:r>
            <a:r>
              <a:rPr lang="hu-HU" dirty="0"/>
              <a:t>fizikai valósággal </a:t>
            </a:r>
            <a:r>
              <a:rPr lang="hu-HU" dirty="0" smtClean="0"/>
              <a:t>(ld.: fennmaradó energiamix).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Érdemi igény mutatkozik felhasználói oldalról a „</a:t>
            </a:r>
            <a:r>
              <a:rPr lang="hu-HU" dirty="0" err="1" smtClean="0"/>
              <a:t>távhő</a:t>
            </a:r>
            <a:r>
              <a:rPr lang="hu-HU" dirty="0" smtClean="0"/>
              <a:t> zöld bizonyítványra” is.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 err="1" smtClean="0"/>
              <a:t>távhő</a:t>
            </a:r>
            <a:r>
              <a:rPr lang="hu-HU" dirty="0" smtClean="0"/>
              <a:t> GO rendszerének részletszabályait jelentősen befolyásolja a villamos energiáéhoz képest sokkal korlátozottabb hálózati kapcsolatok és piac.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 err="1" smtClean="0"/>
              <a:t>távhő</a:t>
            </a:r>
            <a:r>
              <a:rPr lang="hu-HU" dirty="0" smtClean="0"/>
              <a:t> származási garanciájával kapcsolatban eltérő megoldások alakultak ki különböző EU tagállamokban.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Van, ahol kifejezetten csak összefüggő távhőrendszeren belül lehet értelmezni, van, ahol nincsen ilyen megkötés.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„Zöld egységekkel” kereskedés gondolata a hatékony </a:t>
            </a:r>
            <a:r>
              <a:rPr lang="hu-HU" dirty="0" err="1" smtClean="0"/>
              <a:t>távhő</a:t>
            </a:r>
            <a:r>
              <a:rPr lang="hu-HU" dirty="0" smtClean="0"/>
              <a:t> minősítés rendszerével kapcsolatban is felmerül.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48904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Tartalom</a:t>
            </a:r>
            <a:endParaRPr lang="hu-HU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389967709"/>
              </p:ext>
            </p:extLst>
          </p:nvPr>
        </p:nvGraphicFramePr>
        <p:xfrm>
          <a:off x="2711624" y="1684554"/>
          <a:ext cx="6984776" cy="37606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b="1" dirty="0"/>
              <a:t>III. MaTáSzSz Szakmai Fórum</a:t>
            </a:r>
            <a:endParaRPr lang="hu-HU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787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Származási garancia a távhőben</a:t>
            </a:r>
            <a:br>
              <a:rPr lang="hu-HU" dirty="0" smtClean="0"/>
            </a:br>
            <a:r>
              <a:rPr lang="hu-HU" dirty="0" smtClean="0"/>
              <a:t>forrás oldal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609600" y="6308727"/>
            <a:ext cx="2844800" cy="365125"/>
          </a:xfrm>
        </p:spPr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7" name="Tartalom helye 6"/>
          <p:cNvSpPr>
            <a:spLocks noGrp="1"/>
          </p:cNvSpPr>
          <p:nvPr>
            <p:ph idx="1"/>
          </p:nvPr>
        </p:nvSpPr>
        <p:spPr>
          <a:xfrm>
            <a:off x="609600" y="1600201"/>
            <a:ext cx="7416800" cy="45259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</a:t>
            </a:r>
            <a:r>
              <a:rPr lang="hu-HU" dirty="0"/>
              <a:t> </a:t>
            </a:r>
            <a:r>
              <a:rPr lang="hu-HU" dirty="0" smtClean="0"/>
              <a:t>ma is (vagy még) alkalmazott vagy fejlesztés alatt álló </a:t>
            </a:r>
            <a:r>
              <a:rPr lang="hu-HU" dirty="0" err="1" smtClean="0"/>
              <a:t>power-to-heat</a:t>
            </a:r>
            <a:r>
              <a:rPr lang="hu-HU" dirty="0" smtClean="0"/>
              <a:t> megoldások nem jelentenek megújuló forrásból termelt távhőt.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környezeti hő mint megújuló forrás vagy a maradékhő távhőrendszeri hasznosítása sok esetben csak hőszivattyúzással valósítható meg. Az ehhez szükséges villamos hajtó energia megújuló jellege is segítség lenne.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err="1" smtClean="0"/>
              <a:t>Távhő</a:t>
            </a:r>
            <a:r>
              <a:rPr lang="hu-HU" dirty="0" smtClean="0"/>
              <a:t> termeléshez megújuló forrás lehet biogáz használata, ami elvben lehetne a földgáz hálózatba táplált </a:t>
            </a:r>
            <a:r>
              <a:rPr lang="hu-HU" dirty="0" err="1" smtClean="0"/>
              <a:t>biometán</a:t>
            </a:r>
            <a:r>
              <a:rPr lang="hu-HU" dirty="0" smtClean="0"/>
              <a:t>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Ezekhez úgy a hatékony </a:t>
            </a:r>
            <a:r>
              <a:rPr lang="hu-HU" dirty="0" err="1" smtClean="0"/>
              <a:t>távhő</a:t>
            </a:r>
            <a:r>
              <a:rPr lang="hu-HU" dirty="0" smtClean="0"/>
              <a:t> minősítés rendszerében, mint a </a:t>
            </a:r>
            <a:r>
              <a:rPr lang="hu-HU" dirty="0" err="1" smtClean="0"/>
              <a:t>távhő</a:t>
            </a:r>
            <a:r>
              <a:rPr lang="hu-HU" dirty="0" smtClean="0"/>
              <a:t> származási garancia részletszabályozásában eljárásokat kell(</a:t>
            </a:r>
            <a:r>
              <a:rPr lang="hu-HU" dirty="0" err="1" smtClean="0"/>
              <a:t>ene</a:t>
            </a:r>
            <a:r>
              <a:rPr lang="hu-HU" dirty="0" smtClean="0"/>
              <a:t>) kidolgozni.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endParaRPr lang="hu-HU" dirty="0"/>
          </a:p>
        </p:txBody>
      </p:sp>
      <p:pic>
        <p:nvPicPr>
          <p:cNvPr id="9" name="Kép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3679" y="1844824"/>
            <a:ext cx="3848017" cy="3848017"/>
          </a:xfrm>
          <a:prstGeom prst="rect">
            <a:avLst/>
          </a:prstGeom>
        </p:spPr>
      </p:pic>
      <p:sp>
        <p:nvSpPr>
          <p:cNvPr id="10" name="Tartalom helye 2"/>
          <p:cNvSpPr txBox="1">
            <a:spLocks/>
          </p:cNvSpPr>
          <p:nvPr/>
        </p:nvSpPr>
        <p:spPr>
          <a:xfrm>
            <a:off x="8023438" y="5677663"/>
            <a:ext cx="4005496" cy="442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sz="900" dirty="0"/>
              <a:t>https://www.linkedin.com/pulse/hydrogen-renewable-energy-carlos-falsiroli/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872959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423592" y="2708920"/>
            <a:ext cx="7772400" cy="1470025"/>
          </a:xfrm>
        </p:spPr>
        <p:txBody>
          <a:bodyPr>
            <a:normAutofit/>
          </a:bodyPr>
          <a:lstStyle/>
          <a:p>
            <a:r>
              <a:rPr lang="hu-HU" sz="3600" dirty="0" smtClean="0"/>
              <a:t>Köszönöm a figyelmet!</a:t>
            </a:r>
            <a:endParaRPr lang="hu-HU" sz="3600" dirty="0"/>
          </a:p>
        </p:txBody>
      </p:sp>
      <p:sp>
        <p:nvSpPr>
          <p:cNvPr id="4" name="Cím 1"/>
          <p:cNvSpPr txBox="1">
            <a:spLocks/>
          </p:cNvSpPr>
          <p:nvPr/>
        </p:nvSpPr>
        <p:spPr>
          <a:xfrm>
            <a:off x="191344" y="4797152"/>
            <a:ext cx="5256584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hu-HU" sz="1400" b="1" dirty="0" smtClean="0"/>
              <a:t>Némethi Balázs </a:t>
            </a:r>
            <a:r>
              <a:rPr lang="hu-HU" sz="1400" dirty="0" smtClean="0"/>
              <a:t>(Műszaki Bizottság)</a:t>
            </a:r>
            <a:endParaRPr lang="hu-HU" sz="1400" b="1" dirty="0" smtClean="0"/>
          </a:p>
          <a:p>
            <a:pPr algn="l"/>
            <a:r>
              <a:rPr lang="hu-HU" sz="1400" dirty="0" smtClean="0">
                <a:hlinkClick r:id="rId4"/>
              </a:rPr>
              <a:t>NemethiB@budapestikozmuvek.hu</a:t>
            </a:r>
            <a:endParaRPr lang="hu-HU" sz="1400" dirty="0" smtClean="0"/>
          </a:p>
          <a:p>
            <a:pPr algn="l"/>
            <a:r>
              <a:rPr lang="hu-HU" sz="1400" dirty="0" smtClean="0"/>
              <a:t>+36202214822</a:t>
            </a:r>
            <a:endParaRPr lang="hu-HU" sz="1400" dirty="0"/>
          </a:p>
        </p:txBody>
      </p:sp>
      <p:sp>
        <p:nvSpPr>
          <p:cNvPr id="8" name="Téglalap 7"/>
          <p:cNvSpPr/>
          <p:nvPr/>
        </p:nvSpPr>
        <p:spPr>
          <a:xfrm>
            <a:off x="0" y="0"/>
            <a:ext cx="12192000" cy="980728"/>
          </a:xfrm>
          <a:prstGeom prst="rect">
            <a:avLst/>
          </a:prstGeom>
          <a:solidFill>
            <a:srgbClr val="F264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5992" y="260648"/>
            <a:ext cx="1609725" cy="5810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6696744" cy="922114"/>
          </a:xfrm>
        </p:spPr>
        <p:txBody>
          <a:bodyPr/>
          <a:lstStyle/>
          <a:p>
            <a:r>
              <a:rPr lang="hu-HU" dirty="0" smtClean="0"/>
              <a:t>Mi az a hatékony a távfűtés?</a:t>
            </a:r>
            <a:endParaRPr lang="hu-HU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3</a:t>
            </a:fld>
            <a:endParaRPr lang="hu-HU"/>
          </a:p>
        </p:txBody>
      </p:sp>
      <p:sp>
        <p:nvSpPr>
          <p:cNvPr id="12" name="Szövegdoboz 11"/>
          <p:cNvSpPr txBox="1"/>
          <p:nvPr/>
        </p:nvSpPr>
        <p:spPr>
          <a:xfrm>
            <a:off x="360925" y="5205531"/>
            <a:ext cx="1146892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(</a:t>
            </a:r>
            <a:r>
              <a:rPr lang="hu-HU" sz="1600" dirty="0"/>
              <a:t>2)   A tagállamok az e cikk (1) bekezdésében meghatározott kritériumok alternatívájaként </a:t>
            </a:r>
            <a:r>
              <a:rPr lang="hu-HU" sz="1600" dirty="0" smtClean="0"/>
              <a:t>[…] olyan </a:t>
            </a:r>
            <a:r>
              <a:rPr lang="hu-HU" sz="1600" dirty="0"/>
              <a:t>kritériumokat is választhatnak, </a:t>
            </a:r>
            <a:r>
              <a:rPr lang="hu-HU" sz="1600" dirty="0" smtClean="0"/>
              <a:t>[…] amelyben </a:t>
            </a:r>
            <a:r>
              <a:rPr lang="hu-HU" sz="1600" dirty="0"/>
              <a:t>a fogyasztóknak nyújtott fűtés vagy hűtés egy egységére jutó ÜHG-kibocsátás maximális mennyisége:</a:t>
            </a:r>
          </a:p>
          <a:p>
            <a:r>
              <a:rPr lang="hu-HU" sz="1600" dirty="0" smtClean="0"/>
              <a:t>a)  2025</a:t>
            </a:r>
            <a:r>
              <a:rPr lang="hu-HU" sz="1600" dirty="0"/>
              <a:t>. december 31-ig: 200 g/kWh;</a:t>
            </a:r>
          </a:p>
          <a:p>
            <a:r>
              <a:rPr lang="hu-HU" sz="1600" dirty="0" smtClean="0"/>
              <a:t>b) 2026</a:t>
            </a:r>
            <a:r>
              <a:rPr lang="hu-HU" sz="1600" dirty="0"/>
              <a:t>. január 1-jétől: 150 g/kWh</a:t>
            </a:r>
            <a:r>
              <a:rPr lang="hu-HU" sz="1600" dirty="0" smtClean="0"/>
              <a:t>; […]</a:t>
            </a:r>
            <a:endParaRPr lang="hu-HU" sz="1600" dirty="0" smtClean="0"/>
          </a:p>
        </p:txBody>
      </p:sp>
      <p:sp>
        <p:nvSpPr>
          <p:cNvPr id="20" name="Szövegdoboz 19"/>
          <p:cNvSpPr txBox="1"/>
          <p:nvPr/>
        </p:nvSpPr>
        <p:spPr>
          <a:xfrm>
            <a:off x="360924" y="1320456"/>
            <a:ext cx="724724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/>
              <a:t>Az Európai Parlament és a Tanács (EU) 2023/1791 irányelve (2023. szeptember 13.) az </a:t>
            </a:r>
            <a:r>
              <a:rPr lang="hu-HU" b="1" dirty="0" smtClean="0"/>
              <a:t>energiahatékonyságról…  </a:t>
            </a:r>
            <a:r>
              <a:rPr lang="hu-HU" dirty="0" smtClean="0"/>
              <a:t>	</a:t>
            </a:r>
            <a:r>
              <a:rPr lang="hu-HU" dirty="0" smtClean="0"/>
              <a:t>	</a:t>
            </a:r>
            <a:r>
              <a:rPr lang="hu-HU" sz="2000" b="1" dirty="0" smtClean="0"/>
              <a:t> </a:t>
            </a:r>
            <a:r>
              <a:rPr lang="hu-HU" sz="2000" b="1" dirty="0"/>
              <a:t>(EED)</a:t>
            </a:r>
            <a:endParaRPr lang="hu-HU" sz="2000" b="1" dirty="0" smtClean="0"/>
          </a:p>
          <a:p>
            <a:r>
              <a:rPr lang="hu-HU" sz="1600" dirty="0" smtClean="0"/>
              <a:t>V</a:t>
            </a:r>
            <a:r>
              <a:rPr lang="hu-HU" sz="1600" dirty="0"/>
              <a:t>. </a:t>
            </a:r>
            <a:r>
              <a:rPr lang="hu-HU" sz="1600" dirty="0" smtClean="0"/>
              <a:t>FEJEZET - AZ </a:t>
            </a:r>
            <a:r>
              <a:rPr lang="hu-HU" sz="1600" dirty="0"/>
              <a:t>ENERGIAELLÁTÁS HATÉKONYSÁGA</a:t>
            </a:r>
          </a:p>
          <a:p>
            <a:r>
              <a:rPr lang="hu-HU" sz="1600" dirty="0" smtClean="0"/>
              <a:t>	26</a:t>
            </a:r>
            <a:r>
              <a:rPr lang="hu-HU" sz="1600" dirty="0"/>
              <a:t>. </a:t>
            </a:r>
            <a:r>
              <a:rPr lang="hu-HU" sz="1600" dirty="0" smtClean="0"/>
              <a:t>Cikk Fűtés-és hűtésszolgáltatás</a:t>
            </a:r>
            <a:endParaRPr lang="hu-HU" sz="1600" dirty="0"/>
          </a:p>
        </p:txBody>
      </p:sp>
      <p:pic>
        <p:nvPicPr>
          <p:cNvPr id="21" name="Kép 2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7"/>
          <a:stretch/>
        </p:blipFill>
        <p:spPr>
          <a:xfrm>
            <a:off x="7513522" y="924711"/>
            <a:ext cx="4626204" cy="2378119"/>
          </a:xfrm>
          <a:prstGeom prst="rect">
            <a:avLst/>
          </a:prstGeom>
        </p:spPr>
      </p:pic>
      <p:sp>
        <p:nvSpPr>
          <p:cNvPr id="22" name="Szövegdoboz 21"/>
          <p:cNvSpPr txBox="1"/>
          <p:nvPr/>
        </p:nvSpPr>
        <p:spPr>
          <a:xfrm>
            <a:off x="360925" y="2497893"/>
            <a:ext cx="739125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/>
              <a:t>(1) </a:t>
            </a:r>
            <a:r>
              <a:rPr lang="hu-HU" sz="1600" dirty="0"/>
              <a:t>A hatékonyabb primerenergia-fogyasztás biztosítása és a </a:t>
            </a:r>
            <a:r>
              <a:rPr lang="hu-HU" sz="1600" b="1" dirty="0"/>
              <a:t>megújuló</a:t>
            </a:r>
            <a:r>
              <a:rPr lang="hu-HU" sz="1600" dirty="0"/>
              <a:t> energiák fűtés- és hűtésszolgáltatásban képviselt, a hálózatba táplált </a:t>
            </a:r>
            <a:r>
              <a:rPr lang="hu-HU" sz="1600" b="1" dirty="0"/>
              <a:t>arány</a:t>
            </a:r>
            <a:r>
              <a:rPr lang="hu-HU" sz="1600" dirty="0"/>
              <a:t>ának </a:t>
            </a:r>
            <a:r>
              <a:rPr lang="hu-HU" sz="1600" b="1" dirty="0"/>
              <a:t>növelése érdekében</a:t>
            </a:r>
            <a:r>
              <a:rPr lang="hu-HU" sz="1600" dirty="0"/>
              <a:t> az olyan </a:t>
            </a:r>
            <a:r>
              <a:rPr lang="hu-HU" sz="1600" u="sng" dirty="0"/>
              <a:t>távfűtési</a:t>
            </a:r>
            <a:r>
              <a:rPr lang="hu-HU" sz="1600" dirty="0"/>
              <a:t> és -hűtési </a:t>
            </a:r>
            <a:r>
              <a:rPr lang="hu-HU" sz="1600" u="sng" dirty="0"/>
              <a:t>rendszer</a:t>
            </a:r>
            <a:r>
              <a:rPr lang="hu-HU" sz="1600" dirty="0"/>
              <a:t> </a:t>
            </a:r>
            <a:r>
              <a:rPr lang="hu-HU" sz="1600" b="1" dirty="0"/>
              <a:t>hatékony</a:t>
            </a:r>
            <a:r>
              <a:rPr lang="hu-HU" sz="1600" dirty="0"/>
              <a:t>, amely a következő kritériumokat teljesíti</a:t>
            </a:r>
            <a:r>
              <a:rPr lang="hu-HU" sz="1600" dirty="0" smtClean="0"/>
              <a:t>:</a:t>
            </a:r>
            <a:endParaRPr lang="hu-HU" sz="1400" dirty="0"/>
          </a:p>
        </p:txBody>
      </p:sp>
      <p:sp>
        <p:nvSpPr>
          <p:cNvPr id="23" name="Szövegdoboz 22"/>
          <p:cNvSpPr txBox="1"/>
          <p:nvPr/>
        </p:nvSpPr>
        <p:spPr>
          <a:xfrm>
            <a:off x="360925" y="3329677"/>
            <a:ext cx="739125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a) 2027</a:t>
            </a:r>
            <a:r>
              <a:rPr lang="hu-HU" sz="1600" dirty="0"/>
              <a:t>. december 31-ig: olyan rendszer, amely legalább 50 %-</a:t>
            </a:r>
            <a:r>
              <a:rPr lang="hu-HU" sz="1600" dirty="0" err="1"/>
              <a:t>ban</a:t>
            </a:r>
            <a:r>
              <a:rPr lang="hu-HU" sz="1600" dirty="0"/>
              <a:t> megújuló energiát, 50 %-</a:t>
            </a:r>
            <a:r>
              <a:rPr lang="hu-HU" sz="1600" dirty="0" err="1" smtClean="0"/>
              <a:t>ban</a:t>
            </a:r>
            <a:r>
              <a:rPr lang="hu-HU" sz="1600" dirty="0" smtClean="0"/>
              <a:t> hulladékhőt</a:t>
            </a:r>
            <a:r>
              <a:rPr lang="hu-HU" sz="1600" dirty="0"/>
              <a:t>, 75 %-</a:t>
            </a:r>
            <a:r>
              <a:rPr lang="hu-HU" sz="1600" dirty="0" err="1"/>
              <a:t>ban</a:t>
            </a:r>
            <a:r>
              <a:rPr lang="hu-HU" sz="1600" dirty="0"/>
              <a:t> </a:t>
            </a:r>
            <a:r>
              <a:rPr lang="hu-H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kapcsolt energiatermelésből</a:t>
            </a:r>
            <a:r>
              <a:rPr lang="hu-HU" sz="1600" dirty="0"/>
              <a:t> származó hőt vagy 50 %-</a:t>
            </a:r>
            <a:r>
              <a:rPr lang="hu-HU" sz="1600" dirty="0" err="1"/>
              <a:t>ban</a:t>
            </a:r>
            <a:r>
              <a:rPr lang="hu-HU" sz="1600" dirty="0"/>
              <a:t> ilyen energiák és hők kombinációját használja</a:t>
            </a:r>
            <a:r>
              <a:rPr lang="hu-HU" sz="1600" dirty="0" smtClean="0"/>
              <a:t>;</a:t>
            </a:r>
            <a:endParaRPr lang="hu-HU" sz="1600" dirty="0"/>
          </a:p>
        </p:txBody>
      </p:sp>
      <p:sp>
        <p:nvSpPr>
          <p:cNvPr id="19" name="Tartalom helye 2"/>
          <p:cNvSpPr txBox="1">
            <a:spLocks/>
          </p:cNvSpPr>
          <p:nvPr/>
        </p:nvSpPr>
        <p:spPr>
          <a:xfrm>
            <a:off x="7823137" y="3345373"/>
            <a:ext cx="3935760" cy="51918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dirty="0"/>
              <a:t>Efficient District Heating and </a:t>
            </a:r>
            <a:r>
              <a:rPr lang="en-US" sz="1400" dirty="0" smtClean="0"/>
              <a:t>Cooling</a:t>
            </a:r>
            <a:r>
              <a:rPr lang="hu-HU" sz="1400" dirty="0" smtClean="0"/>
              <a:t> </a:t>
            </a:r>
          </a:p>
          <a:p>
            <a:pPr marL="0" indent="0">
              <a:buNone/>
            </a:pPr>
            <a:r>
              <a:rPr lang="en-US" sz="1400" dirty="0"/>
              <a:t>European Commission's Joint Research </a:t>
            </a:r>
            <a:r>
              <a:rPr lang="en-US" sz="1400" dirty="0" smtClean="0"/>
              <a:t>Centre</a:t>
            </a:r>
            <a:r>
              <a:rPr lang="hu-HU" sz="1400" dirty="0" smtClean="0"/>
              <a:t> </a:t>
            </a:r>
            <a:r>
              <a:rPr lang="hu-HU" sz="1400" dirty="0" err="1" smtClean="0"/>
              <a:t>Technical</a:t>
            </a:r>
            <a:r>
              <a:rPr lang="hu-HU" sz="1400" dirty="0" smtClean="0"/>
              <a:t> </a:t>
            </a:r>
            <a:r>
              <a:rPr lang="hu-HU" sz="1400" dirty="0" err="1" smtClean="0"/>
              <a:t>Report</a:t>
            </a:r>
            <a:endParaRPr lang="hu-HU" sz="1400" dirty="0" smtClean="0"/>
          </a:p>
          <a:p>
            <a:pPr marL="0" indent="0">
              <a:buNone/>
            </a:pPr>
            <a:r>
              <a:rPr lang="en-US" sz="1400" dirty="0">
                <a:hlinkClick r:id="rId4"/>
              </a:rPr>
              <a:t>https://</a:t>
            </a:r>
            <a:r>
              <a:rPr lang="en-US" sz="1400" dirty="0" smtClean="0">
                <a:hlinkClick r:id="rId4"/>
              </a:rPr>
              <a:t>publications.jrc.ec.europa.eu/repository/handle/JRC126522</a:t>
            </a:r>
            <a:r>
              <a:rPr lang="hu-HU" sz="1400" dirty="0" smtClean="0"/>
              <a:t> </a:t>
            </a:r>
            <a:endParaRPr lang="en-US" sz="140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60925" y="4160953"/>
            <a:ext cx="11468925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hu-HU" sz="1600" dirty="0" smtClean="0"/>
              <a:t>b</a:t>
            </a:r>
            <a:r>
              <a:rPr lang="hu-HU" sz="1600" dirty="0"/>
              <a:t>) 2028. január 1-jétől: </a:t>
            </a:r>
            <a:r>
              <a:rPr lang="hu-HU" sz="1600" dirty="0" smtClean="0"/>
              <a:t>o</a:t>
            </a:r>
            <a:r>
              <a:rPr lang="hu-HU" sz="1600" dirty="0" smtClean="0"/>
              <a:t>lyan </a:t>
            </a:r>
            <a:r>
              <a:rPr lang="hu-HU" sz="1600" dirty="0"/>
              <a:t>rendszer, amely legalább 50 %-</a:t>
            </a:r>
            <a:r>
              <a:rPr lang="hu-HU" sz="1600" dirty="0" err="1"/>
              <a:t>ban</a:t>
            </a:r>
            <a:r>
              <a:rPr lang="hu-HU" sz="1600" dirty="0"/>
              <a:t> megújuló energiát, 50 %-</a:t>
            </a:r>
            <a:r>
              <a:rPr lang="hu-HU" sz="1600" dirty="0" err="1"/>
              <a:t>ban</a:t>
            </a:r>
            <a:r>
              <a:rPr lang="hu-HU" sz="1600" dirty="0"/>
              <a:t> hulladékhőt, 50 %-</a:t>
            </a:r>
            <a:r>
              <a:rPr lang="hu-HU" sz="1600" dirty="0" err="1"/>
              <a:t>ban</a:t>
            </a:r>
            <a:r>
              <a:rPr lang="hu-HU" sz="1600" dirty="0"/>
              <a:t> megújuló energiát és hulladékhőt, 80 %-</a:t>
            </a:r>
            <a:r>
              <a:rPr lang="hu-HU" sz="1600" dirty="0" err="1"/>
              <a:t>ban</a:t>
            </a:r>
            <a:r>
              <a:rPr lang="hu-HU" sz="1600" dirty="0"/>
              <a:t> </a:t>
            </a:r>
            <a:r>
              <a:rPr lang="hu-H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nagy hatásfokú kapcsolt energiatermelésből </a:t>
            </a:r>
            <a:r>
              <a:rPr lang="hu-HU" sz="1600" dirty="0"/>
              <a:t>származó hőt, vagy a hálózatba táplált ilyen hőenergia legalább olyan kombinációját használja, ahol a megújuló energia részaránya legalább 5 %, és a megújuló energia, a hulladékhő vagy a nagy hatásfokú kapcsolt energiatermelésből származó hő teljes részaránya legalább 50 %; […]</a:t>
            </a:r>
            <a:endParaRPr lang="hu-HU" sz="1400" dirty="0"/>
          </a:p>
        </p:txBody>
      </p:sp>
    </p:spTree>
    <p:extLst>
      <p:ext uri="{BB962C8B-B14F-4D97-AF65-F5344CB8AC3E}">
        <p14:creationId xmlns:p14="http://schemas.microsoft.com/office/powerpoint/2010/main" val="289789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1624" y="80862"/>
            <a:ext cx="8784954" cy="1143000"/>
          </a:xfrm>
        </p:spPr>
        <p:txBody>
          <a:bodyPr/>
          <a:lstStyle/>
          <a:p>
            <a:r>
              <a:rPr lang="hu-HU" dirty="0" smtClean="0"/>
              <a:t>Hatékonysági követelmények szigorodása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645477" y="1327762"/>
            <a:ext cx="5328591" cy="158670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hu-HU" sz="2400" dirty="0" smtClean="0"/>
              <a:t>Magyarországi viszonyokra </a:t>
            </a:r>
            <a:r>
              <a:rPr lang="hu-HU" sz="2400" dirty="0" smtClean="0"/>
              <a:t>eddig kedvezőbbnek találtuk </a:t>
            </a:r>
            <a:r>
              <a:rPr lang="hu-HU" sz="2400" dirty="0" smtClean="0"/>
              <a:t>a forrásmix szerinti követelményeket.</a:t>
            </a:r>
          </a:p>
          <a:p>
            <a:pPr>
              <a:lnSpc>
                <a:spcPct val="120000"/>
              </a:lnSpc>
            </a:pPr>
            <a:r>
              <a:rPr lang="hu-HU" sz="2400" dirty="0" smtClean="0"/>
              <a:t>A követelményrendszerben a kapcsolt termelés szerepe zsugorodik, de még sokáig megmarad.</a:t>
            </a:r>
          </a:p>
          <a:p>
            <a:pPr>
              <a:lnSpc>
                <a:spcPct val="120000"/>
              </a:lnSpc>
            </a:pPr>
            <a:r>
              <a:rPr lang="hu-HU" sz="2400" dirty="0" smtClean="0"/>
              <a:t>A kapcsolt termelés ebben az értelmezési környezetben fosszilis alapú termelés.</a:t>
            </a:r>
          </a:p>
          <a:p>
            <a:pPr>
              <a:lnSpc>
                <a:spcPct val="120000"/>
              </a:lnSpc>
            </a:pPr>
            <a:endParaRPr lang="hu-HU" sz="2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4</a:t>
            </a:fld>
            <a:endParaRPr lang="hu-HU"/>
          </a:p>
        </p:txBody>
      </p:sp>
      <p:pic>
        <p:nvPicPr>
          <p:cNvPr id="10" name="Kép 9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3635" y="2981417"/>
            <a:ext cx="5256584" cy="337493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" name="Tábláza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5049052"/>
              </p:ext>
            </p:extLst>
          </p:nvPr>
        </p:nvGraphicFramePr>
        <p:xfrm>
          <a:off x="280593" y="1194220"/>
          <a:ext cx="6338694" cy="51621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94078">
                  <a:extLst>
                    <a:ext uri="{9D8B030D-6E8A-4147-A177-3AD203B41FA5}">
                      <a16:colId xmlns:a16="http://schemas.microsoft.com/office/drawing/2014/main" val="3302950628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774512681"/>
                    </a:ext>
                  </a:extLst>
                </a:gridCol>
                <a:gridCol w="868697">
                  <a:extLst>
                    <a:ext uri="{9D8B030D-6E8A-4147-A177-3AD203B41FA5}">
                      <a16:colId xmlns:a16="http://schemas.microsoft.com/office/drawing/2014/main" val="3008072389"/>
                    </a:ext>
                  </a:extLst>
                </a:gridCol>
                <a:gridCol w="762675">
                  <a:extLst>
                    <a:ext uri="{9D8B030D-6E8A-4147-A177-3AD203B41FA5}">
                      <a16:colId xmlns:a16="http://schemas.microsoft.com/office/drawing/2014/main" val="1805880471"/>
                    </a:ext>
                  </a:extLst>
                </a:gridCol>
                <a:gridCol w="619166">
                  <a:extLst>
                    <a:ext uri="{9D8B030D-6E8A-4147-A177-3AD203B41FA5}">
                      <a16:colId xmlns:a16="http://schemas.microsoft.com/office/drawing/2014/main" val="3004903573"/>
                    </a:ext>
                  </a:extLst>
                </a:gridCol>
                <a:gridCol w="1493878">
                  <a:extLst>
                    <a:ext uri="{9D8B030D-6E8A-4147-A177-3AD203B41FA5}">
                      <a16:colId xmlns:a16="http://schemas.microsoft.com/office/drawing/2014/main" val="2244102693"/>
                    </a:ext>
                  </a:extLst>
                </a:gridCol>
                <a:gridCol w="196793">
                  <a:extLst>
                    <a:ext uri="{9D8B030D-6E8A-4147-A177-3AD203B41FA5}">
                      <a16:colId xmlns:a16="http://schemas.microsoft.com/office/drawing/2014/main" val="1387311970"/>
                    </a:ext>
                  </a:extLst>
                </a:gridCol>
                <a:gridCol w="811319">
                  <a:extLst>
                    <a:ext uri="{9D8B030D-6E8A-4147-A177-3AD203B41FA5}">
                      <a16:colId xmlns:a16="http://schemas.microsoft.com/office/drawing/2014/main" val="1283399348"/>
                    </a:ext>
                  </a:extLst>
                </a:gridCol>
              </a:tblGrid>
              <a:tr h="576063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</a:t>
                      </a:r>
                      <a:r>
                        <a:rPr lang="hu-HU" sz="1400" u="none" strike="noStrike" dirty="0" err="1">
                          <a:effectLst/>
                        </a:rPr>
                        <a:t>tól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</a:t>
                      </a:r>
                      <a:r>
                        <a:rPr lang="hu-HU" sz="1400" u="none" strike="noStrike" dirty="0" err="1">
                          <a:effectLst/>
                        </a:rPr>
                        <a:t>ig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smtClean="0">
                          <a:effectLst/>
                        </a:rPr>
                        <a:t>M</a:t>
                      </a:r>
                      <a:r>
                        <a:rPr lang="hu-HU" sz="1400" u="none" strike="noStrike" dirty="0" smtClean="0">
                          <a:effectLst/>
                        </a:rPr>
                        <a:t>egújuló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1" u="none" strike="noStrike" dirty="0" err="1" smtClean="0">
                          <a:effectLst/>
                        </a:rPr>
                        <a:t>H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ulladék</a:t>
                      </a:r>
                      <a:r>
                        <a:rPr lang="hu-HU" sz="1400" b="1" u="none" strike="noStrike" dirty="0" err="1" smtClean="0">
                          <a:effectLst/>
                        </a:rPr>
                        <a:t>H</a:t>
                      </a:r>
                      <a:r>
                        <a:rPr lang="hu-HU" sz="1400" u="none" strike="noStrike" dirty="0" err="1" smtClean="0">
                          <a:effectLst/>
                        </a:rPr>
                        <a:t>ő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CHP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MIX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CO2 [g/kWh]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0612497"/>
                  </a:ext>
                </a:extLst>
              </a:tr>
              <a:tr h="605904"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400" u="none" strike="noStrike" dirty="0">
                          <a:effectLst/>
                        </a:rPr>
                        <a:t>2025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ctr"/>
                      <a:r>
                        <a:rPr lang="hu-HU" sz="1400" u="none" strike="noStrike" dirty="0" smtClean="0">
                          <a:effectLst/>
                        </a:rPr>
                        <a:t>12.31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≥50%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≥50%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≥75%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M+HH+CHP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≥</a:t>
                      </a:r>
                      <a:r>
                        <a:rPr lang="hu-HU" sz="1400" u="none" strike="noStrike" dirty="0">
                          <a:effectLst/>
                        </a:rPr>
                        <a:t>50%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5521111"/>
                  </a:ext>
                </a:extLst>
              </a:tr>
              <a:tr h="595788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2026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01.01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2027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12.31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600" dirty="0"/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150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636499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2028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01.01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2034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12.31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≥50%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≥50%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≥80%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M+HH+CHP≥</a:t>
                      </a:r>
                      <a:r>
                        <a:rPr lang="hu-HU" sz="1400" u="none" strike="noStrike" dirty="0">
                          <a:effectLst/>
                        </a:rPr>
                        <a:t>50% </a:t>
                      </a:r>
                      <a:endParaRPr lang="hu-HU" sz="1400" u="none" strike="noStrike" dirty="0" smtClean="0">
                        <a:effectLst/>
                      </a:endParaRP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&amp; </a:t>
                      </a:r>
                      <a:r>
                        <a:rPr lang="hu-HU" sz="1400" u="none" strike="noStrike" dirty="0">
                          <a:effectLst/>
                        </a:rPr>
                        <a:t>M≥5% </a:t>
                      </a:r>
                      <a:r>
                        <a:rPr lang="hu-HU" sz="1400" u="none" strike="noStrike" dirty="0" smtClean="0">
                          <a:effectLst/>
                        </a:rPr>
                        <a:t>(?)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150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888597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2035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01.01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2039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12.31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≥50%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≥50%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hu-H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M+HH+CHP≥</a:t>
                      </a:r>
                      <a:r>
                        <a:rPr lang="hu-HU" sz="1400" u="none" strike="noStrike" dirty="0">
                          <a:effectLst/>
                        </a:rPr>
                        <a:t>80% </a:t>
                      </a:r>
                      <a:r>
                        <a:rPr lang="hu-HU" sz="1400" u="none" strike="noStrike" dirty="0" smtClean="0">
                          <a:effectLst/>
                        </a:rPr>
                        <a:t>&amp; </a:t>
                      </a:r>
                      <a:r>
                        <a:rPr lang="hu-HU" sz="1400" u="none" strike="noStrike" dirty="0">
                          <a:effectLst/>
                        </a:rPr>
                        <a:t>M+HH≥35%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7976409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2040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01.01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2044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12.31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≥75%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≥75%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hu-H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M+HH+CHP≥</a:t>
                      </a:r>
                      <a:r>
                        <a:rPr lang="hu-HU" sz="1400" u="none" strike="noStrike" dirty="0">
                          <a:effectLst/>
                        </a:rPr>
                        <a:t>95% </a:t>
                      </a:r>
                      <a:r>
                        <a:rPr lang="hu-HU" sz="1400" u="none" strike="noStrike" dirty="0" smtClean="0">
                          <a:effectLst/>
                        </a:rPr>
                        <a:t>&amp; </a:t>
                      </a:r>
                      <a:r>
                        <a:rPr lang="hu-HU" sz="1400" u="none" strike="noStrike" dirty="0">
                          <a:effectLst/>
                        </a:rPr>
                        <a:t>M+HH≥35% 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100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983010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2045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01.01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2049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12.31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≥75%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≥75%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/>
                          <a:ea typeface="+mn-ea"/>
                          <a:cs typeface="+mn-cs"/>
                        </a:rPr>
                        <a:t>-</a:t>
                      </a:r>
                      <a:endParaRPr kumimoji="0" lang="hu-HU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M+HH≥75%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50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4328028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2050</a:t>
                      </a:r>
                      <a:r>
                        <a:rPr lang="hu-HU" sz="1400" u="none" strike="noStrike" dirty="0" smtClean="0">
                          <a:effectLst/>
                        </a:rPr>
                        <a:t>.</a:t>
                      </a:r>
                    </a:p>
                    <a:p>
                      <a:pPr algn="ctr" fontAlgn="b"/>
                      <a:r>
                        <a:rPr lang="hu-HU" sz="1400" u="none" strike="noStrike" dirty="0" smtClean="0">
                          <a:effectLst/>
                        </a:rPr>
                        <a:t>01.01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100%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>
                          <a:effectLst/>
                        </a:rPr>
                        <a:t>100%</a:t>
                      </a:r>
                      <a:endParaRPr lang="hu-HU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-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M+HH=100%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u="none" strike="noStrike" dirty="0">
                          <a:effectLst/>
                        </a:rPr>
                        <a:t>0</a:t>
                      </a:r>
                      <a:endParaRPr lang="hu-HU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6258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8653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Miért fontos a </a:t>
            </a:r>
            <a:r>
              <a:rPr lang="pt-BR" dirty="0" smtClean="0"/>
              <a:t>hatékony távfűtés?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99075" y="1556792"/>
            <a:ext cx="8615687" cy="4392488"/>
          </a:xfrm>
          <a:noFill/>
        </p:spPr>
        <p:txBody>
          <a:bodyPr>
            <a:normAutofit fontScale="55000" lnSpcReduction="20000"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hu-HU" i="1" dirty="0"/>
              <a:t>2025/MA/TÁVHŐ/01 - Pályázati Felhívás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/>
              <a:t>PÁLYÁZATI FELHÍVÁS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/>
              <a:t>TÁVFŰTÉSI RENDSZER INFRASTRUKTÚRÁJÁNAK </a:t>
            </a:r>
            <a:r>
              <a:rPr lang="hu-HU" i="1" dirty="0" smtClean="0"/>
              <a:t> KORSZERŰSÍTÉSE </a:t>
            </a:r>
            <a:r>
              <a:rPr lang="hu-HU" i="1" dirty="0"/>
              <a:t>ÉS FEJLESZTÉSE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 smtClean="0"/>
              <a:t>[…]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 smtClean="0"/>
              <a:t>4</a:t>
            </a:r>
            <a:r>
              <a:rPr lang="hu-HU" i="1" dirty="0"/>
              <a:t>. JOGOSULTSÁGI FELTÉTELEK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/>
              <a:t>4.1. A Pályázók köre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/>
              <a:t>Jelen Pályázati Felhívás keretében </a:t>
            </a:r>
            <a:r>
              <a:rPr lang="hu-HU" b="1" i="1" dirty="0"/>
              <a:t>olyan távhőszolgáltató társaság részesülhet támogatásban</a:t>
            </a:r>
            <a:r>
              <a:rPr lang="hu-HU" i="1" dirty="0"/>
              <a:t>, amely: </a:t>
            </a:r>
            <a:endParaRPr lang="hu-HU" i="1" dirty="0" smtClean="0"/>
          </a:p>
          <a:p>
            <a:pPr marL="0" indent="0" algn="just">
              <a:lnSpc>
                <a:spcPct val="120000"/>
              </a:lnSpc>
              <a:buNone/>
            </a:pPr>
            <a:r>
              <a:rPr lang="hu-HU" i="1" dirty="0" smtClean="0"/>
              <a:t>[…]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 smtClean="0"/>
              <a:t>d) a </a:t>
            </a:r>
            <a:r>
              <a:rPr lang="hu-HU" dirty="0"/>
              <a:t>távhőszolgáltató a pályázat benyújtásakor nyilatkozik, hogy a Szerződés 107. és 108. cikke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/>
              <a:t>alkalmazásában bizonyos támogatási kategóriáknak a belső piaccal összeegyeztethetőnek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/>
              <a:t>nyilvánításáról szóló 651/2014/EU bizottsági rendelet 46. cikk (2) bekezdése szerinti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/>
              <a:t>értelemben vett </a:t>
            </a:r>
            <a:r>
              <a:rPr lang="hu-HU" b="1" dirty="0"/>
              <a:t>hatékony </a:t>
            </a:r>
            <a:r>
              <a:rPr lang="hu-HU" b="1" dirty="0" err="1"/>
              <a:t>távhő</a:t>
            </a:r>
            <a:r>
              <a:rPr lang="hu-HU" b="1" dirty="0"/>
              <a:t> fogalmának megfelel</a:t>
            </a:r>
            <a:r>
              <a:rPr lang="hu-HU" dirty="0"/>
              <a:t>, vagy arra vonatkozó nyilatkozatot tesz,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/>
              <a:t>hogy a projekt kivitelezési tevékenységének megkezdését követő 3 éven belül az azzá válást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dirty="0"/>
              <a:t>eredményező beruházást </a:t>
            </a:r>
            <a:r>
              <a:rPr lang="hu-HU" dirty="0" smtClean="0"/>
              <a:t>megkezdi […]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5</a:t>
            </a:fld>
            <a:endParaRPr lang="hu-HU"/>
          </a:p>
        </p:txBody>
      </p:sp>
      <p:sp>
        <p:nvSpPr>
          <p:cNvPr id="9" name="Téglalap 8"/>
          <p:cNvSpPr/>
          <p:nvPr/>
        </p:nvSpPr>
        <p:spPr>
          <a:xfrm>
            <a:off x="407368" y="1095127"/>
            <a:ext cx="48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„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0" name="Téglalap 9"/>
          <p:cNvSpPr/>
          <p:nvPr/>
        </p:nvSpPr>
        <p:spPr>
          <a:xfrm>
            <a:off x="9192344" y="4840701"/>
            <a:ext cx="4876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hu-HU" sz="5400" b="1" cap="none" spc="0" dirty="0" smtClean="0">
                <a:ln/>
                <a:solidFill>
                  <a:schemeClr val="accent3"/>
                </a:solidFill>
                <a:effectLst/>
              </a:rPr>
              <a:t>„</a:t>
            </a:r>
            <a:endParaRPr lang="hu-HU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62" y="2132856"/>
            <a:ext cx="2695575" cy="847725"/>
          </a:xfrm>
          <a:prstGeom prst="rect">
            <a:avLst/>
          </a:prstGeom>
        </p:spPr>
      </p:pic>
      <p:pic>
        <p:nvPicPr>
          <p:cNvPr id="13" name="Kép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62" y="3154289"/>
            <a:ext cx="2409825" cy="466725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1962293" y="5906302"/>
            <a:ext cx="865738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u="sng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https://www.nffku.hu/tavfutesi-rendszer-infrastrukturajanak-korszerusitese-es-fejlesztese</a:t>
            </a:r>
          </a:p>
        </p:txBody>
      </p:sp>
      <p:pic>
        <p:nvPicPr>
          <p:cNvPr id="10244" name="Picture 4" descr="https://www.nffku.hu/images/logo_nffku_ke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487363"/>
            <a:ext cx="1905000" cy="1028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www.nffku.hu/images/logo_nffku_kek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075" y="5764031"/>
            <a:ext cx="963489" cy="520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31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Miért fontos a </a:t>
            </a:r>
            <a:r>
              <a:rPr lang="pt-BR" dirty="0" smtClean="0"/>
              <a:t>hatékony távfűtés?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09600" y="1340769"/>
            <a:ext cx="8438728" cy="2808311"/>
          </a:xfrm>
        </p:spPr>
        <p:txBody>
          <a:bodyPr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hu-HU" sz="1400" b="1" dirty="0"/>
              <a:t>Az Európai Parlament és a Tanács (EU) 2024/1275 irányelve (2024. április 24.) az épületek energiahatékonyságáról </a:t>
            </a:r>
            <a:r>
              <a:rPr lang="hu-HU" sz="1400" b="1" dirty="0" smtClean="0"/>
              <a:t> </a:t>
            </a:r>
            <a:r>
              <a:rPr lang="hu-HU" sz="1400" dirty="0" smtClean="0"/>
              <a:t>		(EPBD)</a:t>
            </a:r>
          </a:p>
          <a:p>
            <a:pPr marL="0" indent="0" algn="just">
              <a:lnSpc>
                <a:spcPct val="120000"/>
              </a:lnSpc>
              <a:buNone/>
            </a:pPr>
            <a:endParaRPr lang="hu-HU" sz="14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200" dirty="0" smtClean="0"/>
              <a:t>	preambulum</a:t>
            </a:r>
            <a:endParaRPr lang="hu-HU" sz="1200" dirty="0"/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200" dirty="0"/>
              <a:t>(20</a:t>
            </a:r>
            <a:r>
              <a:rPr lang="hu-HU" sz="1200" dirty="0" smtClean="0"/>
              <a:t>) […] </a:t>
            </a:r>
            <a:r>
              <a:rPr lang="hu-HU" sz="1200" dirty="0"/>
              <a:t>2030-ra valamennyi új épületnek kibocsátásmentes épületnek kell lennie, és 2050-re a meglévő épületeket kibocsátásmentes épületté kell átalakítani</a:t>
            </a:r>
            <a:r>
              <a:rPr lang="hu-HU" sz="1200" dirty="0" smtClean="0"/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hu-HU" sz="1200" dirty="0"/>
              <a:t>(27</a:t>
            </a:r>
            <a:r>
              <a:rPr lang="hu-HU" sz="1200" dirty="0" smtClean="0"/>
              <a:t>) […] A </a:t>
            </a:r>
            <a:r>
              <a:rPr lang="hu-HU" sz="1200" dirty="0"/>
              <a:t>tagállamoknak a lakáscélú nemzeti épületállomány fokozatos felújítására vonatkozó nemzeti teljesítési pályát kell meghatározniuk, összhangban a nemzeti ütemtervvel, valamint az adott tagállam nemzeti épületfelújítási tervében foglalt, 2030-ra, 2040-re és 2050-re kitűzött célokkal, illetve a </a:t>
            </a:r>
            <a:r>
              <a:rPr lang="hu-HU" sz="1200" b="1" dirty="0"/>
              <a:t>nemzeti épületállomány 2050-ig kibocsátásmentes épületállománnyá történő átalakításá</a:t>
            </a:r>
            <a:r>
              <a:rPr lang="hu-HU" sz="1200" dirty="0"/>
              <a:t>val. </a:t>
            </a:r>
            <a:r>
              <a:rPr lang="hu-HU" sz="1200" dirty="0" smtClean="0"/>
              <a:t>[…]</a:t>
            </a:r>
            <a:endParaRPr lang="hu-HU" sz="12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6</a:t>
            </a:fld>
            <a:endParaRPr lang="hu-HU"/>
          </a:p>
        </p:txBody>
      </p:sp>
      <p:pic>
        <p:nvPicPr>
          <p:cNvPr id="4098" name="Picture 2" descr="Energy performance rate, buildings and green leav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0" r="6761"/>
          <a:stretch/>
        </p:blipFill>
        <p:spPr bwMode="auto">
          <a:xfrm>
            <a:off x="9320030" y="2267536"/>
            <a:ext cx="2448272" cy="180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artalom helye 2"/>
          <p:cNvSpPr txBox="1">
            <a:spLocks/>
          </p:cNvSpPr>
          <p:nvPr/>
        </p:nvSpPr>
        <p:spPr>
          <a:xfrm rot="16200000">
            <a:off x="10769404" y="2888094"/>
            <a:ext cx="2134675" cy="2926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dirty="0"/>
              <a:t>www.europarl.europa.eu</a:t>
            </a:r>
          </a:p>
        </p:txBody>
      </p:sp>
      <p:sp>
        <p:nvSpPr>
          <p:cNvPr id="10" name="Tartalom helye 2"/>
          <p:cNvSpPr txBox="1">
            <a:spLocks/>
          </p:cNvSpPr>
          <p:nvPr/>
        </p:nvSpPr>
        <p:spPr>
          <a:xfrm>
            <a:off x="652499" y="4019192"/>
            <a:ext cx="11330573" cy="214611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dirty="0" smtClean="0"/>
              <a:t>	11. cikk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b="1" dirty="0" smtClean="0"/>
              <a:t>	Kibocsátásmentes épületek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dirty="0" smtClean="0"/>
              <a:t>(7)   A tagállamok biztosítják, hogy az új vagy felújított kibocsátásmentes épületek teljes éves primerenergia-felhasználását a következőkből fedezzék: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dirty="0" smtClean="0"/>
              <a:t>a) a helyszínen vagy a közelben előállított, és az (EU) 2018/2001 irányelv 7. cikkében meghatározott kritériumoknak megfelelő megújuló energiaforrásokból előállított energia;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dirty="0" smtClean="0"/>
              <a:t>b) az (EU) 2018/2001 irányelv 22. cikke szerinti megújulóenergia-közösségtől származó, megújuló energiaforrásokból előállított energia;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dirty="0" smtClean="0"/>
              <a:t>c) az (EU) 2023/1791 irányelv 26. cikkének (1) bekezdése szerinti, </a:t>
            </a:r>
            <a:r>
              <a:rPr lang="hu-HU" sz="1200" b="1" dirty="0" smtClean="0"/>
              <a:t>hatékony távfűtés</a:t>
            </a:r>
            <a:r>
              <a:rPr lang="hu-HU" sz="1200" dirty="0" smtClean="0"/>
              <a:t>i és távhűtési rendszerből származó energia; vagy</a:t>
            </a:r>
          </a:p>
          <a:p>
            <a:pPr marL="0" indent="0" algn="just">
              <a:lnSpc>
                <a:spcPct val="120000"/>
              </a:lnSpc>
              <a:buFont typeface="Arial" pitchFamily="34" charset="0"/>
              <a:buNone/>
            </a:pPr>
            <a:r>
              <a:rPr lang="hu-HU" sz="1200" dirty="0" smtClean="0"/>
              <a:t>d) </a:t>
            </a:r>
            <a:r>
              <a:rPr lang="hu-HU" sz="1200" u="sng" dirty="0" smtClean="0"/>
              <a:t>karbonmentes források</a:t>
            </a:r>
            <a:r>
              <a:rPr lang="hu-HU" sz="1200" dirty="0" smtClean="0"/>
              <a:t>ból származó energia.</a:t>
            </a:r>
            <a:endParaRPr lang="hu-HU" sz="1200" dirty="0"/>
          </a:p>
        </p:txBody>
      </p:sp>
    </p:spTree>
    <p:extLst>
      <p:ext uri="{BB962C8B-B14F-4D97-AF65-F5344CB8AC3E}">
        <p14:creationId xmlns:p14="http://schemas.microsoft.com/office/powerpoint/2010/main" val="259897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 hatékony </a:t>
            </a:r>
            <a:r>
              <a:rPr lang="hu-HU" dirty="0" err="1" smtClean="0"/>
              <a:t>távhő</a:t>
            </a:r>
            <a:r>
              <a:rPr lang="hu-HU" dirty="0" smtClean="0"/>
              <a:t> értékelési kérdései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7477" y="1386262"/>
            <a:ext cx="8296663" cy="497008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/>
              <a:t>A </a:t>
            </a:r>
            <a:r>
              <a:rPr lang="hu-HU" sz="1600" dirty="0" smtClean="0"/>
              <a:t>távhőszolgáltatásról szóló 2005</a:t>
            </a:r>
            <a:r>
              <a:rPr lang="hu-HU" sz="1600" dirty="0"/>
              <a:t>. évi XVIII. </a:t>
            </a:r>
            <a:r>
              <a:rPr lang="hu-HU" sz="1600" dirty="0" smtClean="0"/>
              <a:t>Törvény 3.§ 11. pontba idén júniusban bekerült:	</a:t>
            </a:r>
            <a:r>
              <a:rPr lang="hu-HU" sz="1600" dirty="0"/>
              <a:t/>
            </a:r>
            <a:br>
              <a:rPr lang="hu-HU" sz="1600" dirty="0"/>
            </a:br>
            <a:r>
              <a:rPr lang="hu-HU" sz="1600" i="1" dirty="0" smtClean="0"/>
              <a:t>„hatékony </a:t>
            </a:r>
            <a:r>
              <a:rPr lang="hu-HU" sz="1600" i="1" dirty="0"/>
              <a:t>távfűtés: megújuló energia, maradékhő, kapcsolt energiatermelésből származó hő vagy ilyen energiák és hők kombinációjának felhasználásával működő, a </a:t>
            </a:r>
            <a:r>
              <a:rPr lang="hu-HU" sz="1600" i="1" dirty="0" err="1" smtClean="0"/>
              <a:t>távhőszolgál</a:t>
            </a:r>
            <a:r>
              <a:rPr lang="hu-HU" sz="1600" i="1" dirty="0" smtClean="0"/>
              <a:t>-tatásról </a:t>
            </a:r>
            <a:r>
              <a:rPr lang="hu-HU" sz="1600" i="1" dirty="0"/>
              <a:t>szóló törvény végrehajtására kiadott kormányrendelet szerinti kritériumokat teljesítő távfűtési </a:t>
            </a:r>
            <a:r>
              <a:rPr lang="hu-HU" sz="1600" i="1" dirty="0" smtClean="0"/>
              <a:t>rendszer,”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i="1" dirty="0" smtClean="0"/>
              <a:t>A Vhr. részletszabályai még nem hatályosak, de nincsen ok az Irányelv követelményeitől eltérő kritériumokra számítani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i="1" dirty="0" smtClean="0"/>
              <a:t>Az „értékelés”, „minősítés” módszertani kérdéseit azonban fontos még tisztázni.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i="1" dirty="0" smtClean="0"/>
              <a:t>A hőtermelés arányainak számítása természetszerűleg mutat hasonlóságokat a 9/2023 (V.25.) ÉKM rendelet 8. melléklete szerinti módszertannal.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i="1" dirty="0" smtClean="0"/>
              <a:t>Felértékelődik a kapcsolt termelés részleteinek vizsgálata.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400" i="1" dirty="0" smtClean="0"/>
              <a:t>A módszertani hasonlóság még </a:t>
            </a:r>
            <a:r>
              <a:rPr lang="hu-HU" sz="1400" i="1" dirty="0" err="1" smtClean="0"/>
              <a:t>szembetűnőbb</a:t>
            </a:r>
            <a:r>
              <a:rPr lang="hu-HU" sz="1400" i="1" dirty="0" smtClean="0"/>
              <a:t>, ha az EED 26. cikk (2) </a:t>
            </a:r>
            <a:r>
              <a:rPr lang="hu-HU" sz="1400" i="1" dirty="0"/>
              <a:t>szerinti </a:t>
            </a:r>
            <a:r>
              <a:rPr lang="hu-HU" sz="1400" dirty="0"/>
              <a:t>„fogyasztóknak nyújtott fűtés </a:t>
            </a:r>
            <a:r>
              <a:rPr lang="hu-HU" sz="1400" dirty="0" smtClean="0"/>
              <a:t>egy </a:t>
            </a:r>
            <a:r>
              <a:rPr lang="hu-HU" sz="1400" dirty="0"/>
              <a:t>egységére jutó </a:t>
            </a:r>
            <a:r>
              <a:rPr lang="hu-HU" sz="1400" dirty="0" smtClean="0"/>
              <a:t>ÜHG-kibocsátás” </a:t>
            </a:r>
            <a:r>
              <a:rPr lang="hu-HU" sz="1400" i="1" dirty="0" smtClean="0"/>
              <a:t>szerint zajlana az értékelés</a:t>
            </a:r>
            <a:endParaRPr lang="hu-HU" sz="14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7</a:t>
            </a:fld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églalap 9"/>
              <p:cNvSpPr/>
              <p:nvPr/>
            </p:nvSpPr>
            <p:spPr>
              <a:xfrm>
                <a:off x="8256240" y="3823172"/>
                <a:ext cx="4176795" cy="18135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"/>
                          <m:ctrlPr>
                            <a:rPr lang="hu-HU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hu-HU" i="1"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hu-HU">
                              <a:latin typeface="Cambria Math" panose="02040503050406030204" pitchFamily="18" charset="0"/>
                            </a:rPr>
                            <m:t>=</m:t>
                          </m:r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𝑘𝑡</m:t>
                                          </m:r>
                                        </m:sub>
                                      </m:sSub>
                                      <m:r>
                                        <a:rPr lang="hu-HU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𝑄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𝑘𝑡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𝑒𝑛</m:t>
                                          </m:r>
                                        </m:sub>
                                      </m:sSub>
                                    </m:den>
                                  </m:f>
                                  <m:r>
                                    <a:rPr lang="hu-HU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hu-HU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𝑊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𝑘𝑡</m:t>
                                          </m:r>
                                        </m:sub>
                                      </m:sSub>
                                    </m:num>
                                    <m:den>
                                      <m:sSub>
                                        <m:sSubPr>
                                          <m:ctrlP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𝜂</m:t>
                                          </m:r>
                                        </m:e>
                                        <m:sub>
                                          <m:r>
                                            <a:rPr lang="hu-HU" i="1">
                                              <a:latin typeface="Cambria Math" panose="02040503050406030204" pitchFamily="18" charset="0"/>
                                            </a:rPr>
                                            <m:t>𝑅𝑒𝑓</m:t>
                                          </m:r>
                                        </m:sub>
                                      </m:sSub>
                                    </m:den>
                                  </m:f>
                                </m:e>
                              </m:d>
                            </m:num>
                            <m:den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𝑘𝑡</m:t>
                                  </m:r>
                                </m:sub>
                              </m:sSub>
                            </m:den>
                          </m:f>
                          <m:r>
                            <a:rPr lang="hu-HU">
                              <a:latin typeface="Cambria Math" panose="02040503050406030204" pitchFamily="18" charset="0"/>
                            </a:rPr>
                            <m:t>=(</m:t>
                          </m:r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hu-HU"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𝑒𝑛</m:t>
                                  </m:r>
                                </m:sub>
                              </m:sSub>
                            </m:den>
                          </m:f>
                          <m:r>
                            <a:rPr lang="hu-HU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hu-HU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hu-HU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hu-HU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b>
                                  <m:r>
                                    <a:rPr lang="hu-HU" i="1">
                                      <a:latin typeface="Cambria Math" panose="02040503050406030204" pitchFamily="18" charset="0"/>
                                    </a:rPr>
                                    <m:t>𝑅𝑒𝑓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hu-HU" dirty="0"/>
              </a:p>
            </p:txBody>
          </p:sp>
        </mc:Choice>
        <mc:Fallback xmlns="">
          <p:sp>
            <p:nvSpPr>
              <p:cNvPr id="10" name="Téglalap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240" y="3823172"/>
                <a:ext cx="4176795" cy="181351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Hétágú csillag 12"/>
          <p:cNvSpPr/>
          <p:nvPr/>
        </p:nvSpPr>
        <p:spPr>
          <a:xfrm rot="20741537">
            <a:off x="9447845" y="3476853"/>
            <a:ext cx="1433213" cy="1082127"/>
          </a:xfrm>
          <a:prstGeom prst="star7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églalap 14"/>
              <p:cNvSpPr/>
              <p:nvPr/>
            </p:nvSpPr>
            <p:spPr>
              <a:xfrm>
                <a:off x="8614141" y="1646670"/>
                <a:ext cx="2154564" cy="60375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𝑚𝑒𝑔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ú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𝑗𝑢𝑙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ó</m:t>
                          </m:r>
                        </m:sub>
                      </m:sSub>
                      <m:r>
                        <a:rPr lang="hu-H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1600" b="0" i="0" smtClean="0">
                                  <a:latin typeface="Cambria Math" panose="02040503050406030204" pitchFamily="18" charset="0"/>
                                </a:rPr>
                                <m:t>ki</m:t>
                              </m:r>
                              <m:r>
                                <a:rPr lang="hu-HU" sz="1600">
                                  <a:latin typeface="Cambria Math" panose="02040503050406030204" pitchFamily="18" charset="0"/>
                                </a:rPr>
                                <m:t>,  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𝑚𝑒𝑔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ú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1600" dirty="0"/>
              </a:p>
            </p:txBody>
          </p:sp>
        </mc:Choice>
        <mc:Fallback>
          <p:sp>
            <p:nvSpPr>
              <p:cNvPr id="15" name="Téglalap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141" y="1646670"/>
                <a:ext cx="2154564" cy="60375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églalap 13"/>
              <p:cNvSpPr/>
              <p:nvPr/>
            </p:nvSpPr>
            <p:spPr>
              <a:xfrm>
                <a:off x="8614141" y="2613734"/>
                <a:ext cx="2293513" cy="603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righ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hu-HU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hu-HU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𝑘𝑎𝑝𝑐𝑠</m:t>
                          </m:r>
                          <m:r>
                            <a:rPr lang="hu-HU" sz="1600" b="0" i="1" smtClean="0">
                              <a:latin typeface="Cambria Math" panose="02040503050406030204" pitchFamily="18" charset="0"/>
                            </a:rPr>
                            <m:t>.</m:t>
                          </m:r>
                        </m:sub>
                      </m:sSub>
                      <m:r>
                        <a:rPr lang="hu-HU" sz="160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hu-HU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hu-HU" sz="1600" b="0" i="0" smtClean="0">
                                  <a:latin typeface="Cambria Math" panose="02040503050406030204" pitchFamily="18" charset="0"/>
                                </a:rPr>
                                <m:t>ki</m:t>
                              </m:r>
                              <m:r>
                                <a:rPr lang="hu-HU" sz="160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𝑘𝑎𝑝𝑐𝑠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𝑓𝑜𝑠𝑠𝑧</m:t>
                              </m:r>
                              <m:r>
                                <a:rPr lang="hu-HU" sz="1600" b="0" i="1" smtClean="0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hu-HU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  <m:sub>
                              <m:r>
                                <a:rPr lang="hu-HU" sz="1600" i="1">
                                  <a:latin typeface="Cambria Math" panose="02040503050406030204" pitchFamily="18" charset="0"/>
                                </a:rPr>
                                <m:t>𝑘𝑖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hu-HU" sz="1600" dirty="0"/>
              </a:p>
            </p:txBody>
          </p:sp>
        </mc:Choice>
        <mc:Fallback>
          <p:sp>
            <p:nvSpPr>
              <p:cNvPr id="14" name="Téglalap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141" y="2613734"/>
                <a:ext cx="2293513" cy="60349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197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Országos</a:t>
            </a:r>
            <a:r>
              <a:rPr lang="hu-HU" dirty="0" smtClean="0"/>
              <a:t> értékelés kérdései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17478" y="1556792"/>
            <a:ext cx="7218682" cy="453650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magyar távhőszektor egészét áttekintő statisztikai kiadvány készül a MEKH gondozásában és a MaTáSzSz közreműködésével. </a:t>
            </a:r>
            <a:endParaRPr lang="hu-HU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Ugyanakkor annak sem szerkezete, sem adat-tartalma nem teszi lehetővé az EED kritériumoknak való megfelelés részletes vizsgálatát.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Az értékelést </a:t>
            </a:r>
            <a:r>
              <a:rPr lang="hu-HU" dirty="0" err="1" smtClean="0"/>
              <a:t>rendszrekre</a:t>
            </a:r>
            <a:r>
              <a:rPr lang="hu-HU" dirty="0" smtClean="0"/>
              <a:t> kellene végezni, a kiadvány csak településekre ad és csak lakossági hőértékesítést. 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err="1" smtClean="0"/>
              <a:t>Forrásonkénti</a:t>
            </a:r>
            <a:r>
              <a:rPr lang="hu-HU" dirty="0" smtClean="0"/>
              <a:t> mennyiségek csak országos  összesítésben állnak rendelkezésre.</a:t>
            </a:r>
            <a:endParaRPr lang="hu-HU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dirty="0" smtClean="0"/>
              <a:t>A 9/2023 (V.25.) ÉKM rendelet szerinti </a:t>
            </a:r>
            <a:r>
              <a:rPr lang="hu-HU" dirty="0" err="1" smtClean="0"/>
              <a:t>távhő</a:t>
            </a:r>
            <a:r>
              <a:rPr lang="hu-HU" dirty="0" smtClean="0"/>
              <a:t>-szolgáltatói adatszolgáltatáshoz szükséges adatok alapján jó elemzést lehet(ne) végezni.</a:t>
            </a:r>
            <a:endParaRPr lang="hu-HU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8</a:t>
            </a:fld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40422" y="518405"/>
            <a:ext cx="2282664" cy="3312368"/>
          </a:xfrm>
          <a:prstGeom prst="rect">
            <a:avLst/>
          </a:prstGeom>
        </p:spPr>
      </p:pic>
      <p:sp>
        <p:nvSpPr>
          <p:cNvPr id="12" name="Tartalom helye 2"/>
          <p:cNvSpPr txBox="1">
            <a:spLocks/>
          </p:cNvSpPr>
          <p:nvPr/>
        </p:nvSpPr>
        <p:spPr>
          <a:xfrm>
            <a:off x="8026398" y="5890247"/>
            <a:ext cx="3830240" cy="44236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hu-HU" dirty="0"/>
              <a:t>A MAGYAR TÁVHŐSZEKTOR 2023. </a:t>
            </a:r>
            <a:r>
              <a:rPr lang="hu-HU" dirty="0"/>
              <a:t>ÉVI ADATAI </a:t>
            </a:r>
            <a:endParaRPr lang="hu-HU" dirty="0" smtClean="0"/>
          </a:p>
          <a:p>
            <a:pPr marL="0" indent="0" algn="r">
              <a:buNone/>
            </a:pPr>
            <a:r>
              <a:rPr lang="en-US" dirty="0" smtClean="0"/>
              <a:t>MAGYAR </a:t>
            </a:r>
            <a:r>
              <a:rPr lang="en-US" dirty="0"/>
              <a:t>ENERGETIKAI ÉS </a:t>
            </a:r>
            <a:r>
              <a:rPr lang="en-US" dirty="0" smtClean="0"/>
              <a:t>KÖZMŰ-SZABÁLYOZÁSI HIVATAL</a:t>
            </a:r>
            <a:endParaRPr lang="hu-HU" dirty="0" smtClean="0"/>
          </a:p>
          <a:p>
            <a:pPr marL="0" indent="0" algn="r">
              <a:buNone/>
            </a:pPr>
            <a:r>
              <a:rPr lang="en-US" dirty="0"/>
              <a:t>ISSN: HU ISSN 2560-1156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6871" y="3325593"/>
            <a:ext cx="4149767" cy="246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60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711624" y="274638"/>
            <a:ext cx="7992888" cy="1143000"/>
          </a:xfrm>
        </p:spPr>
        <p:txBody>
          <a:bodyPr/>
          <a:lstStyle/>
          <a:p>
            <a:r>
              <a:rPr lang="hu-HU" dirty="0" smtClean="0"/>
              <a:t>Kiinduló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9336" y="1099767"/>
            <a:ext cx="4320480" cy="5256584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Az értékelési módszertanban lehet cél-szerű több év adatait vizsgálni, itt első-sorban a 2024. évi termelési adatokra alapoztunk.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Az elemzéshez nagy segítség volt a 30 településre vonatkozóan megkapott részletszámítások. Köszönöm szépen!</a:t>
            </a:r>
            <a:endParaRPr lang="hu-HU" sz="1600" dirty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A Lechner Központ által az e-Építés – e-Tanúsítás oldalra feltöltött súlytényezők, vagy a korábbi TNM szerinti PEÁT adatszolgáltatás alapján is lehetett becsléseket tenni az arányokra.</a:t>
            </a:r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Ezeknél azonban a rendszerek hőforgalmát nem lehetett bevonni az értékelésbe.</a:t>
            </a:r>
            <a:endParaRPr lang="hu-HU" sz="1600" dirty="0" smtClean="0"/>
          </a:p>
          <a:p>
            <a: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</a:pPr>
            <a:r>
              <a:rPr lang="hu-HU" sz="1600" dirty="0" smtClean="0"/>
              <a:t>Végül összesen 172 rendszert tudtunk vizsgálni, ebből 82-t részletesen.</a:t>
            </a:r>
            <a:endParaRPr lang="hu-HU" sz="160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 smtClean="0"/>
              <a:t>2025. 16. 16.</a:t>
            </a:r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hu-HU" smtClean="0"/>
              <a:t>III. MaTáSzSz Szakmai Fórum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BE92E-21B2-4313-B5AF-C1DCD0180FC0}" type="slidenum">
              <a:rPr lang="hu-HU" smtClean="0"/>
              <a:pPr/>
              <a:t>9</a:t>
            </a:fld>
            <a:endParaRPr lang="hu-HU" dirty="0"/>
          </a:p>
        </p:txBody>
      </p:sp>
      <p:graphicFrame>
        <p:nvGraphicFramePr>
          <p:cNvPr id="14" name="Diagram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9725593"/>
              </p:ext>
            </p:extLst>
          </p:nvPr>
        </p:nvGraphicFramePr>
        <p:xfrm>
          <a:off x="4439816" y="1196752"/>
          <a:ext cx="7781365" cy="4667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Diagram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4717250"/>
              </p:ext>
            </p:extLst>
          </p:nvPr>
        </p:nvGraphicFramePr>
        <p:xfrm>
          <a:off x="8180189" y="1540898"/>
          <a:ext cx="3348038" cy="2752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artalom helye 2"/>
          <p:cNvSpPr txBox="1">
            <a:spLocks/>
          </p:cNvSpPr>
          <p:nvPr/>
        </p:nvSpPr>
        <p:spPr>
          <a:xfrm>
            <a:off x="5439048" y="5863996"/>
            <a:ext cx="6561608" cy="37331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Adatok rendelkezésre állása településenként (Budapest nélkül)</a:t>
            </a:r>
            <a:endParaRPr lang="hu-HU" dirty="0"/>
          </a:p>
        </p:txBody>
      </p:sp>
      <p:sp>
        <p:nvSpPr>
          <p:cNvPr id="16" name="Tartalom helye 2"/>
          <p:cNvSpPr txBox="1">
            <a:spLocks/>
          </p:cNvSpPr>
          <p:nvPr/>
        </p:nvSpPr>
        <p:spPr>
          <a:xfrm>
            <a:off x="8180190" y="1196752"/>
            <a:ext cx="3348038" cy="56503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/>
              <a:t>Adatok rendelkezésre állása hőértékesítés arányában</a:t>
            </a:r>
            <a:endParaRPr lang="hu-HU" dirty="0"/>
          </a:p>
        </p:txBody>
      </p:sp>
      <p:sp>
        <p:nvSpPr>
          <p:cNvPr id="17" name="Tartalom helye 2"/>
          <p:cNvSpPr txBox="1">
            <a:spLocks/>
          </p:cNvSpPr>
          <p:nvPr/>
        </p:nvSpPr>
        <p:spPr>
          <a:xfrm>
            <a:off x="8976320" y="3194927"/>
            <a:ext cx="2120146" cy="54763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hu-HU" dirty="0" smtClean="0">
                <a:solidFill>
                  <a:schemeClr val="bg1"/>
                </a:solidFill>
              </a:rPr>
              <a:t>Részletes </a:t>
            </a:r>
            <a:r>
              <a:rPr lang="hu-HU" dirty="0" err="1" smtClean="0">
                <a:solidFill>
                  <a:schemeClr val="bg1"/>
                </a:solidFill>
              </a:rPr>
              <a:t>termlési</a:t>
            </a:r>
            <a:r>
              <a:rPr lang="hu-HU" dirty="0" smtClean="0">
                <a:solidFill>
                  <a:schemeClr val="bg1"/>
                </a:solidFill>
              </a:rPr>
              <a:t> adatok</a:t>
            </a:r>
            <a:endParaRPr lang="hu-H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19993</TotalTime>
  <Words>2758</Words>
  <Application>Microsoft Office PowerPoint</Application>
  <PresentationFormat>Szélesvásznú</PresentationFormat>
  <Paragraphs>316</Paragraphs>
  <Slides>21</Slides>
  <Notes>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21</vt:i4>
      </vt:variant>
    </vt:vector>
  </HeadingPairs>
  <TitlesOfParts>
    <vt:vector size="25" baseType="lpstr">
      <vt:lpstr>Arial</vt:lpstr>
      <vt:lpstr>Calibri</vt:lpstr>
      <vt:lpstr>Cambria Math</vt:lpstr>
      <vt:lpstr>Blank</vt:lpstr>
      <vt:lpstr>A hatékony távfűtés helyzete Magyarországon (és a származási garancia)</vt:lpstr>
      <vt:lpstr>Tartalom</vt:lpstr>
      <vt:lpstr>Mi az a hatékony a távfűtés?</vt:lpstr>
      <vt:lpstr>Hatékonysági követelmények szigorodása</vt:lpstr>
      <vt:lpstr>Miért fontos a hatékony távfűtés?</vt:lpstr>
      <vt:lpstr>Miért fontos a hatékony távfűtés?</vt:lpstr>
      <vt:lpstr>A hatékony távhő értékelési kérdései</vt:lpstr>
      <vt:lpstr>Országos értékelés kérdései</vt:lpstr>
      <vt:lpstr>Kiinduló adatok</vt:lpstr>
      <vt:lpstr>Módszertani kérdések</vt:lpstr>
      <vt:lpstr>Mennyire hatékony ma a távhő?</vt:lpstr>
      <vt:lpstr>Mennyire hatékony ma a távhő?</vt:lpstr>
      <vt:lpstr>Mennyire lenne hatékony 2028-ban a mai távhő?</vt:lpstr>
      <vt:lpstr>Mennyire lenne hatékony 2028-ban a mai távhő?</vt:lpstr>
      <vt:lpstr>Mennyire lenne hatékony 2035-ben a mai távhő?</vt:lpstr>
      <vt:lpstr>Mennyire lenne hatékony 2035-ben a mai távhő?</vt:lpstr>
      <vt:lpstr>Az eredények értelmezési korlátai</vt:lpstr>
      <vt:lpstr>A származási garancia fogalma</vt:lpstr>
      <vt:lpstr>Származási garancia a távhőben „zöld távhő”</vt:lpstr>
      <vt:lpstr>Származási garancia a távhőben forrás oldal</vt:lpstr>
      <vt:lpstr>Köszönöm a figyelmet!</vt:lpstr>
    </vt:vector>
  </TitlesOfParts>
  <Manager>Kovács Tamás</Manager>
  <Company>Főtáv Zrt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Javaslat ökocímke átdolgozására</dc:title>
  <dc:creator>Némethi Balázs</dc:creator>
  <cp:lastModifiedBy>Némethi Balázs</cp:lastModifiedBy>
  <cp:revision>464</cp:revision>
  <dcterms:created xsi:type="dcterms:W3CDTF">2014-03-07T19:00:40Z</dcterms:created>
  <dcterms:modified xsi:type="dcterms:W3CDTF">2025-06-16T07:37:28Z</dcterms:modified>
</cp:coreProperties>
</file>