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61" r:id="rId4"/>
    <p:sldId id="257" r:id="rId5"/>
    <p:sldId id="263" r:id="rId6"/>
    <p:sldId id="264" r:id="rId7"/>
    <p:sldId id="270" r:id="rId8"/>
    <p:sldId id="286" r:id="rId9"/>
    <p:sldId id="285" r:id="rId10"/>
    <p:sldId id="260" r:id="rId11"/>
    <p:sldId id="274" r:id="rId12"/>
    <p:sldId id="265" r:id="rId13"/>
    <p:sldId id="268" r:id="rId14"/>
    <p:sldId id="275" r:id="rId15"/>
    <p:sldId id="276" r:id="rId16"/>
    <p:sldId id="272" r:id="rId17"/>
    <p:sldId id="277" r:id="rId18"/>
    <p:sldId id="279" r:id="rId19"/>
    <p:sldId id="291" r:id="rId20"/>
    <p:sldId id="278" r:id="rId21"/>
    <p:sldId id="280" r:id="rId22"/>
    <p:sldId id="25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73"/>
    <p:restoredTop sz="93007"/>
  </p:normalViewPr>
  <p:slideViewPr>
    <p:cSldViewPr snapToGrid="0" snapToObjects="1">
      <p:cViewPr varScale="1">
        <p:scale>
          <a:sx n="91" d="100"/>
          <a:sy n="91" d="100"/>
        </p:scale>
        <p:origin x="104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2019. 01. 23.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054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2019. 01. 23.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963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2019. 01. 23.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7750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868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8600" y="3600450"/>
            <a:ext cx="8686800" cy="20383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osoitt.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4B53-671E-4548-8F17-499F16EFBFE5}" type="datetime1">
              <a:rPr lang="hu-HU">
                <a:solidFill>
                  <a:srgbClr val="009EE1"/>
                </a:solidFill>
              </a:rPr>
              <a:pPr/>
              <a:t>2019. 01. 23.</a:t>
            </a:fld>
            <a:endParaRPr lang="fi-FI">
              <a:solidFill>
                <a:srgbClr val="009EE1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9EE1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55E-8F36-1C44-ADE1-24441D20C41C}" type="slidenum">
              <a:rPr lang="fi-FI" smtClean="0">
                <a:solidFill>
                  <a:srgbClr val="009EE1"/>
                </a:solidFill>
              </a:rPr>
              <a:pPr/>
              <a:t>‹#›</a:t>
            </a:fld>
            <a:endParaRPr lang="fi-FI">
              <a:solidFill>
                <a:srgbClr val="009E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26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95B5-B63F-AE4D-BFAD-99847002F848}" type="datetime1">
              <a:rPr lang="hu-HU">
                <a:solidFill>
                  <a:srgbClr val="009EE1"/>
                </a:solidFill>
              </a:rPr>
              <a:pPr/>
              <a:t>2019. 01. 23.</a:t>
            </a:fld>
            <a:endParaRPr lang="fi-FI">
              <a:solidFill>
                <a:srgbClr val="009EE1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9EE1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55E-8F36-1C44-ADE1-24441D20C41C}" type="slidenum">
              <a:rPr lang="fi-FI" smtClean="0">
                <a:solidFill>
                  <a:srgbClr val="009EE1"/>
                </a:solidFill>
              </a:rPr>
              <a:pPr/>
              <a:t>‹#›</a:t>
            </a:fld>
            <a:endParaRPr lang="fi-FI">
              <a:solidFill>
                <a:srgbClr val="009E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5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" y="4591050"/>
            <a:ext cx="4800599" cy="1765300"/>
          </a:xfrm>
        </p:spPr>
        <p:txBody>
          <a:bodyPr anchor="t">
            <a:noAutofit/>
          </a:bodyPr>
          <a:lstStyle>
            <a:lvl1pPr algn="l">
              <a:defRPr sz="2800" b="0" cap="none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28600" y="3090863"/>
            <a:ext cx="4800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1066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FABE2C8-58AA-5F46-B624-6563F4092FA3}" type="datetime1">
              <a:rPr lang="hu-HU">
                <a:solidFill>
                  <a:srgbClr val="009EE1"/>
                </a:solidFill>
              </a:rPr>
              <a:pPr/>
              <a:t>2019. 01. 23.</a:t>
            </a:fld>
            <a:endParaRPr lang="fi-FI" dirty="0">
              <a:solidFill>
                <a:srgbClr val="009EE1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295400" y="6356350"/>
            <a:ext cx="5486400" cy="365125"/>
          </a:xfrm>
        </p:spPr>
        <p:txBody>
          <a:bodyPr/>
          <a:lstStyle>
            <a:lvl1pPr>
              <a:defRPr>
                <a:solidFill>
                  <a:srgbClr val="009EE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781798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2F55E-8F36-1C44-ADE1-24441D20C41C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36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4830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4830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80EF-F792-9F4E-95DF-61A52E981051}" type="datetime1">
              <a:rPr lang="hu-HU">
                <a:solidFill>
                  <a:srgbClr val="009EE1"/>
                </a:solidFill>
              </a:rPr>
              <a:pPr/>
              <a:t>2019. 01. 23.</a:t>
            </a:fld>
            <a:endParaRPr lang="fi-FI">
              <a:solidFill>
                <a:srgbClr val="009EE1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9EE1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55E-8F36-1C44-ADE1-24441D20C41C}" type="slidenum">
              <a:rPr lang="fi-FI" smtClean="0">
                <a:solidFill>
                  <a:srgbClr val="009EE1"/>
                </a:solidFill>
              </a:rPr>
              <a:pPr/>
              <a:t>‹#›</a:t>
            </a:fld>
            <a:endParaRPr lang="fi-FI">
              <a:solidFill>
                <a:srgbClr val="009E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3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4268788" cy="639762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228600" y="2011362"/>
            <a:ext cx="4268788" cy="41148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270375" cy="639762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011362"/>
            <a:ext cx="4270375" cy="41148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ykse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2F69-ECA5-4346-9FA2-07361A3DFEF5}" type="datetime1">
              <a:rPr lang="hu-HU">
                <a:solidFill>
                  <a:srgbClr val="009EE1"/>
                </a:solidFill>
              </a:rPr>
              <a:pPr/>
              <a:t>2019. 01. 23.</a:t>
            </a:fld>
            <a:endParaRPr lang="fi-FI">
              <a:solidFill>
                <a:srgbClr val="009EE1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9EE1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55E-8F36-1C44-ADE1-24441D20C41C}" type="slidenum">
              <a:rPr lang="fi-FI" smtClean="0">
                <a:solidFill>
                  <a:srgbClr val="009EE1"/>
                </a:solidFill>
              </a:rPr>
              <a:pPr/>
              <a:t>‹#›</a:t>
            </a:fld>
            <a:endParaRPr lang="fi-FI">
              <a:solidFill>
                <a:srgbClr val="009E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88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4102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Päiväykse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C6EE18-A966-BA4B-85B8-498860CBC9EE}" type="datetime1">
              <a:rPr lang="hu-HU">
                <a:solidFill>
                  <a:prstClr val="white"/>
                </a:solidFill>
              </a:rPr>
              <a:pPr/>
              <a:t>2019. 01. 23.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2F55E-8F36-1C44-ADE1-24441D20C41C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91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ctr">
            <a:normAutofit/>
          </a:bodyPr>
          <a:lstStyle>
            <a:lvl1pPr algn="l">
              <a:defRPr sz="2800" b="0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46910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4B58-437A-A84F-B5E4-B99297782081}" type="datetime1">
              <a:rPr lang="hu-HU">
                <a:solidFill>
                  <a:srgbClr val="009EE1"/>
                </a:solidFill>
              </a:rPr>
              <a:pPr/>
              <a:t>2019. 01. 23.</a:t>
            </a:fld>
            <a:endParaRPr lang="fi-FI">
              <a:solidFill>
                <a:srgbClr val="009EE1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9EE1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55E-8F36-1C44-ADE1-24441D20C41C}" type="slidenum">
              <a:rPr lang="fi-FI" smtClean="0">
                <a:solidFill>
                  <a:srgbClr val="009EE1"/>
                </a:solidFill>
              </a:rPr>
              <a:pPr/>
              <a:t>‹#›</a:t>
            </a:fld>
            <a:endParaRPr lang="fi-FI">
              <a:solidFill>
                <a:srgbClr val="009E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27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837-9664-8842-8B38-C032016E450B}" type="datetime1">
              <a:rPr lang="hu-HU">
                <a:solidFill>
                  <a:srgbClr val="009EE1"/>
                </a:solidFill>
              </a:rPr>
              <a:pPr/>
              <a:t>2019. 01. 23.</a:t>
            </a:fld>
            <a:endParaRPr lang="fi-FI">
              <a:solidFill>
                <a:srgbClr val="009EE1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9EE1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55E-8F36-1C44-ADE1-24441D20C41C}" type="slidenum">
              <a:rPr lang="fi-FI" smtClean="0">
                <a:solidFill>
                  <a:srgbClr val="009EE1"/>
                </a:solidFill>
              </a:rPr>
              <a:pPr/>
              <a:t>‹#›</a:t>
            </a:fld>
            <a:endParaRPr lang="fi-FI">
              <a:solidFill>
                <a:srgbClr val="009E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5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2019. 01. 23.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5258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9141-6171-A44D-8141-C4DCD1E422B3}" type="datetime1">
              <a:rPr lang="hu-HU">
                <a:solidFill>
                  <a:srgbClr val="009EE1"/>
                </a:solidFill>
              </a:rPr>
              <a:pPr/>
              <a:t>2019. 01. 23.</a:t>
            </a:fld>
            <a:endParaRPr lang="fi-FI">
              <a:solidFill>
                <a:srgbClr val="009EE1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9EE1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55E-8F36-1C44-ADE1-24441D20C41C}" type="slidenum">
              <a:rPr lang="fi-FI" smtClean="0">
                <a:solidFill>
                  <a:srgbClr val="009EE1"/>
                </a:solidFill>
              </a:rPr>
              <a:pPr/>
              <a:t>‹#›</a:t>
            </a:fld>
            <a:endParaRPr lang="fi-FI">
              <a:solidFill>
                <a:srgbClr val="009E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71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286000" cy="5851525"/>
          </a:xfrm>
        </p:spPr>
        <p:txBody>
          <a:bodyPr vert="eaVert"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62484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4D331-E91F-404C-BCCF-0429DFFCBED8}" type="datetime1">
              <a:rPr lang="hu-HU">
                <a:solidFill>
                  <a:srgbClr val="009EE1"/>
                </a:solidFill>
              </a:rPr>
              <a:pPr/>
              <a:t>2019. 01. 23.</a:t>
            </a:fld>
            <a:endParaRPr lang="fi-FI">
              <a:solidFill>
                <a:srgbClr val="009EE1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9EE1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55E-8F36-1C44-ADE1-24441D20C41C}" type="slidenum">
              <a:rPr lang="fi-FI" smtClean="0">
                <a:solidFill>
                  <a:srgbClr val="009EE1"/>
                </a:solidFill>
              </a:rPr>
              <a:pPr/>
              <a:t>‹#›</a:t>
            </a:fld>
            <a:endParaRPr lang="fi-FI">
              <a:solidFill>
                <a:srgbClr val="009E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2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654289-7247-4C8A-9A3E-F12CCCB9357C}" type="datetime1">
              <a:rPr lang="fi-FI" smtClean="0">
                <a:solidFill>
                  <a:prstClr val="white"/>
                </a:solidFill>
              </a:rPr>
              <a:pPr/>
              <a:t>23.1.2019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prstClr val="white"/>
                </a:solidFill>
              </a:rPr>
              <a:t>Jari Randell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2F55E-8F36-1C44-ADE1-24441D20C41C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8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2019. 01. 23.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730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2019. 01. 23.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03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2019. 01. 23.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288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2019. 01. 23.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785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2019. 01. 23.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597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2019. 01. 23.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1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2019. 01. 23.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220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57CDB-294A-3D40-9326-2551AE34497D}" type="datetimeFigureOut">
              <a:rPr lang="hu-HU" smtClean="0"/>
              <a:t>2019. 01. 23.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343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868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1524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9220268-13FC-C84A-A0D5-2471DD984983}" type="datetime1">
              <a:rPr lang="hu-HU">
                <a:solidFill>
                  <a:srgbClr val="009EE1"/>
                </a:solidFill>
              </a:rPr>
              <a:pPr/>
              <a:t>2019. 01. 23.</a:t>
            </a:fld>
            <a:endParaRPr lang="fi-FI">
              <a:solidFill>
                <a:srgbClr val="009EE1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419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fi-FI" dirty="0">
              <a:solidFill>
                <a:srgbClr val="009EE1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532F55E-8F36-1C44-ADE1-24441D20C41C}" type="slidenum">
              <a:rPr lang="fi-FI" smtClean="0">
                <a:solidFill>
                  <a:srgbClr val="009EE1"/>
                </a:solidFill>
              </a:rPr>
              <a:pPr/>
              <a:t>‹#›</a:t>
            </a:fld>
            <a:endParaRPr lang="fi-FI">
              <a:solidFill>
                <a:srgbClr val="009E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2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vho.org/e-learning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629179-B502-2445-921F-221796CE4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646" y="113833"/>
            <a:ext cx="7301753" cy="1809096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009EE1"/>
                </a:solidFill>
              </a:rPr>
              <a:t>Elzáró szerelvények</a:t>
            </a:r>
            <a:br>
              <a:rPr lang="hu-HU" b="1" dirty="0">
                <a:solidFill>
                  <a:srgbClr val="009EE1"/>
                </a:solidFill>
              </a:rPr>
            </a:br>
            <a:r>
              <a:rPr lang="hu-HU" sz="4400" b="1" dirty="0">
                <a:solidFill>
                  <a:srgbClr val="009EE1"/>
                </a:solidFill>
              </a:rPr>
              <a:t>Gömbcsapok</a:t>
            </a:r>
            <a:r>
              <a:rPr lang="fi-FI" sz="4400" b="1" dirty="0">
                <a:solidFill>
                  <a:srgbClr val="009EE1"/>
                </a:solidFill>
              </a:rPr>
              <a:t>, pillang</a:t>
            </a:r>
            <a:r>
              <a:rPr lang="hu-HU" sz="4400" b="1" dirty="0">
                <a:solidFill>
                  <a:srgbClr val="009EE1"/>
                </a:solidFill>
              </a:rPr>
              <a:t>ó</a:t>
            </a:r>
            <a:r>
              <a:rPr lang="fi-FI" sz="4400" b="1" dirty="0">
                <a:solidFill>
                  <a:srgbClr val="009EE1"/>
                </a:solidFill>
              </a:rPr>
              <a:t>szelepek</a:t>
            </a:r>
            <a:endParaRPr lang="hu-HU" sz="4400" b="1" dirty="0">
              <a:solidFill>
                <a:srgbClr val="009EE1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5E488F5-1DA0-D340-9E60-9F41BD06A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943599"/>
            <a:ext cx="6858000" cy="1110269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rgbClr val="009EE1"/>
                </a:solidFill>
                <a:latin typeface="+mj-lt"/>
                <a:ea typeface="+mj-ea"/>
                <a:cs typeface="+mj-cs"/>
              </a:rPr>
              <a:t>Sichna Andrea</a:t>
            </a:r>
            <a:r>
              <a:rPr lang="fi-FI" sz="2800" b="1" dirty="0">
                <a:solidFill>
                  <a:srgbClr val="009EE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hu-HU" sz="2800" b="1" dirty="0">
                <a:solidFill>
                  <a:srgbClr val="009EE1"/>
                </a:solidFill>
                <a:latin typeface="+mj-lt"/>
                <a:ea typeface="+mj-ea"/>
                <a:cs typeface="+mj-cs"/>
              </a:rPr>
              <a:t>Vexve Oy</a:t>
            </a:r>
          </a:p>
        </p:txBody>
      </p:sp>
    </p:spTree>
    <p:extLst>
      <p:ext uri="{BB962C8B-B14F-4D97-AF65-F5344CB8AC3E}">
        <p14:creationId xmlns:p14="http://schemas.microsoft.com/office/powerpoint/2010/main" val="3770296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1E6FC8-F2C7-0B4B-9507-E38AAA0B0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	</a:t>
            </a:r>
          </a:p>
        </p:txBody>
      </p:sp>
      <p:pic>
        <p:nvPicPr>
          <p:cNvPr id="4" name="Sisällön paikkamerkki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47" y="2183121"/>
            <a:ext cx="2628293" cy="2044726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876" y="2465189"/>
            <a:ext cx="2514441" cy="1866062"/>
          </a:xfrm>
          <a:prstGeom prst="rect">
            <a:avLst/>
          </a:prstGeom>
          <a:effectLst>
            <a:outerShdw blurRad="609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9488" y="4620881"/>
            <a:ext cx="2382687" cy="1872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ruutu 12"/>
          <p:cNvSpPr txBox="1"/>
          <p:nvPr/>
        </p:nvSpPr>
        <p:spPr>
          <a:xfrm>
            <a:off x="4879006" y="1555645"/>
            <a:ext cx="4188653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eaLnBrk="0" fontAlgn="base" hangingPunct="0"/>
            <a:r>
              <a:rPr lang="fi-FI" dirty="0">
                <a:solidFill>
                  <a:srgbClr val="EA5F28"/>
                </a:solidFill>
              </a:rPr>
              <a:t>G</a:t>
            </a:r>
            <a:r>
              <a:rPr lang="hu-HU" dirty="0">
                <a:solidFill>
                  <a:srgbClr val="EA5F28"/>
                </a:solidFill>
              </a:rPr>
              <a:t>őzre alkalmas</a:t>
            </a:r>
            <a:r>
              <a:rPr lang="fi-FI" dirty="0">
                <a:solidFill>
                  <a:srgbClr val="EA5F28"/>
                </a:solidFill>
              </a:rPr>
              <a:t> g</a:t>
            </a:r>
            <a:r>
              <a:rPr lang="hu-HU" dirty="0">
                <a:solidFill>
                  <a:srgbClr val="EA5F28"/>
                </a:solidFill>
              </a:rPr>
              <a:t>ö</a:t>
            </a:r>
            <a:r>
              <a:rPr lang="fi-FI" dirty="0">
                <a:solidFill>
                  <a:srgbClr val="EA5F28"/>
                </a:solidFill>
              </a:rPr>
              <a:t>mbcsapok</a:t>
            </a:r>
            <a:r>
              <a:rPr lang="hu-HU" dirty="0">
                <a:solidFill>
                  <a:srgbClr val="EA5F28"/>
                </a:solidFill>
              </a:rPr>
              <a:t>:</a:t>
            </a:r>
            <a:endParaRPr lang="fi-FI" i="1" dirty="0">
              <a:solidFill>
                <a:srgbClr val="EA5F28"/>
              </a:solidFill>
            </a:endParaRPr>
          </a:p>
          <a:p>
            <a:pPr marL="285750" indent="-285750" eaLnBrk="0" fontAlgn="base" hangingPunct="0">
              <a:buFont typeface="Arial" panose="020B0604020202020204" pitchFamily="34" charset="0"/>
              <a:buChar char="•"/>
            </a:pPr>
            <a:r>
              <a:rPr lang="en-US" sz="1600" dirty="0"/>
              <a:t>H</a:t>
            </a:r>
            <a:r>
              <a:rPr lang="hu-HU" sz="1600" dirty="0"/>
              <a:t>ő</a:t>
            </a:r>
            <a:r>
              <a:rPr lang="en-US" sz="1600" dirty="0"/>
              <a:t>m</a:t>
            </a:r>
            <a:r>
              <a:rPr lang="hu-HU" sz="1600" dirty="0"/>
              <a:t>é</a:t>
            </a:r>
            <a:r>
              <a:rPr lang="en-US" sz="1600" dirty="0" err="1"/>
              <a:t>rs</a:t>
            </a:r>
            <a:r>
              <a:rPr lang="hu-HU" sz="1600" dirty="0"/>
              <a:t>é</a:t>
            </a:r>
            <a:r>
              <a:rPr lang="en-US" sz="1600" dirty="0" err="1"/>
              <a:t>klet</a:t>
            </a:r>
            <a:r>
              <a:rPr lang="hu-HU" sz="1600" dirty="0"/>
              <a:t>-</a:t>
            </a:r>
            <a:r>
              <a:rPr lang="en-US" sz="1600" dirty="0" err="1"/>
              <a:t>tartom</a:t>
            </a:r>
            <a:r>
              <a:rPr lang="hu-HU" sz="1600" dirty="0"/>
              <a:t>á</a:t>
            </a:r>
            <a:r>
              <a:rPr lang="en-US" sz="1600" dirty="0" err="1"/>
              <a:t>ny</a:t>
            </a:r>
            <a:r>
              <a:rPr lang="en-US" sz="1600" dirty="0"/>
              <a:t>: -40°C </a:t>
            </a:r>
            <a:r>
              <a:rPr lang="hu-HU" sz="1600" dirty="0"/>
              <a:t>és</a:t>
            </a:r>
            <a:r>
              <a:rPr lang="en-US" sz="1600" dirty="0"/>
              <a:t> +70°C</a:t>
            </a:r>
            <a:r>
              <a:rPr lang="hu-HU" sz="1600" dirty="0"/>
              <a:t> között</a:t>
            </a:r>
            <a:endParaRPr lang="en-US" sz="1600" dirty="0"/>
          </a:p>
          <a:p>
            <a:pPr marL="285750" indent="-285750" eaLnBrk="0" fontAlgn="base" hangingPunct="0">
              <a:buFont typeface="Arial" panose="020B0604020202020204" pitchFamily="34" charset="0"/>
              <a:buChar char="•"/>
            </a:pPr>
            <a:r>
              <a:rPr lang="en-US" sz="1600" dirty="0" err="1"/>
              <a:t>Ors</a:t>
            </a:r>
            <a:r>
              <a:rPr lang="hu-HU" sz="1600" dirty="0"/>
              <a:t>ó</a:t>
            </a:r>
            <a:r>
              <a:rPr lang="en-US" sz="1600" dirty="0"/>
              <a:t>t</a:t>
            </a:r>
            <a:r>
              <a:rPr lang="hu-HU" sz="1600" dirty="0"/>
              <a:t>ö</a:t>
            </a:r>
            <a:r>
              <a:rPr lang="en-US" sz="1600" dirty="0"/>
              <a:t>m</a:t>
            </a:r>
            <a:r>
              <a:rPr lang="hu-HU" sz="1600" dirty="0"/>
              <a:t>í</a:t>
            </a:r>
            <a:r>
              <a:rPr lang="en-US" sz="1600" dirty="0"/>
              <a:t>t</a:t>
            </a:r>
            <a:r>
              <a:rPr lang="hu-HU" sz="1600" dirty="0"/>
              <a:t>é</a:t>
            </a:r>
            <a:r>
              <a:rPr lang="en-US" sz="1600" dirty="0"/>
              <a:t>s: </a:t>
            </a:r>
            <a:r>
              <a:rPr lang="hu-HU" sz="1600" dirty="0" err="1"/>
              <a:t>tömszelence</a:t>
            </a:r>
            <a:endParaRPr lang="fi-FI" sz="1600" dirty="0"/>
          </a:p>
        </p:txBody>
      </p:sp>
      <p:sp>
        <p:nvSpPr>
          <p:cNvPr id="9" name="Tekstiruutu 12"/>
          <p:cNvSpPr txBox="1"/>
          <p:nvPr/>
        </p:nvSpPr>
        <p:spPr>
          <a:xfrm>
            <a:off x="319163" y="1505652"/>
            <a:ext cx="4543273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eaLnBrk="0" fontAlgn="base" hangingPunct="0"/>
            <a:r>
              <a:rPr lang="fi-FI" dirty="0">
                <a:solidFill>
                  <a:srgbClr val="EA5F28"/>
                </a:solidFill>
              </a:rPr>
              <a:t>G</a:t>
            </a:r>
            <a:r>
              <a:rPr lang="hu-HU" dirty="0">
                <a:solidFill>
                  <a:srgbClr val="EA5F28"/>
                </a:solidFill>
              </a:rPr>
              <a:t>á</a:t>
            </a:r>
            <a:r>
              <a:rPr lang="fi-FI" dirty="0">
                <a:solidFill>
                  <a:srgbClr val="EA5F28"/>
                </a:solidFill>
              </a:rPr>
              <a:t>zos g</a:t>
            </a:r>
            <a:r>
              <a:rPr lang="hu-HU" dirty="0">
                <a:solidFill>
                  <a:srgbClr val="EA5F28"/>
                </a:solidFill>
              </a:rPr>
              <a:t>ö</a:t>
            </a:r>
            <a:r>
              <a:rPr lang="fi-FI" dirty="0">
                <a:solidFill>
                  <a:srgbClr val="EA5F28"/>
                </a:solidFill>
              </a:rPr>
              <a:t>mbcsapok</a:t>
            </a:r>
            <a:r>
              <a:rPr lang="hu-HU" dirty="0">
                <a:solidFill>
                  <a:srgbClr val="EA5F28"/>
                </a:solidFill>
              </a:rPr>
              <a:t>:</a:t>
            </a:r>
            <a:endParaRPr lang="fi-FI" i="1" dirty="0">
              <a:solidFill>
                <a:srgbClr val="EA5F28"/>
              </a:solidFill>
            </a:endParaRPr>
          </a:p>
          <a:p>
            <a:pPr marL="285750" indent="-285750" eaLnBrk="0" fontAlgn="base" hangingPunct="0">
              <a:buFont typeface="Arial" panose="020B0604020202020204" pitchFamily="34" charset="0"/>
              <a:buChar char="•"/>
            </a:pPr>
            <a:r>
              <a:rPr lang="en-US" sz="1600" dirty="0"/>
              <a:t>H</a:t>
            </a:r>
            <a:r>
              <a:rPr lang="hu-HU" sz="1600" dirty="0"/>
              <a:t>ő</a:t>
            </a:r>
            <a:r>
              <a:rPr lang="en-US" sz="1600" dirty="0"/>
              <a:t>m</a:t>
            </a:r>
            <a:r>
              <a:rPr lang="hu-HU" sz="1600" dirty="0"/>
              <a:t>é</a:t>
            </a:r>
            <a:r>
              <a:rPr lang="en-US" sz="1600" dirty="0" err="1"/>
              <a:t>rs</a:t>
            </a:r>
            <a:r>
              <a:rPr lang="hu-HU" sz="1600" dirty="0"/>
              <a:t>é</a:t>
            </a:r>
            <a:r>
              <a:rPr lang="en-US" sz="1600" dirty="0" err="1"/>
              <a:t>klet</a:t>
            </a:r>
            <a:r>
              <a:rPr lang="hu-HU" sz="1600" dirty="0"/>
              <a:t>-</a:t>
            </a:r>
            <a:r>
              <a:rPr lang="en-US" sz="1600" dirty="0" err="1"/>
              <a:t>tartom</a:t>
            </a:r>
            <a:r>
              <a:rPr lang="hu-HU" sz="1600" dirty="0"/>
              <a:t>á</a:t>
            </a:r>
            <a:r>
              <a:rPr lang="en-US" sz="1600" dirty="0" err="1"/>
              <a:t>ny</a:t>
            </a:r>
            <a:r>
              <a:rPr lang="en-US" sz="1600" dirty="0"/>
              <a:t>: -40°C </a:t>
            </a:r>
            <a:r>
              <a:rPr lang="hu-HU" sz="1600" dirty="0"/>
              <a:t>és</a:t>
            </a:r>
            <a:r>
              <a:rPr lang="en-US" sz="1600" dirty="0"/>
              <a:t> +70°C</a:t>
            </a:r>
            <a:r>
              <a:rPr lang="hu-HU" sz="1600" dirty="0"/>
              <a:t> között</a:t>
            </a:r>
            <a:endParaRPr lang="en-US" sz="1600" dirty="0"/>
          </a:p>
          <a:p>
            <a:pPr marL="285750" indent="-285750" eaLnBrk="0" fontAlgn="base" hangingPunct="0">
              <a:buFont typeface="Arial" panose="020B0604020202020204" pitchFamily="34" charset="0"/>
              <a:buChar char="•"/>
            </a:pPr>
            <a:r>
              <a:rPr lang="en-US" sz="1600" dirty="0" err="1"/>
              <a:t>Ors</a:t>
            </a:r>
            <a:r>
              <a:rPr lang="hu-HU" sz="1600" dirty="0"/>
              <a:t>ó</a:t>
            </a:r>
            <a:r>
              <a:rPr lang="en-US" sz="1600" dirty="0"/>
              <a:t>t</a:t>
            </a:r>
            <a:r>
              <a:rPr lang="hu-HU" sz="1600" dirty="0"/>
              <a:t>ö</a:t>
            </a:r>
            <a:r>
              <a:rPr lang="en-US" sz="1600" dirty="0"/>
              <a:t>m</a:t>
            </a:r>
            <a:r>
              <a:rPr lang="hu-HU" sz="1600" dirty="0"/>
              <a:t>í</a:t>
            </a:r>
            <a:r>
              <a:rPr lang="en-US" sz="1600" dirty="0"/>
              <a:t>t</a:t>
            </a:r>
            <a:r>
              <a:rPr lang="hu-HU" sz="1600" dirty="0"/>
              <a:t>é</a:t>
            </a:r>
            <a:r>
              <a:rPr lang="en-US" sz="1600" dirty="0"/>
              <a:t>s: NBR</a:t>
            </a:r>
            <a:endParaRPr lang="fi-FI" sz="1600" dirty="0"/>
          </a:p>
        </p:txBody>
      </p:sp>
      <p:sp>
        <p:nvSpPr>
          <p:cNvPr id="10" name="Tekstiruutu 12"/>
          <p:cNvSpPr txBox="1"/>
          <p:nvPr/>
        </p:nvSpPr>
        <p:spPr>
          <a:xfrm>
            <a:off x="1334212" y="4549930"/>
            <a:ext cx="4205364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eaLnBrk="0" fontAlgn="base" hangingPunct="0"/>
            <a:r>
              <a:rPr lang="fi-FI" dirty="0">
                <a:solidFill>
                  <a:srgbClr val="EA5F28"/>
                </a:solidFill>
              </a:rPr>
              <a:t>Sav</a:t>
            </a:r>
            <a:r>
              <a:rPr lang="hu-HU" dirty="0">
                <a:solidFill>
                  <a:srgbClr val="EA5F28"/>
                </a:solidFill>
              </a:rPr>
              <a:t>álló</a:t>
            </a:r>
            <a:r>
              <a:rPr lang="fi-FI" dirty="0">
                <a:solidFill>
                  <a:srgbClr val="EA5F28"/>
                </a:solidFill>
              </a:rPr>
              <a:t> g</a:t>
            </a:r>
            <a:r>
              <a:rPr lang="hu-HU" dirty="0">
                <a:solidFill>
                  <a:srgbClr val="EA5F28"/>
                </a:solidFill>
              </a:rPr>
              <a:t>ö</a:t>
            </a:r>
            <a:r>
              <a:rPr lang="fi-FI" dirty="0">
                <a:solidFill>
                  <a:srgbClr val="EA5F28"/>
                </a:solidFill>
              </a:rPr>
              <a:t>mbcsapok</a:t>
            </a:r>
            <a:r>
              <a:rPr lang="hu-HU" dirty="0">
                <a:solidFill>
                  <a:srgbClr val="EA5F28"/>
                </a:solidFill>
              </a:rPr>
              <a:t>:</a:t>
            </a:r>
            <a:endParaRPr lang="fi-FI" i="1" dirty="0">
              <a:solidFill>
                <a:srgbClr val="EA5F28"/>
              </a:solidFill>
            </a:endParaRPr>
          </a:p>
          <a:p>
            <a:pPr marL="285750" indent="-285750" eaLnBrk="0" fontAlgn="base" hangingPunct="0">
              <a:buFont typeface="Arial" panose="020B0604020202020204" pitchFamily="34" charset="0"/>
              <a:buChar char="•"/>
            </a:pPr>
            <a:r>
              <a:rPr lang="en-US" sz="1600" dirty="0"/>
              <a:t>H</a:t>
            </a:r>
            <a:r>
              <a:rPr lang="hu-HU" sz="1600" dirty="0"/>
              <a:t>á</a:t>
            </a:r>
            <a:r>
              <a:rPr lang="en-US" sz="1600" dirty="0"/>
              <a:t>z </a:t>
            </a:r>
            <a:r>
              <a:rPr lang="en-US" sz="1600" dirty="0" err="1"/>
              <a:t>anyaga</a:t>
            </a:r>
            <a:r>
              <a:rPr lang="en-US" sz="1600" dirty="0"/>
              <a:t>: </a:t>
            </a:r>
            <a:r>
              <a:rPr lang="fi-FI" sz="1600" dirty="0"/>
              <a:t>sav</a:t>
            </a:r>
            <a:r>
              <a:rPr lang="hu-HU" sz="1600" dirty="0"/>
              <a:t>álló</a:t>
            </a:r>
            <a:r>
              <a:rPr lang="fi-FI" sz="1600" dirty="0"/>
              <a:t> ac</a:t>
            </a:r>
            <a:r>
              <a:rPr lang="hu-HU" sz="1600" dirty="0"/>
              <a:t>é</a:t>
            </a:r>
            <a:r>
              <a:rPr lang="fi-FI" sz="1600" dirty="0"/>
              <a:t>l EN 10217-7 X2CrNiMo17-12-2 / 1.4404 </a:t>
            </a:r>
            <a:r>
              <a:rPr lang="fi-FI" sz="1100" b="1" i="1" dirty="0"/>
              <a:t>(AISI 316L)</a:t>
            </a:r>
            <a:endParaRPr lang="en-US" sz="1600" dirty="0"/>
          </a:p>
          <a:p>
            <a:pPr marL="285750" indent="-285750" eaLnBrk="0" fontAlgn="base" hangingPunct="0">
              <a:buFont typeface="Arial" panose="020B0604020202020204" pitchFamily="34" charset="0"/>
              <a:buChar char="•"/>
            </a:pPr>
            <a:r>
              <a:rPr lang="fi-FI" sz="1600" dirty="0"/>
              <a:t>Felhaszn</a:t>
            </a:r>
            <a:r>
              <a:rPr lang="hu-HU" sz="1600" dirty="0" err="1"/>
              <a:t>álá</a:t>
            </a:r>
            <a:r>
              <a:rPr lang="fi-FI" sz="1600" dirty="0"/>
              <a:t>si ter</a:t>
            </a:r>
            <a:r>
              <a:rPr lang="hu-HU" sz="1600" dirty="0"/>
              <a:t>ü</a:t>
            </a:r>
            <a:r>
              <a:rPr lang="fi-FI" sz="1600" dirty="0"/>
              <a:t>let (pl.):</a:t>
            </a:r>
            <a:endParaRPr lang="en-US" sz="16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fi-FI" sz="1500" dirty="0"/>
              <a:t> glycol, freezium, ethanol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i-FI" sz="1500" dirty="0"/>
              <a:t> </a:t>
            </a:r>
            <a:r>
              <a:rPr lang="hu-HU" sz="1500" dirty="0" err="1"/>
              <a:t>Sűrí</a:t>
            </a:r>
            <a:r>
              <a:rPr lang="fi-FI" sz="1500" dirty="0"/>
              <a:t>tett leveg</a:t>
            </a:r>
            <a:r>
              <a:rPr lang="hu-HU" sz="1500" dirty="0"/>
              <a:t>ő</a:t>
            </a:r>
            <a:endParaRPr lang="fi-FI" sz="1500" dirty="0"/>
          </a:p>
          <a:p>
            <a:pPr marL="285750" indent="-285750" eaLnBrk="0" fontAlgn="base" hangingPunct="0">
              <a:buFont typeface="Arial" panose="020B0604020202020204" pitchFamily="34" charset="0"/>
              <a:buChar char="•"/>
            </a:pPr>
            <a:endParaRPr lang="fi-FI" sz="160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F4F2DE57-E82B-0A47-9121-DA4526B466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2332" y="277402"/>
            <a:ext cx="5516563" cy="1379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rgbClr val="009EE1"/>
                </a:solidFill>
              </a:rPr>
              <a:t>Speciális gömbcsapok</a:t>
            </a:r>
            <a:br>
              <a:rPr lang="hu-HU" b="1" dirty="0">
                <a:solidFill>
                  <a:srgbClr val="009EE1"/>
                </a:solidFill>
              </a:rPr>
            </a:br>
            <a:r>
              <a:rPr lang="hu-HU" sz="2800" b="1" dirty="0">
                <a:solidFill>
                  <a:srgbClr val="EA5F28"/>
                </a:solidFill>
              </a:rPr>
              <a:t>Egyéb közegekre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528326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3884" y="4028171"/>
            <a:ext cx="3623145" cy="214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E0FE704-0B64-0A43-88C1-D869CF6F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488" y="503664"/>
            <a:ext cx="3618109" cy="772541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rgbClr val="009EE1"/>
                </a:solidFill>
              </a:rPr>
              <a:t>Anyagminőségek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1E6FC8-F2C7-0B4B-9507-E38AAA0B0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000" dirty="0"/>
              <a:t>Ház anyaga: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000" dirty="0"/>
              <a:t>	 acél pl. P235GH (1.0345), P355NL1 (1,0566)</a:t>
            </a:r>
          </a:p>
          <a:p>
            <a:pPr>
              <a:spcBef>
                <a:spcPts val="0"/>
              </a:spcBef>
            </a:pPr>
            <a:r>
              <a:rPr lang="hu-HU" sz="2000" dirty="0"/>
              <a:t>Gömb</a:t>
            </a:r>
            <a:r>
              <a:rPr lang="fi-FI" sz="2000" dirty="0"/>
              <a:t> / T</a:t>
            </a:r>
            <a:r>
              <a:rPr lang="hu-HU" sz="2000" dirty="0"/>
              <a:t>á</a:t>
            </a:r>
            <a:r>
              <a:rPr lang="fi-FI" sz="2000" dirty="0"/>
              <a:t>ny</a:t>
            </a:r>
            <a:r>
              <a:rPr lang="hu-HU" sz="2000" dirty="0"/>
              <a:t>é</a:t>
            </a:r>
            <a:r>
              <a:rPr lang="fi-FI" sz="2000" dirty="0"/>
              <a:t>r</a:t>
            </a:r>
            <a:r>
              <a:rPr lang="hu-HU" sz="2000" dirty="0"/>
              <a:t> anyaga</a:t>
            </a:r>
            <a:r>
              <a:rPr lang="fi-FI" sz="2000" dirty="0"/>
              <a:t>:</a:t>
            </a:r>
            <a:endParaRPr lang="hu-HU" sz="2000" dirty="0"/>
          </a:p>
          <a:p>
            <a:pPr marL="0" indent="0">
              <a:spcBef>
                <a:spcPts val="0"/>
              </a:spcBef>
              <a:buNone/>
            </a:pPr>
            <a:r>
              <a:rPr lang="hu-HU" sz="2000" dirty="0"/>
              <a:t> 	saválló acél</a:t>
            </a:r>
            <a:r>
              <a:rPr lang="fi-FI" sz="2000" dirty="0"/>
              <a:t>, </a:t>
            </a:r>
            <a:r>
              <a:rPr lang="hu-HU" sz="2000" dirty="0"/>
              <a:t>saválló </a:t>
            </a:r>
            <a:r>
              <a:rPr lang="fi-FI" sz="2000" dirty="0"/>
              <a:t>bevonatos,</a:t>
            </a:r>
            <a:r>
              <a:rPr lang="hu-HU" sz="2000" dirty="0"/>
              <a:t> </a:t>
            </a:r>
            <a:r>
              <a:rPr lang="fi-FI" sz="2000" dirty="0"/>
              <a:t>kr</a:t>
            </a:r>
            <a:r>
              <a:rPr lang="hu-HU" sz="2000" dirty="0"/>
              <a:t>ó</a:t>
            </a:r>
            <a:r>
              <a:rPr lang="fi-FI" sz="2000" dirty="0"/>
              <a:t>mozott</a:t>
            </a:r>
            <a:r>
              <a:rPr lang="hu-HU" sz="2000" dirty="0"/>
              <a:t> </a:t>
            </a:r>
          </a:p>
          <a:p>
            <a:pPr>
              <a:spcBef>
                <a:spcPts val="0"/>
              </a:spcBef>
            </a:pPr>
            <a:r>
              <a:rPr lang="hu-HU" sz="2000" dirty="0"/>
              <a:t>Ülék anyaga</a:t>
            </a:r>
            <a:r>
              <a:rPr lang="fi-FI" sz="2000" dirty="0"/>
              <a:t>:</a:t>
            </a:r>
            <a:endParaRPr lang="hu-HU" sz="2000" dirty="0"/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i-FI" sz="1600" dirty="0"/>
              <a:t>PTFE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i-FI" sz="1600" dirty="0"/>
              <a:t>PTFE+C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i-FI" sz="1600" dirty="0"/>
              <a:t>F</a:t>
            </a:r>
            <a:r>
              <a:rPr lang="hu-HU" sz="1600" dirty="0"/>
              <a:t>é</a:t>
            </a:r>
            <a:r>
              <a:rPr lang="fi-FI" sz="1600" dirty="0"/>
              <a:t>m</a:t>
            </a:r>
          </a:p>
          <a:p>
            <a:pPr>
              <a:spcBef>
                <a:spcPts val="0"/>
              </a:spcBef>
            </a:pPr>
            <a:r>
              <a:rPr lang="hu-HU" sz="2000" dirty="0"/>
              <a:t>Orsó tömítés anyaga</a:t>
            </a:r>
            <a:endParaRPr lang="fi-FI" sz="2000" dirty="0"/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i-FI" sz="1600" dirty="0"/>
              <a:t>FPM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i-FI" sz="1600" dirty="0"/>
              <a:t>Grafit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000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286" y="3066015"/>
            <a:ext cx="2419806" cy="2326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9412" y="1412393"/>
            <a:ext cx="1836680" cy="165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17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0FE704-0B64-0A43-88C1-D869CF6F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083" y="322729"/>
            <a:ext cx="4527138" cy="1327619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rgbClr val="009EE1"/>
                </a:solidFill>
              </a:rPr>
              <a:t>Üzemi jellemzők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1E6FC8-F2C7-0B4B-9507-E38AAA0B0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50348"/>
            <a:ext cx="7886700" cy="4526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Nyomás – hőmérséklet diagramok </a:t>
            </a:r>
          </a:p>
          <a:p>
            <a:pPr marL="0" indent="0">
              <a:buNone/>
            </a:pPr>
            <a:r>
              <a:rPr lang="hu-HU" dirty="0"/>
              <a:t>	</a:t>
            </a:r>
          </a:p>
        </p:txBody>
      </p:sp>
      <p:pic>
        <p:nvPicPr>
          <p:cNvPr id="5" name="Kuva 11" descr="pressure_PN-16-25-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63" y="2821130"/>
            <a:ext cx="3710773" cy="2115141"/>
          </a:xfrm>
          <a:prstGeom prst="rect">
            <a:avLst/>
          </a:prstGeom>
        </p:spPr>
      </p:pic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5097" y="2488744"/>
            <a:ext cx="4398004" cy="2517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729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:\3 Markkinointiviestintä\Presentaatiot\DRAFTS\Kuvat_palloventtiilit\ball_93014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3191" y="1409849"/>
            <a:ext cx="1297512" cy="129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711" y="2186795"/>
            <a:ext cx="1371252" cy="112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M:\3 Markkinointiviestintä\Presentaatiot\DRAFTS\Kuvat_palloventtiilit\seals_0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969" y="2749825"/>
            <a:ext cx="1567955" cy="117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M:\3 Markkinointiviestintä\Presentaatiot\DRAFTS\Kuvat_palloventtiilit\sealing_of_the_bal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6605" y="2436964"/>
            <a:ext cx="3058683" cy="150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34623" y="1496811"/>
            <a:ext cx="53404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6700" indent="-257175">
              <a:spcBef>
                <a:spcPts val="384"/>
              </a:spcBef>
              <a:buFont typeface="Arial" panose="020B0604020202020204" pitchFamily="34" charset="0"/>
              <a:buChar char="•"/>
            </a:pPr>
            <a:r>
              <a:rPr lang="en-US" altLang="fi-FI" sz="1600" dirty="0"/>
              <a:t>G</a:t>
            </a:r>
            <a:r>
              <a:rPr lang="hu-HU" altLang="fi-FI" sz="1600" dirty="0"/>
              <a:t>ö</a:t>
            </a:r>
            <a:r>
              <a:rPr lang="en-US" altLang="fi-FI" sz="1600" dirty="0" err="1"/>
              <a:t>mb</a:t>
            </a:r>
            <a:r>
              <a:rPr lang="en-US" altLang="fi-FI" sz="1600" dirty="0"/>
              <a:t> </a:t>
            </a:r>
            <a:r>
              <a:rPr lang="en-US" altLang="fi-FI" sz="1600" dirty="0" err="1"/>
              <a:t>fe</a:t>
            </a:r>
            <a:r>
              <a:rPr lang="hu-HU" altLang="fi-FI" sz="1600" dirty="0" err="1"/>
              <a:t>lületkezelése</a:t>
            </a:r>
            <a:r>
              <a:rPr lang="en-US" altLang="fi-FI" sz="1600" dirty="0"/>
              <a:t> (pol</a:t>
            </a:r>
            <a:r>
              <a:rPr lang="hu-HU" altLang="fi-FI" sz="1600" dirty="0"/>
              <a:t>írozás</a:t>
            </a:r>
            <a:r>
              <a:rPr lang="fi-FI" altLang="fi-FI" sz="1600" dirty="0"/>
              <a:t>)</a:t>
            </a:r>
            <a:endParaRPr lang="en-US" altLang="fi-FI" sz="1600" dirty="0"/>
          </a:p>
          <a:p>
            <a:pPr marL="266700" indent="-257175">
              <a:spcBef>
                <a:spcPts val="384"/>
              </a:spcBef>
              <a:buFont typeface="Arial" panose="020B0604020202020204" pitchFamily="34" charset="0"/>
              <a:buChar char="•"/>
            </a:pPr>
            <a:r>
              <a:rPr lang="en-US" altLang="fi-FI" sz="1600" dirty="0"/>
              <a:t>El</a:t>
            </a:r>
            <a:r>
              <a:rPr lang="hu-HU" altLang="fi-FI" sz="1600" dirty="0" err="1"/>
              <a:t>őfeszített</a:t>
            </a:r>
            <a:r>
              <a:rPr lang="hu-HU" altLang="fi-FI" sz="1600" dirty="0"/>
              <a:t> rugós </a:t>
            </a:r>
            <a:r>
              <a:rPr lang="en-US" altLang="fi-FI" sz="1600" dirty="0" err="1"/>
              <a:t>megt</a:t>
            </a:r>
            <a:r>
              <a:rPr lang="hu-HU" altLang="fi-FI" sz="1600" dirty="0" err="1"/>
              <a:t>ámasztású</a:t>
            </a:r>
            <a:r>
              <a:rPr lang="en-US" altLang="fi-FI" sz="1600" dirty="0"/>
              <a:t> </a:t>
            </a:r>
            <a:r>
              <a:rPr lang="hu-HU" altLang="fi-FI" sz="1600" dirty="0" err="1"/>
              <a:t>ülé</a:t>
            </a:r>
            <a:r>
              <a:rPr lang="en-US" altLang="fi-FI" sz="1600" dirty="0"/>
              <a:t>k</a:t>
            </a:r>
          </a:p>
          <a:p>
            <a:pPr marL="0" indent="0">
              <a:spcBef>
                <a:spcPts val="384"/>
              </a:spcBef>
            </a:pPr>
            <a:endParaRPr lang="en-US" altLang="fi-FI" sz="2000" dirty="0"/>
          </a:p>
          <a:p>
            <a:pPr marL="266700" lvl="1" indent="-257175">
              <a:spcBef>
                <a:spcPts val="384"/>
              </a:spcBef>
              <a:buFont typeface="Arial" panose="020B0604020202020204" pitchFamily="34" charset="0"/>
              <a:buChar char="•"/>
            </a:pPr>
            <a:endParaRPr lang="en-US" altLang="fi-FI" sz="1600" dirty="0"/>
          </a:p>
          <a:p>
            <a:pPr marL="266700" indent="-257175">
              <a:spcBef>
                <a:spcPts val="384"/>
              </a:spcBef>
              <a:buFont typeface="Arial" panose="020B0604020202020204" pitchFamily="34" charset="0"/>
              <a:buChar char="•"/>
            </a:pPr>
            <a:endParaRPr lang="en-US" altLang="fi-FI" sz="1600" dirty="0"/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F4F2DE57-E82B-0A47-9121-DA4526B466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7262" y="277402"/>
            <a:ext cx="4881633" cy="1219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rgbClr val="009EE1"/>
                </a:solidFill>
              </a:rPr>
              <a:t>Szivárgásmentesség</a:t>
            </a:r>
            <a:endParaRPr lang="hu-HU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473" y="3961120"/>
            <a:ext cx="4027558" cy="2544657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176065" y="3168307"/>
            <a:ext cx="2727966" cy="84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6700" indent="-257175">
              <a:spcBef>
                <a:spcPts val="384"/>
              </a:spcBef>
              <a:buFont typeface="Arial" panose="020B0604020202020204" pitchFamily="34" charset="0"/>
              <a:buChar char="•"/>
            </a:pPr>
            <a:r>
              <a:rPr lang="fi-FI" altLang="fi-FI" sz="1600" dirty="0"/>
              <a:t>H</a:t>
            </a:r>
            <a:r>
              <a:rPr lang="hu-HU" altLang="fi-FI" sz="1600" dirty="0"/>
              <a:t>á</a:t>
            </a:r>
            <a:r>
              <a:rPr lang="fi-FI" altLang="fi-FI" sz="1600" dirty="0"/>
              <a:t>rmas excentricit</a:t>
            </a:r>
            <a:r>
              <a:rPr lang="hu-HU" altLang="fi-FI" sz="1600" dirty="0"/>
              <a:t>á</a:t>
            </a:r>
            <a:r>
              <a:rPr lang="fi-FI" altLang="fi-FI" sz="1600" dirty="0"/>
              <a:t>s</a:t>
            </a:r>
            <a:endParaRPr lang="en-US" altLang="fi-FI" sz="1600" dirty="0"/>
          </a:p>
          <a:p>
            <a:pPr marL="266700" indent="-257175">
              <a:spcBef>
                <a:spcPts val="384"/>
              </a:spcBef>
              <a:buFont typeface="Arial" panose="020B0604020202020204" pitchFamily="34" charset="0"/>
              <a:buChar char="•"/>
            </a:pPr>
            <a:r>
              <a:rPr lang="hu-HU" altLang="fi-FI" sz="1600" dirty="0"/>
              <a:t>Ülék</a:t>
            </a:r>
            <a:r>
              <a:rPr lang="fi-FI" altLang="fi-FI" sz="1600" dirty="0"/>
              <a:t> kialak</a:t>
            </a:r>
            <a:r>
              <a:rPr lang="hu-HU" altLang="fi-FI" sz="1600" dirty="0" err="1"/>
              <a:t>ítá</a:t>
            </a:r>
            <a:r>
              <a:rPr lang="fi-FI" altLang="fi-FI" sz="1600" dirty="0"/>
              <a:t>s</a:t>
            </a:r>
            <a:endParaRPr lang="en-US" altLang="fi-FI" sz="2000" dirty="0"/>
          </a:p>
          <a:p>
            <a:pPr marL="266700" lvl="1" indent="-257175">
              <a:spcBef>
                <a:spcPts val="384"/>
              </a:spcBef>
              <a:buFont typeface="Arial" panose="020B0604020202020204" pitchFamily="34" charset="0"/>
              <a:buChar char="•"/>
            </a:pPr>
            <a:endParaRPr lang="en-US" altLang="fi-FI" sz="1600" dirty="0"/>
          </a:p>
          <a:p>
            <a:pPr marL="266700" indent="-257175">
              <a:spcBef>
                <a:spcPts val="384"/>
              </a:spcBef>
              <a:buFont typeface="Arial" panose="020B0604020202020204" pitchFamily="34" charset="0"/>
              <a:buChar char="•"/>
            </a:pPr>
            <a:endParaRPr lang="en-US" altLang="fi-FI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533" y="4752203"/>
            <a:ext cx="1668561" cy="16040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327" y="4738781"/>
            <a:ext cx="1266470" cy="114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23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1E6FC8-F2C7-0B4B-9507-E38AAA0B0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	</a:t>
            </a:r>
          </a:p>
        </p:txBody>
      </p:sp>
      <p:pic>
        <p:nvPicPr>
          <p:cNvPr id="4" name="Kuva 8" descr="pallo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720" y="1300011"/>
            <a:ext cx="3623320" cy="3458623"/>
          </a:xfrm>
          <a:prstGeom prst="rect">
            <a:avLst/>
          </a:prstGeom>
        </p:spPr>
      </p:pic>
      <p:pic>
        <p:nvPicPr>
          <p:cNvPr id="5" name="Kuva 13" descr="hp90804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4563992"/>
            <a:ext cx="2592288" cy="191691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9" name="Cím 1">
            <a:extLst>
              <a:ext uri="{FF2B5EF4-FFF2-40B4-BE49-F238E27FC236}">
                <a16:creationId xmlns:a16="http://schemas.microsoft.com/office/drawing/2014/main" id="{F4F2DE57-E82B-0A47-9121-DA4526B466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09395" y="71188"/>
            <a:ext cx="5516563" cy="1477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rgbClr val="009EE1"/>
                </a:solidFill>
              </a:rPr>
              <a:t>Gömb kialakítások</a:t>
            </a:r>
            <a:endParaRPr lang="hu-HU" sz="3600" dirty="0"/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F4F2DE57-E82B-0A47-9121-DA4526B46678}"/>
              </a:ext>
            </a:extLst>
          </p:cNvPr>
          <p:cNvSpPr txBox="1">
            <a:spLocks/>
          </p:cNvSpPr>
          <p:nvPr/>
        </p:nvSpPr>
        <p:spPr>
          <a:xfrm>
            <a:off x="5170635" y="1161257"/>
            <a:ext cx="3768413" cy="982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rgbClr val="009EE1"/>
                </a:solidFill>
              </a:rPr>
              <a:t>Megfúrt gömb</a:t>
            </a:r>
            <a:endParaRPr lang="hu-HU" sz="280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F4F2DE57-E82B-0A47-9121-DA4526B46678}"/>
              </a:ext>
            </a:extLst>
          </p:cNvPr>
          <p:cNvSpPr txBox="1">
            <a:spLocks/>
          </p:cNvSpPr>
          <p:nvPr/>
        </p:nvSpPr>
        <p:spPr>
          <a:xfrm>
            <a:off x="5165607" y="2296511"/>
            <a:ext cx="3978393" cy="982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rgbClr val="009EE1"/>
                </a:solidFill>
              </a:rPr>
              <a:t>„Kagyló” kialakítású gömb</a:t>
            </a:r>
            <a:endParaRPr lang="hu-HU" sz="2800" dirty="0"/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F4F2DE57-E82B-0A47-9121-DA4526B46678}"/>
              </a:ext>
            </a:extLst>
          </p:cNvPr>
          <p:cNvSpPr txBox="1">
            <a:spLocks/>
          </p:cNvSpPr>
          <p:nvPr/>
        </p:nvSpPr>
        <p:spPr>
          <a:xfrm>
            <a:off x="5170635" y="3581138"/>
            <a:ext cx="3978393" cy="982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rgbClr val="009EE1"/>
                </a:solidFill>
              </a:rPr>
              <a:t>Belső megvezetésű gömb</a:t>
            </a:r>
            <a:endParaRPr lang="hu-HU" sz="2800" dirty="0"/>
          </a:p>
        </p:txBody>
      </p:sp>
      <p:sp>
        <p:nvSpPr>
          <p:cNvPr id="13" name="Cím 1">
            <a:extLst>
              <a:ext uri="{FF2B5EF4-FFF2-40B4-BE49-F238E27FC236}">
                <a16:creationId xmlns:a16="http://schemas.microsoft.com/office/drawing/2014/main" id="{F4F2DE57-E82B-0A47-9121-DA4526B46678}"/>
              </a:ext>
            </a:extLst>
          </p:cNvPr>
          <p:cNvSpPr txBox="1">
            <a:spLocks/>
          </p:cNvSpPr>
          <p:nvPr/>
        </p:nvSpPr>
        <p:spPr>
          <a:xfrm>
            <a:off x="5275738" y="5031024"/>
            <a:ext cx="3978393" cy="982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rgbClr val="009EE1"/>
                </a:solidFill>
              </a:rPr>
              <a:t>Öntvény  gömb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955321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1E6FC8-F2C7-0B4B-9507-E38AAA0B0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	</a:t>
            </a:r>
          </a:p>
        </p:txBody>
      </p:sp>
      <p:pic>
        <p:nvPicPr>
          <p:cNvPr id="4" name="Picture 2" descr="M:\3 Markkinointiviestintä\Presentaatiot\DRAFTS\Kuvat_palloventtiilit\shut_off_valve_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523832"/>
            <a:ext cx="7770830" cy="282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23850" y="3322163"/>
            <a:ext cx="4248150" cy="158353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fi-FI" dirty="0" err="1">
                <a:solidFill>
                  <a:schemeClr val="accent1"/>
                </a:solidFill>
              </a:rPr>
              <a:t>Sz</a:t>
            </a:r>
            <a:r>
              <a:rPr lang="hu-HU" altLang="fi-FI" dirty="0" err="1">
                <a:solidFill>
                  <a:schemeClr val="accent1"/>
                </a:solidFill>
              </a:rPr>
              <a:t>űkített</a:t>
            </a:r>
            <a:r>
              <a:rPr lang="hu-HU" altLang="fi-FI" dirty="0">
                <a:solidFill>
                  <a:schemeClr val="accent1"/>
                </a:solidFill>
              </a:rPr>
              <a:t> átömlésű</a:t>
            </a:r>
            <a:r>
              <a:rPr lang="en-US" altLang="fi-FI" dirty="0">
                <a:solidFill>
                  <a:schemeClr val="accent1"/>
                </a:solidFill>
              </a:rPr>
              <a:t> g</a:t>
            </a:r>
            <a:r>
              <a:rPr lang="hu-HU" altLang="fi-FI" dirty="0">
                <a:solidFill>
                  <a:schemeClr val="accent1"/>
                </a:solidFill>
              </a:rPr>
              <a:t>ö</a:t>
            </a:r>
            <a:r>
              <a:rPr lang="en-US" altLang="fi-FI" dirty="0" err="1">
                <a:solidFill>
                  <a:schemeClr val="accent1"/>
                </a:solidFill>
              </a:rPr>
              <a:t>mbcsap</a:t>
            </a:r>
            <a:endParaRPr lang="en-US" altLang="fi-FI" dirty="0">
              <a:solidFill>
                <a:schemeClr val="accent1"/>
              </a:solidFill>
            </a:endParaRPr>
          </a:p>
          <a:p>
            <a:pPr marL="180975" indent="-180975">
              <a:buFontTx/>
              <a:buChar char="•"/>
            </a:pPr>
            <a:r>
              <a:rPr lang="en-US" altLang="fi-FI" sz="1400" dirty="0"/>
              <a:t>N</a:t>
            </a:r>
            <a:r>
              <a:rPr lang="hu-HU" altLang="fi-FI" sz="1400" dirty="0"/>
              <a:t>émi nyomásesés elfogadható a legtöbb </a:t>
            </a:r>
            <a:r>
              <a:rPr lang="fi-FI" altLang="fi-FI" sz="1400" dirty="0"/>
              <a:t>rendszerben</a:t>
            </a:r>
          </a:p>
          <a:p>
            <a:pPr marL="180975" indent="-180975">
              <a:buFontTx/>
              <a:buChar char="•"/>
            </a:pPr>
            <a:r>
              <a:rPr lang="fi-FI" altLang="fi-FI" sz="1400" dirty="0"/>
              <a:t>Fontos: sz</a:t>
            </a:r>
            <a:r>
              <a:rPr lang="hu-HU" altLang="fi-FI" sz="1400" dirty="0"/>
              <a:t>ű</a:t>
            </a:r>
            <a:r>
              <a:rPr lang="fi-FI" altLang="fi-FI" sz="1400" dirty="0"/>
              <a:t>k</a:t>
            </a:r>
            <a:r>
              <a:rPr lang="hu-HU" sz="1400" dirty="0"/>
              <a:t>ü</a:t>
            </a:r>
            <a:r>
              <a:rPr lang="fi-FI" altLang="fi-FI" sz="1400" dirty="0"/>
              <a:t>l</a:t>
            </a:r>
            <a:r>
              <a:rPr lang="hu-HU" altLang="fi-FI" sz="1400" dirty="0"/>
              <a:t>é</a:t>
            </a:r>
            <a:r>
              <a:rPr lang="fi-FI" altLang="fi-FI" sz="1400" dirty="0"/>
              <a:t>s m</a:t>
            </a:r>
            <a:r>
              <a:rPr lang="hu-HU" altLang="fi-FI" sz="1400" dirty="0"/>
              <a:t>é</a:t>
            </a:r>
            <a:r>
              <a:rPr lang="fi-FI" altLang="fi-FI" sz="1400" dirty="0"/>
              <a:t>rt</a:t>
            </a:r>
            <a:r>
              <a:rPr lang="hu-HU" altLang="fi-FI" sz="1400" dirty="0"/>
              <a:t>é</a:t>
            </a:r>
            <a:r>
              <a:rPr lang="fi-FI" altLang="fi-FI" sz="1400" dirty="0"/>
              <a:t>ke</a:t>
            </a:r>
            <a:endParaRPr lang="hu-HU" altLang="fi-FI" sz="1400" dirty="0"/>
          </a:p>
          <a:p>
            <a:pPr marL="180975" indent="-180975">
              <a:buFontTx/>
              <a:buChar char="•"/>
            </a:pPr>
            <a:r>
              <a:rPr lang="en-US" altLang="fi-FI" sz="1400" dirty="0" err="1"/>
              <a:t>Felhaszn</a:t>
            </a:r>
            <a:r>
              <a:rPr lang="hu-HU" altLang="fi-FI" sz="1400" dirty="0"/>
              <a:t>álható fűtési és hűtési </a:t>
            </a:r>
            <a:r>
              <a:rPr lang="en-US" altLang="fi-FI" sz="1400" dirty="0" err="1"/>
              <a:t>rendszerekben</a:t>
            </a:r>
            <a:endParaRPr lang="en-US" altLang="fi-FI" sz="1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787900" y="3322163"/>
            <a:ext cx="4114800" cy="1655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fi-FI" dirty="0" err="1">
                <a:solidFill>
                  <a:schemeClr val="accent1"/>
                </a:solidFill>
              </a:rPr>
              <a:t>Teljes</a:t>
            </a:r>
            <a:r>
              <a:rPr lang="en-US" altLang="fi-FI" dirty="0">
                <a:solidFill>
                  <a:schemeClr val="accent1"/>
                </a:solidFill>
              </a:rPr>
              <a:t> </a:t>
            </a:r>
            <a:r>
              <a:rPr lang="hu-HU" altLang="fi-FI" dirty="0">
                <a:solidFill>
                  <a:schemeClr val="accent1"/>
                </a:solidFill>
              </a:rPr>
              <a:t> átömlésű </a:t>
            </a:r>
            <a:r>
              <a:rPr lang="en-US" altLang="fi-FI" dirty="0">
                <a:solidFill>
                  <a:schemeClr val="accent1"/>
                </a:solidFill>
              </a:rPr>
              <a:t>g</a:t>
            </a:r>
            <a:r>
              <a:rPr lang="hu-HU" altLang="fi-FI" dirty="0">
                <a:solidFill>
                  <a:schemeClr val="accent1"/>
                </a:solidFill>
              </a:rPr>
              <a:t>ö</a:t>
            </a:r>
            <a:r>
              <a:rPr lang="en-US" altLang="fi-FI" dirty="0" err="1">
                <a:solidFill>
                  <a:schemeClr val="accent1"/>
                </a:solidFill>
              </a:rPr>
              <a:t>mbcsap</a:t>
            </a:r>
            <a:endParaRPr lang="en-US" altLang="fi-FI" dirty="0">
              <a:solidFill>
                <a:schemeClr val="accent1"/>
              </a:solidFill>
            </a:endParaRPr>
          </a:p>
          <a:p>
            <a:pPr marL="180975" indent="-180975">
              <a:buFontTx/>
              <a:buChar char="•"/>
            </a:pPr>
            <a:r>
              <a:rPr lang="en-US" altLang="fi-FI" sz="1400" dirty="0" err="1"/>
              <a:t>Dr</a:t>
            </a:r>
            <a:r>
              <a:rPr lang="hu-HU" altLang="fi-FI" sz="1400" dirty="0" err="1"/>
              <a:t>ágá</a:t>
            </a:r>
            <a:r>
              <a:rPr lang="en-US" altLang="fi-FI" sz="1400" dirty="0"/>
              <a:t>bb</a:t>
            </a:r>
          </a:p>
          <a:p>
            <a:pPr marL="180975" indent="-180975">
              <a:buFontTx/>
              <a:buChar char="•"/>
            </a:pPr>
            <a:r>
              <a:rPr lang="en-US" altLang="fi-FI" sz="1400" dirty="0" err="1"/>
              <a:t>Kisebb</a:t>
            </a:r>
            <a:r>
              <a:rPr lang="en-US" altLang="fi-FI" sz="1400" dirty="0"/>
              <a:t> </a:t>
            </a:r>
            <a:r>
              <a:rPr lang="hu-HU" altLang="fi-FI" sz="1400" dirty="0"/>
              <a:t>a nyomásesés esélye </a:t>
            </a:r>
            <a:r>
              <a:rPr lang="en-US" altLang="fi-FI" sz="1400" dirty="0"/>
              <a:t>– </a:t>
            </a:r>
            <a:r>
              <a:rPr lang="en-US" altLang="fi-FI" sz="1400" dirty="0" err="1"/>
              <a:t>minimaliz</a:t>
            </a:r>
            <a:r>
              <a:rPr lang="hu-HU" altLang="fi-FI" sz="1400" dirty="0"/>
              <a:t>á</a:t>
            </a:r>
            <a:r>
              <a:rPr lang="en-US" altLang="fi-FI" sz="1400" dirty="0" err="1"/>
              <a:t>lha</a:t>
            </a:r>
            <a:r>
              <a:rPr lang="hu-HU" altLang="fi-FI" sz="1400" dirty="0"/>
              <a:t>tó </a:t>
            </a:r>
            <a:r>
              <a:rPr lang="en-US" altLang="fi-FI" sz="1400" dirty="0"/>
              <a:t>a </a:t>
            </a:r>
            <a:r>
              <a:rPr lang="en-US" altLang="fi-FI" sz="1400" dirty="0" err="1"/>
              <a:t>szivatty</a:t>
            </a:r>
            <a:r>
              <a:rPr lang="hu-HU" altLang="fi-FI" sz="1400" dirty="0"/>
              <a:t>ú költsége</a:t>
            </a:r>
            <a:endParaRPr lang="en-US" altLang="fi-FI" sz="1400" dirty="0"/>
          </a:p>
          <a:p>
            <a:pPr marL="180975" indent="-180975">
              <a:buFontTx/>
              <a:buChar char="•"/>
            </a:pPr>
            <a:r>
              <a:rPr lang="en-US" altLang="fi-FI" sz="1400" dirty="0" err="1"/>
              <a:t>Felhaszn</a:t>
            </a:r>
            <a:r>
              <a:rPr lang="hu-HU" altLang="fi-FI" sz="1400" dirty="0"/>
              <a:t>álható fűtési és hűtési </a:t>
            </a:r>
            <a:r>
              <a:rPr lang="en-US" altLang="fi-FI" sz="1400" dirty="0" err="1"/>
              <a:t>rendszerekben</a:t>
            </a:r>
            <a:endParaRPr lang="en-US" altLang="fi-FI" sz="1400" dirty="0"/>
          </a:p>
          <a:p>
            <a:pPr marL="0" indent="0">
              <a:buNone/>
            </a:pPr>
            <a:endParaRPr lang="en-US" altLang="fi-FI" sz="1400" dirty="0"/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F4F2DE57-E82B-0A47-9121-DA4526B466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05125" y="221783"/>
            <a:ext cx="5516563" cy="752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rgbClr val="009EE1"/>
                </a:solidFill>
              </a:rPr>
              <a:t>Áteresztő képesség</a:t>
            </a:r>
            <a:endParaRPr lang="hu-HU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828" y="4751149"/>
            <a:ext cx="3684972" cy="21068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5916" y="5194998"/>
            <a:ext cx="326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Pillang</a:t>
            </a:r>
            <a:r>
              <a:rPr lang="hu-HU" altLang="fi-FI" dirty="0"/>
              <a:t>ó</a:t>
            </a:r>
            <a:r>
              <a:rPr lang="fi-FI" dirty="0"/>
              <a:t>szelepek eset</a:t>
            </a:r>
            <a:r>
              <a:rPr lang="hu-HU" altLang="fi-FI" dirty="0"/>
              <a:t>é</a:t>
            </a:r>
            <a:r>
              <a:rPr lang="fi-FI" dirty="0"/>
              <a:t>ben a konstrukci</a:t>
            </a:r>
            <a:r>
              <a:rPr lang="hu-HU" altLang="fi-FI" dirty="0"/>
              <a:t>ó</a:t>
            </a:r>
            <a:r>
              <a:rPr lang="fi-FI" dirty="0"/>
              <a:t>tol f</a:t>
            </a:r>
            <a:r>
              <a:rPr lang="hu-HU" dirty="0"/>
              <a:t>ü</a:t>
            </a:r>
            <a:r>
              <a:rPr lang="fi-FI" dirty="0"/>
              <a:t>gg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61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0FE704-0B64-0A43-88C1-D869CF6F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879" y="362921"/>
            <a:ext cx="4965446" cy="812735"/>
          </a:xfrm>
        </p:spPr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rgbClr val="009EE1"/>
                </a:solidFill>
              </a:rPr>
              <a:t>Át</a:t>
            </a:r>
            <a:r>
              <a:rPr lang="fi-FI" sz="3600" b="1" dirty="0">
                <a:solidFill>
                  <a:srgbClr val="009EE1"/>
                </a:solidFill>
              </a:rPr>
              <a:t>foly</a:t>
            </a:r>
            <a:r>
              <a:rPr lang="hu-HU" sz="3600" b="1" dirty="0">
                <a:solidFill>
                  <a:srgbClr val="009EE1"/>
                </a:solidFill>
              </a:rPr>
              <a:t>á</a:t>
            </a:r>
            <a:r>
              <a:rPr lang="fi-FI" sz="3600" b="1" dirty="0">
                <a:solidFill>
                  <a:srgbClr val="009EE1"/>
                </a:solidFill>
              </a:rPr>
              <a:t>si </a:t>
            </a:r>
            <a:r>
              <a:rPr lang="hu-HU" sz="3600" b="1" dirty="0">
                <a:solidFill>
                  <a:srgbClr val="009EE1"/>
                </a:solidFill>
              </a:rPr>
              <a:t>é</a:t>
            </a:r>
            <a:r>
              <a:rPr lang="fi-FI" sz="3600" b="1" dirty="0">
                <a:solidFill>
                  <a:srgbClr val="009EE1"/>
                </a:solidFill>
              </a:rPr>
              <a:t>rt</a:t>
            </a:r>
            <a:r>
              <a:rPr lang="hu-HU" sz="3600" b="1" dirty="0">
                <a:solidFill>
                  <a:srgbClr val="009EE1"/>
                </a:solidFill>
              </a:rPr>
              <a:t>é</a:t>
            </a:r>
            <a:r>
              <a:rPr lang="fi-FI" sz="3600" b="1" dirty="0">
                <a:solidFill>
                  <a:srgbClr val="009EE1"/>
                </a:solidFill>
              </a:rPr>
              <a:t>k - nyom</a:t>
            </a:r>
            <a:r>
              <a:rPr lang="hu-HU" sz="3600" b="1" dirty="0">
                <a:solidFill>
                  <a:srgbClr val="009EE1"/>
                </a:solidFill>
              </a:rPr>
              <a:t>á</a:t>
            </a:r>
            <a:r>
              <a:rPr lang="fi-FI" sz="3600" b="1" dirty="0">
                <a:solidFill>
                  <a:srgbClr val="009EE1"/>
                </a:solidFill>
              </a:rPr>
              <a:t>ses</a:t>
            </a:r>
            <a:r>
              <a:rPr lang="hu-HU" sz="3600" b="1" dirty="0">
                <a:solidFill>
                  <a:srgbClr val="009EE1"/>
                </a:solidFill>
              </a:rPr>
              <a:t>é</a:t>
            </a:r>
            <a:r>
              <a:rPr lang="fi-FI" sz="3600" b="1" dirty="0">
                <a:solidFill>
                  <a:srgbClr val="009EE1"/>
                </a:solidFill>
              </a:rPr>
              <a:t>s</a:t>
            </a:r>
            <a:endParaRPr lang="hu-HU" sz="36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1E6FC8-F2C7-0B4B-9507-E38AAA0B0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	</a:t>
            </a:r>
          </a:p>
        </p:txBody>
      </p:sp>
      <p:graphicFrame>
        <p:nvGraphicFramePr>
          <p:cNvPr id="7" name="Taulukk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403670"/>
              </p:ext>
            </p:extLst>
          </p:nvPr>
        </p:nvGraphicFramePr>
        <p:xfrm>
          <a:off x="367392" y="1671853"/>
          <a:ext cx="3290207" cy="3444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508"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DN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err="1"/>
                        <a:t>Kv</a:t>
                      </a:r>
                      <a:r>
                        <a:rPr lang="fi-FI" sz="1200" baseline="0" dirty="0"/>
                        <a:t> </a:t>
                      </a:r>
                      <a:r>
                        <a:rPr lang="fi-FI" sz="1200" baseline="0" dirty="0" err="1"/>
                        <a:t>value</a:t>
                      </a:r>
                      <a:r>
                        <a:rPr lang="fi-FI" sz="1200" baseline="0" dirty="0"/>
                        <a:t> /</a:t>
                      </a:r>
                      <a:br>
                        <a:rPr lang="fi-FI" sz="1200" baseline="0" dirty="0"/>
                      </a:br>
                      <a:r>
                        <a:rPr lang="fi-FI" sz="1200" baseline="0" dirty="0" err="1"/>
                        <a:t>Reduced</a:t>
                      </a:r>
                      <a:r>
                        <a:rPr lang="fi-FI" sz="1200" baseline="0" dirty="0"/>
                        <a:t> </a:t>
                      </a:r>
                      <a:r>
                        <a:rPr lang="fi-FI" sz="1200" baseline="0" dirty="0" err="1"/>
                        <a:t>bore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err="1"/>
                        <a:t>Kv</a:t>
                      </a:r>
                      <a:r>
                        <a:rPr lang="fi-FI" sz="1200" baseline="0" dirty="0"/>
                        <a:t> </a:t>
                      </a:r>
                      <a:r>
                        <a:rPr lang="fi-FI" sz="1200" baseline="0" dirty="0" err="1"/>
                        <a:t>value</a:t>
                      </a:r>
                      <a:r>
                        <a:rPr lang="fi-FI" sz="1200" baseline="0" dirty="0"/>
                        <a:t> /</a:t>
                      </a:r>
                      <a:br>
                        <a:rPr lang="fi-FI" sz="1200" baseline="0" dirty="0"/>
                      </a:br>
                      <a:r>
                        <a:rPr lang="fi-FI" sz="1200" baseline="0" dirty="0" err="1"/>
                        <a:t>Full</a:t>
                      </a:r>
                      <a:r>
                        <a:rPr lang="fi-FI" sz="1200" baseline="0" dirty="0"/>
                        <a:t> </a:t>
                      </a:r>
                      <a:r>
                        <a:rPr lang="fi-FI" sz="1200" baseline="0" dirty="0" err="1"/>
                        <a:t>bore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416"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1 070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4 530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416"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1 750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9 230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416"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3 200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15 810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416"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4 600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25 450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416"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9 600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34 600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416"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13 300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48 700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416"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18 700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76 250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416"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32 000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82 000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416"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42 000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120 000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416"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55 000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174 000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45428" y="4471313"/>
            <a:ext cx="39433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Szerelv</a:t>
            </a:r>
            <a:r>
              <a:rPr lang="hu-HU" sz="1600" dirty="0"/>
              <a:t>é</a:t>
            </a:r>
            <a:r>
              <a:rPr lang="fi-FI" sz="1600" dirty="0"/>
              <a:t>ny nyom</a:t>
            </a:r>
            <a:r>
              <a:rPr lang="hu-HU" sz="1600" dirty="0"/>
              <a:t>á</a:t>
            </a:r>
            <a:r>
              <a:rPr lang="fi-FI" sz="1600" dirty="0"/>
              <a:t>svesztes</a:t>
            </a:r>
            <a:r>
              <a:rPr lang="hu-HU" sz="1600" dirty="0"/>
              <a:t>é</a:t>
            </a:r>
            <a:r>
              <a:rPr lang="fi-FI" sz="1600" dirty="0"/>
              <a:t>g</a:t>
            </a:r>
            <a:r>
              <a:rPr lang="hu-HU" sz="1600" dirty="0"/>
              <a:t>é</a:t>
            </a:r>
            <a:r>
              <a:rPr lang="fi-FI" sz="1600" dirty="0"/>
              <a:t>nek sz</a:t>
            </a:r>
            <a:r>
              <a:rPr lang="hu-HU" sz="1600" dirty="0" err="1"/>
              <a:t>ámítá</a:t>
            </a:r>
            <a:r>
              <a:rPr lang="fi-FI" sz="1600" dirty="0"/>
              <a:t>sa:</a:t>
            </a:r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r>
              <a:rPr lang="fi-FI" sz="1600" dirty="0"/>
              <a:t>Q = t</a:t>
            </a:r>
            <a:r>
              <a:rPr lang="hu-HU" sz="1600" dirty="0"/>
              <a:t>é</a:t>
            </a:r>
            <a:r>
              <a:rPr lang="fi-FI" sz="1600" dirty="0"/>
              <a:t>rfogat</a:t>
            </a:r>
            <a:r>
              <a:rPr lang="hu-HU" sz="1600" dirty="0"/>
              <a:t>á</a:t>
            </a:r>
            <a:r>
              <a:rPr lang="fi-FI" sz="1600" dirty="0"/>
              <a:t>ram (m3/</a:t>
            </a:r>
            <a:r>
              <a:rPr lang="hu-HU" sz="1600" dirty="0"/>
              <a:t>ó</a:t>
            </a:r>
            <a:r>
              <a:rPr lang="fi-FI" sz="1600" dirty="0"/>
              <a:t>ra)</a:t>
            </a:r>
          </a:p>
          <a:p>
            <a:r>
              <a:rPr lang="fi-FI" sz="1600" dirty="0"/>
              <a:t>Kvs </a:t>
            </a:r>
            <a:r>
              <a:rPr lang="hu-HU" sz="1600" dirty="0"/>
              <a:t>é</a:t>
            </a:r>
            <a:r>
              <a:rPr lang="fi-FI" sz="1600" dirty="0"/>
              <a:t>rt</a:t>
            </a:r>
            <a:r>
              <a:rPr lang="hu-HU" sz="1600" dirty="0"/>
              <a:t>é</a:t>
            </a:r>
            <a:r>
              <a:rPr lang="fi-FI" sz="1600" dirty="0"/>
              <a:t>k = 1 bar nyom</a:t>
            </a:r>
            <a:r>
              <a:rPr lang="hu-HU" sz="1600" dirty="0"/>
              <a:t>á</a:t>
            </a:r>
            <a:r>
              <a:rPr lang="fi-FI" sz="1600" dirty="0"/>
              <a:t>s</a:t>
            </a:r>
            <a:r>
              <a:rPr lang="hu-HU" sz="1600" dirty="0"/>
              <a:t>külön</a:t>
            </a:r>
            <a:r>
              <a:rPr lang="fi-FI" sz="1600" dirty="0"/>
              <a:t>bs</a:t>
            </a:r>
            <a:r>
              <a:rPr lang="hu-HU" sz="1600" dirty="0"/>
              <a:t>é</a:t>
            </a:r>
            <a:r>
              <a:rPr lang="fi-FI" sz="1600" dirty="0"/>
              <a:t>gn</a:t>
            </a:r>
            <a:r>
              <a:rPr lang="hu-HU" sz="1600" dirty="0"/>
              <a:t>é</a:t>
            </a:r>
            <a:r>
              <a:rPr lang="fi-FI" sz="1600" dirty="0"/>
              <a:t>l a szelepen </a:t>
            </a:r>
            <a:r>
              <a:rPr lang="hu-HU" sz="1600" dirty="0"/>
              <a:t>átáramló </a:t>
            </a:r>
            <a:r>
              <a:rPr lang="hu-HU" sz="1600" dirty="0" err="1"/>
              <a:t>ví</a:t>
            </a:r>
            <a:r>
              <a:rPr lang="fi-FI" sz="1600" dirty="0"/>
              <a:t>z t</a:t>
            </a:r>
            <a:r>
              <a:rPr lang="hu-HU" sz="1600" dirty="0"/>
              <a:t>é</a:t>
            </a:r>
            <a:r>
              <a:rPr lang="fi-FI" sz="1600" dirty="0"/>
              <a:t>rfogat</a:t>
            </a:r>
            <a:r>
              <a:rPr lang="hu-HU" sz="1600" dirty="0"/>
              <a:t>á</a:t>
            </a:r>
            <a:r>
              <a:rPr lang="fi-FI" sz="1600" dirty="0"/>
              <a:t>ram (m3/</a:t>
            </a:r>
            <a:r>
              <a:rPr lang="hu-HU" sz="1600" dirty="0"/>
              <a:t>ó</a:t>
            </a:r>
            <a:r>
              <a:rPr lang="fi-FI" sz="1600" dirty="0"/>
              <a:t>ra)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898" y="4818115"/>
            <a:ext cx="1162394" cy="66877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841039"/>
              </p:ext>
            </p:extLst>
          </p:nvPr>
        </p:nvGraphicFramePr>
        <p:xfrm>
          <a:off x="3790708" y="1250436"/>
          <a:ext cx="5035798" cy="27868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7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329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err="1">
                          <a:effectLst/>
                        </a:rPr>
                        <a:t>Pillang</a:t>
                      </a:r>
                      <a:r>
                        <a:rPr lang="hu-HU" sz="1100" b="1" u="none" strike="noStrike" dirty="0">
                          <a:effectLst/>
                        </a:rPr>
                        <a:t>ó</a:t>
                      </a:r>
                      <a:r>
                        <a:rPr lang="hu-HU" sz="1100" b="1" u="none" strike="noStrike" baseline="0" dirty="0">
                          <a:effectLst/>
                        </a:rPr>
                        <a:t> </a:t>
                      </a:r>
                      <a:r>
                        <a:rPr lang="en-US" sz="1100" b="1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err="1">
                          <a:effectLst/>
                        </a:rPr>
                        <a:t>Pillang</a:t>
                      </a:r>
                      <a:r>
                        <a:rPr lang="hu-HU" sz="1100" b="1" u="none" strike="noStrike" dirty="0">
                          <a:effectLst/>
                        </a:rPr>
                        <a:t>ó</a:t>
                      </a:r>
                      <a:r>
                        <a:rPr lang="hu-HU" sz="1100" b="1" u="none" strike="noStrike" baseline="0" dirty="0">
                          <a:effectLst/>
                        </a:rPr>
                        <a:t> </a:t>
                      </a:r>
                      <a:r>
                        <a:rPr lang="en-US" sz="1100" b="1" u="none" strike="noStrike" dirty="0">
                          <a:effectLst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Cs</a:t>
                      </a:r>
                      <a:r>
                        <a:rPr lang="hu-HU" sz="1100" u="none" strike="noStrike" dirty="0">
                          <a:effectLst/>
                        </a:rPr>
                        <a:t>ő</a:t>
                      </a:r>
                      <a:r>
                        <a:rPr lang="hu-HU" sz="1100" u="none" strike="noStrike" baseline="0" dirty="0">
                          <a:effectLst/>
                        </a:rPr>
                        <a:t> átmérő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0,813 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0,813 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Falvastags</a:t>
                      </a:r>
                      <a:r>
                        <a:rPr lang="hu-HU" sz="1100" u="none" strike="noStrike" dirty="0">
                          <a:effectLst/>
                        </a:rPr>
                        <a:t>á</a:t>
                      </a:r>
                      <a:r>
                        <a:rPr lang="en-US" sz="1100" u="none" strike="noStrike" dirty="0">
                          <a:effectLst/>
                        </a:rPr>
                        <a:t>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0,0088 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0,0088 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Bels</a:t>
                      </a:r>
                      <a:r>
                        <a:rPr lang="hu-HU" sz="1100" u="none" strike="noStrike" dirty="0">
                          <a:effectLst/>
                        </a:rPr>
                        <a:t>ő átmérő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0,7954 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0,7954 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0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0,497 m</a:t>
                      </a:r>
                      <a:r>
                        <a:rPr lang="en-US" sz="1100" u="none" strike="noStrike" baseline="30000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0,497 m</a:t>
                      </a:r>
                      <a:r>
                        <a:rPr lang="en-US" sz="1100" u="none" strike="noStrike" baseline="30000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295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 err="1">
                          <a:effectLst/>
                        </a:rPr>
                        <a:t>Átfolyá</a:t>
                      </a:r>
                      <a:r>
                        <a:rPr lang="en-US" sz="1100" u="none" strike="noStrike" dirty="0" err="1">
                          <a:effectLst/>
                        </a:rPr>
                        <a:t>si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sebess</a:t>
                      </a:r>
                      <a:r>
                        <a:rPr lang="hu-HU" sz="1100" u="none" strike="noStrike" dirty="0">
                          <a:effectLst/>
                        </a:rPr>
                        <a:t>ég</a:t>
                      </a:r>
                      <a:r>
                        <a:rPr lang="en-US" sz="1100" u="none" strike="noStrike" dirty="0">
                          <a:effectLst/>
                        </a:rPr>
                        <a:t> a </a:t>
                      </a:r>
                      <a:r>
                        <a:rPr lang="en-US" sz="1100" u="none" strike="noStrike" dirty="0" err="1">
                          <a:effectLst/>
                        </a:rPr>
                        <a:t>cs</a:t>
                      </a:r>
                      <a:r>
                        <a:rPr lang="hu-HU" sz="1100" u="none" strike="noStrike" dirty="0" err="1">
                          <a:effectLst/>
                        </a:rPr>
                        <a:t>ővezeték</a:t>
                      </a:r>
                      <a:r>
                        <a:rPr lang="en-US" sz="1100" u="none" strike="noStrike" dirty="0" err="1">
                          <a:effectLst/>
                        </a:rPr>
                        <a:t>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 m/s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 m/s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207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 err="1">
                          <a:effectLst/>
                        </a:rPr>
                        <a:t>Átfolyá</a:t>
                      </a:r>
                      <a:r>
                        <a:rPr lang="en-US" sz="1100" u="none" strike="noStrike" dirty="0" err="1">
                          <a:effectLst/>
                        </a:rPr>
                        <a:t>si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mennyis</a:t>
                      </a:r>
                      <a:r>
                        <a:rPr lang="hu-HU" sz="1100" u="none" strike="noStrike" dirty="0">
                          <a:effectLst/>
                        </a:rPr>
                        <a:t>ég</a:t>
                      </a:r>
                      <a:r>
                        <a:rPr lang="en-US" sz="1100" u="none" strike="noStrike" dirty="0">
                          <a:effectLst/>
                        </a:rPr>
                        <a:t> a </a:t>
                      </a:r>
                      <a:r>
                        <a:rPr lang="hu-HU" sz="1100" u="none" strike="noStrike" dirty="0">
                          <a:effectLst/>
                        </a:rPr>
                        <a:t>csővezetéken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Q=A*v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7155 m</a:t>
                      </a:r>
                      <a:r>
                        <a:rPr lang="en-US" sz="1100" u="none" strike="noStrike" baseline="30000">
                          <a:effectLst/>
                        </a:rPr>
                        <a:t>3</a:t>
                      </a:r>
                      <a:r>
                        <a:rPr lang="en-US" sz="1100" u="none" strike="noStrike">
                          <a:effectLst/>
                        </a:rPr>
                        <a:t>/h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7155 m</a:t>
                      </a:r>
                      <a:r>
                        <a:rPr lang="en-US" sz="1100" u="none" strike="noStrike" baseline="30000">
                          <a:effectLst/>
                        </a:rPr>
                        <a:t>3</a:t>
                      </a:r>
                      <a:r>
                        <a:rPr lang="en-US" sz="1100" u="none" strike="noStrike">
                          <a:effectLst/>
                        </a:rPr>
                        <a:t>/h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20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1,99 m</a:t>
                      </a:r>
                      <a:r>
                        <a:rPr lang="en-US" sz="1100" u="none" strike="noStrike" baseline="30000">
                          <a:effectLst/>
                        </a:rPr>
                        <a:t>3</a:t>
                      </a:r>
                      <a:r>
                        <a:rPr lang="en-US" sz="1100" u="none" strike="noStrike">
                          <a:effectLst/>
                        </a:rPr>
                        <a:t>/s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1,99 m</a:t>
                      </a:r>
                      <a:r>
                        <a:rPr lang="en-US" sz="1100" u="none" strike="noStrike" baseline="30000">
                          <a:effectLst/>
                        </a:rPr>
                        <a:t>3</a:t>
                      </a:r>
                      <a:r>
                        <a:rPr lang="en-US" sz="1100" u="none" strike="noStrike">
                          <a:effectLst/>
                        </a:rPr>
                        <a:t>/s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DN 800 max.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Kv</a:t>
                      </a:r>
                      <a:r>
                        <a:rPr lang="en-US" sz="1100" u="none" strike="noStrike" baseline="-25000">
                          <a:effectLst/>
                        </a:rPr>
                        <a:t>dn800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40700 m3/h*1/bar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28000 m</a:t>
                      </a:r>
                      <a:r>
                        <a:rPr lang="en-US" sz="1100" u="none" strike="noStrike" baseline="30000">
                          <a:effectLst/>
                        </a:rPr>
                        <a:t>3</a:t>
                      </a:r>
                      <a:r>
                        <a:rPr lang="en-US" sz="1100" u="none" strike="noStrike">
                          <a:effectLst/>
                        </a:rPr>
                        <a:t>/h*1/bar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Nyom</a:t>
                      </a:r>
                      <a:r>
                        <a:rPr lang="hu-HU" sz="1100" u="none" strike="noStrike" dirty="0" err="1">
                          <a:effectLst/>
                        </a:rPr>
                        <a:t>ásesés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0,0309 bar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0,00653 bar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Nyom</a:t>
                      </a:r>
                      <a:r>
                        <a:rPr lang="hu-HU" sz="1100" u="none" strike="noStrike" dirty="0" err="1">
                          <a:effectLst/>
                        </a:rPr>
                        <a:t>ásesés</a:t>
                      </a:r>
                      <a:r>
                        <a:rPr lang="hu-HU" sz="1100" u="none" strike="noStrike" baseline="0" dirty="0">
                          <a:effectLst/>
                        </a:rPr>
                        <a:t> különbség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0,0344 bar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29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3440 Pa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Szivatty</a:t>
                      </a:r>
                      <a:r>
                        <a:rPr lang="hu-HU" sz="1100" u="none" strike="noStrike" dirty="0">
                          <a:effectLst/>
                        </a:rPr>
                        <a:t>ú</a:t>
                      </a:r>
                      <a:r>
                        <a:rPr lang="hu-HU" sz="1100" u="none" strike="noStrike" baseline="0" dirty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hat</a:t>
                      </a:r>
                      <a:r>
                        <a:rPr lang="hu-HU" sz="1100" u="none" strike="noStrike" dirty="0">
                          <a:effectLst/>
                        </a:rPr>
                        <a:t>é</a:t>
                      </a:r>
                      <a:r>
                        <a:rPr lang="en-US" sz="1100" u="none" strike="noStrike" dirty="0" err="1">
                          <a:effectLst/>
                        </a:rPr>
                        <a:t>konys</a:t>
                      </a:r>
                      <a:r>
                        <a:rPr lang="hu-HU" sz="1100" u="none" strike="noStrike" dirty="0">
                          <a:effectLst/>
                        </a:rPr>
                        <a:t>á</a:t>
                      </a:r>
                      <a:r>
                        <a:rPr lang="en-US" sz="1100" u="none" strike="noStrike" dirty="0" err="1">
                          <a:effectLst/>
                        </a:rPr>
                        <a:t>gi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megtakar</a:t>
                      </a:r>
                      <a:r>
                        <a:rPr lang="hu-HU" sz="1100" u="none" strike="noStrike" dirty="0" err="1">
                          <a:effectLst/>
                        </a:rPr>
                        <a:t>ítás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0,8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3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Elektromos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energia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megtakarit</a:t>
                      </a:r>
                      <a:r>
                        <a:rPr lang="hu-HU" sz="1100" u="none" strike="noStrike" dirty="0">
                          <a:effectLst/>
                        </a:rPr>
                        <a:t>ás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8,55 kW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517" y="2025765"/>
            <a:ext cx="509371" cy="1845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517" y="3282762"/>
            <a:ext cx="799962" cy="1731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3517" y="3442841"/>
            <a:ext cx="683019" cy="1782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6773" y="3626410"/>
            <a:ext cx="163727" cy="2132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477" y="3851737"/>
            <a:ext cx="461411" cy="17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23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1E6FC8-F2C7-0B4B-9507-E38AAA0B0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	</a:t>
            </a:r>
          </a:p>
        </p:txBody>
      </p:sp>
      <p:pic>
        <p:nvPicPr>
          <p:cNvPr id="4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532" y="4598776"/>
            <a:ext cx="1337957" cy="1727310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314" y="3783725"/>
            <a:ext cx="2063975" cy="2238704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528" y="4075969"/>
            <a:ext cx="2304712" cy="1762663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86612" y="1826652"/>
            <a:ext cx="39568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Nincs</a:t>
            </a:r>
            <a:r>
              <a:rPr lang="en-US" sz="1400" dirty="0"/>
              <a:t> fix </a:t>
            </a:r>
            <a:r>
              <a:rPr lang="en-US" sz="1400" dirty="0" err="1"/>
              <a:t>als</a:t>
            </a:r>
            <a:r>
              <a:rPr lang="hu-HU" sz="1400" dirty="0"/>
              <a:t>ó csatlakozás</a:t>
            </a:r>
            <a:r>
              <a:rPr lang="en-US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A r</a:t>
            </a:r>
            <a:r>
              <a:rPr lang="en-US" sz="1400" dirty="0" err="1"/>
              <a:t>endszer</a:t>
            </a:r>
            <a:r>
              <a:rPr lang="en-US" sz="1400" dirty="0"/>
              <a:t> </a:t>
            </a:r>
            <a:r>
              <a:rPr lang="hu-HU" sz="1400" dirty="0"/>
              <a:t>nyomása rá tudja szorítani a gömböt </a:t>
            </a:r>
            <a:r>
              <a:rPr lang="en-US" sz="1400" dirty="0"/>
              <a:t>a </a:t>
            </a:r>
            <a:r>
              <a:rPr lang="en-US" sz="1400" dirty="0" err="1"/>
              <a:t>szembe</a:t>
            </a:r>
            <a:r>
              <a:rPr lang="hu-HU" sz="1400" dirty="0" err="1"/>
              <a:t>n-</a:t>
            </a:r>
            <a:r>
              <a:rPr lang="en-US" sz="1400" dirty="0" err="1"/>
              <a:t>oldali</a:t>
            </a:r>
            <a:r>
              <a:rPr lang="en-US" sz="1400" dirty="0"/>
              <a:t> </a:t>
            </a:r>
            <a:r>
              <a:rPr lang="hu-HU" sz="1400" dirty="0"/>
              <a:t> ülék</a:t>
            </a:r>
            <a:r>
              <a:rPr lang="en-US" sz="1400" dirty="0"/>
              <a:t>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A gömböt két oldalról rugó-ráfeszítéses teflon </a:t>
            </a:r>
            <a:r>
              <a:rPr lang="en-US" sz="1400" dirty="0"/>
              <a:t> (PTFE+C) </a:t>
            </a:r>
            <a:r>
              <a:rPr lang="hu-HU" sz="1400" dirty="0" err="1"/>
              <a:t>ülé</a:t>
            </a:r>
            <a:r>
              <a:rPr lang="en-US" sz="1400" dirty="0"/>
              <a:t>k </a:t>
            </a:r>
            <a:r>
              <a:rPr lang="en-US" sz="1400" dirty="0" err="1"/>
              <a:t>tartja</a:t>
            </a:r>
            <a:r>
              <a:rPr lang="en-US" sz="1400" dirty="0"/>
              <a:t> a </a:t>
            </a:r>
            <a:r>
              <a:rPr lang="en-US" sz="1400" dirty="0" err="1"/>
              <a:t>hely</a:t>
            </a:r>
            <a:r>
              <a:rPr lang="hu-HU" sz="1400" dirty="0"/>
              <a:t>é</a:t>
            </a:r>
            <a:r>
              <a:rPr lang="en-US" sz="1400" dirty="0"/>
              <a:t>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Az orsó a gömb </a:t>
            </a:r>
            <a:r>
              <a:rPr lang="en-US" sz="1400" dirty="0" err="1"/>
              <a:t>fels</a:t>
            </a:r>
            <a:r>
              <a:rPr lang="hu-HU" sz="1400" dirty="0"/>
              <a:t>ő</a:t>
            </a:r>
            <a:r>
              <a:rPr lang="en-US" sz="1400" dirty="0"/>
              <a:t> r</a:t>
            </a:r>
            <a:r>
              <a:rPr lang="hu-HU" sz="1400" dirty="0"/>
              <a:t>észéhez</a:t>
            </a:r>
            <a:r>
              <a:rPr lang="en-US" sz="1400" dirty="0"/>
              <a:t> </a:t>
            </a:r>
            <a:r>
              <a:rPr lang="en-US" sz="1400" dirty="0" err="1"/>
              <a:t>csatlakozik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 </a:t>
            </a:r>
            <a:r>
              <a:rPr lang="en-US" sz="1400" dirty="0" err="1"/>
              <a:t>csatlakoz</a:t>
            </a:r>
            <a:r>
              <a:rPr lang="hu-HU" sz="1400" dirty="0"/>
              <a:t>ásná</a:t>
            </a:r>
            <a:r>
              <a:rPr lang="en-US" sz="1400" dirty="0"/>
              <a:t>l a g</a:t>
            </a:r>
            <a:r>
              <a:rPr lang="hu-HU" sz="1400" dirty="0"/>
              <a:t>ö</a:t>
            </a:r>
            <a:r>
              <a:rPr lang="en-US" sz="1400" dirty="0" err="1"/>
              <a:t>mb</a:t>
            </a:r>
            <a:r>
              <a:rPr lang="en-US" sz="1400" dirty="0"/>
              <a:t> </a:t>
            </a:r>
            <a:r>
              <a:rPr lang="en-US" sz="1400" dirty="0" err="1"/>
              <a:t>furata</a:t>
            </a:r>
            <a:r>
              <a:rPr lang="en-US" sz="1400" dirty="0"/>
              <a:t> kiss</a:t>
            </a:r>
            <a:r>
              <a:rPr lang="hu-HU" sz="1400" dirty="0"/>
              <a:t>é</a:t>
            </a:r>
            <a:r>
              <a:rPr lang="en-US" sz="1400" dirty="0"/>
              <a:t> </a:t>
            </a:r>
            <a:r>
              <a:rPr lang="en-US" sz="1400" dirty="0" err="1"/>
              <a:t>sz</a:t>
            </a:r>
            <a:r>
              <a:rPr lang="hu-HU" sz="1400" dirty="0"/>
              <a:t>é</a:t>
            </a:r>
            <a:r>
              <a:rPr lang="en-US" sz="1400" dirty="0" err="1"/>
              <a:t>lesebb</a:t>
            </a:r>
            <a:r>
              <a:rPr lang="en-US" sz="1400" dirty="0"/>
              <a:t>, </a:t>
            </a:r>
            <a:r>
              <a:rPr lang="hu-HU" sz="1400" dirty="0"/>
              <a:t>í</a:t>
            </a:r>
            <a:r>
              <a:rPr lang="en-US" sz="1400" dirty="0"/>
              <a:t>g</a:t>
            </a:r>
            <a:r>
              <a:rPr lang="hu-HU" sz="1400" dirty="0"/>
              <a:t>y</a:t>
            </a:r>
            <a:r>
              <a:rPr lang="en-US" sz="1400" dirty="0"/>
              <a:t> n</a:t>
            </a:r>
            <a:r>
              <a:rPr lang="hu-HU" sz="1400" dirty="0"/>
              <a:t>é</a:t>
            </a:r>
            <a:r>
              <a:rPr lang="en-US" sz="1400" dirty="0"/>
              <a:t>mi </a:t>
            </a:r>
            <a:r>
              <a:rPr lang="en-US" sz="1400" dirty="0" err="1"/>
              <a:t>mozg</a:t>
            </a:r>
            <a:r>
              <a:rPr lang="hu-HU" sz="1400" dirty="0"/>
              <a:t>á</a:t>
            </a:r>
            <a:r>
              <a:rPr lang="en-US" sz="1400" dirty="0" err="1"/>
              <a:t>steret</a:t>
            </a:r>
            <a:r>
              <a:rPr lang="hu-HU" sz="1400" dirty="0"/>
              <a:t> enged</a:t>
            </a:r>
            <a:r>
              <a:rPr lang="en-US" sz="1400" dirty="0"/>
              <a:t> a g</a:t>
            </a:r>
            <a:r>
              <a:rPr lang="hu-HU" sz="1400" dirty="0"/>
              <a:t>ö</a:t>
            </a:r>
            <a:r>
              <a:rPr lang="en-US" sz="1400" dirty="0" err="1"/>
              <a:t>mbnek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K</a:t>
            </a:r>
            <a:r>
              <a:rPr lang="hu-HU" sz="1400" dirty="0"/>
              <a:t>ö</a:t>
            </a:r>
            <a:r>
              <a:rPr lang="fi-FI" sz="1400" dirty="0"/>
              <a:t>nnyebb kivitel</a:t>
            </a:r>
            <a:endParaRPr lang="en-US" sz="1400" dirty="0"/>
          </a:p>
          <a:p>
            <a:endParaRPr lang="en-US" dirty="0"/>
          </a:p>
        </p:txBody>
      </p:sp>
      <p:sp>
        <p:nvSpPr>
          <p:cNvPr id="9" name="TextBox 13"/>
          <p:cNvSpPr txBox="1"/>
          <p:nvPr/>
        </p:nvSpPr>
        <p:spPr>
          <a:xfrm>
            <a:off x="4478719" y="1906324"/>
            <a:ext cx="4634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A gömb </a:t>
            </a:r>
            <a:r>
              <a:rPr lang="fi-FI" sz="1400" dirty="0"/>
              <a:t>fixen r</a:t>
            </a:r>
            <a:r>
              <a:rPr lang="hu-HU" sz="1400" dirty="0" err="1"/>
              <a:t>ögzítve</a:t>
            </a:r>
            <a:r>
              <a:rPr lang="hu-HU" sz="1400" dirty="0"/>
              <a:t> van az</a:t>
            </a:r>
            <a:r>
              <a:rPr lang="fi-FI" sz="1400" dirty="0"/>
              <a:t> als</a:t>
            </a:r>
            <a:r>
              <a:rPr lang="hu-HU" sz="1400" dirty="0"/>
              <a:t>ó</a:t>
            </a:r>
            <a:r>
              <a:rPr lang="fi-FI" sz="1400" dirty="0"/>
              <a:t> </a:t>
            </a:r>
            <a:r>
              <a:rPr lang="hu-HU" sz="1400" dirty="0"/>
              <a:t>é</a:t>
            </a:r>
            <a:r>
              <a:rPr lang="fi-FI" sz="1400" dirty="0"/>
              <a:t>s</a:t>
            </a:r>
            <a:r>
              <a:rPr lang="hu-HU" sz="1400" dirty="0"/>
              <a:t> a</a:t>
            </a:r>
            <a:r>
              <a:rPr lang="fi-FI" sz="1400" dirty="0"/>
              <a:t> fels</a:t>
            </a:r>
            <a:r>
              <a:rPr lang="hu-HU" sz="1400" dirty="0"/>
              <a:t>ő orsó által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Az </a:t>
            </a:r>
            <a:r>
              <a:rPr lang="hu-HU" sz="1400" dirty="0" err="1"/>
              <a:t>üléket</a:t>
            </a:r>
            <a:r>
              <a:rPr lang="hu-HU" sz="1400" dirty="0"/>
              <a:t> a rugó szorítja a gömbre 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Massz</a:t>
            </a:r>
            <a:r>
              <a:rPr lang="hu-HU" sz="1400" dirty="0"/>
              <a:t>í</a:t>
            </a:r>
            <a:r>
              <a:rPr lang="fi-FI" sz="1400" dirty="0"/>
              <a:t>vabb konstrukci</a:t>
            </a:r>
            <a:r>
              <a:rPr lang="hu-HU" sz="1400" dirty="0"/>
              <a:t>ó</a:t>
            </a:r>
            <a:r>
              <a:rPr lang="fi-FI" sz="1400" dirty="0"/>
              <a:t>, nehezebb szerelv</a:t>
            </a:r>
            <a:r>
              <a:rPr lang="hu-HU" sz="1400" dirty="0"/>
              <a:t>é</a:t>
            </a:r>
            <a:r>
              <a:rPr lang="fi-FI" sz="1400" dirty="0"/>
              <a:t>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Kisebb nyomat</a:t>
            </a:r>
            <a:r>
              <a:rPr lang="hu-HU" sz="1400" dirty="0"/>
              <a:t>é</a:t>
            </a:r>
            <a:r>
              <a:rPr lang="fi-FI" sz="1400" dirty="0"/>
              <a:t>kig</a:t>
            </a:r>
            <a:r>
              <a:rPr lang="hu-HU" sz="1400" dirty="0"/>
              <a:t>é</a:t>
            </a:r>
            <a:r>
              <a:rPr lang="fi-FI" sz="1400" dirty="0"/>
              <a:t>ny</a:t>
            </a:r>
            <a:endParaRPr lang="en-US" sz="1400" dirty="0"/>
          </a:p>
        </p:txBody>
      </p:sp>
      <p:sp>
        <p:nvSpPr>
          <p:cNvPr id="11" name="Otsikko 1"/>
          <p:cNvSpPr txBox="1">
            <a:spLocks/>
          </p:cNvSpPr>
          <p:nvPr/>
        </p:nvSpPr>
        <p:spPr>
          <a:xfrm>
            <a:off x="4423256" y="1098343"/>
            <a:ext cx="4775448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2100" dirty="0" err="1">
                <a:solidFill>
                  <a:srgbClr val="00B0F0"/>
                </a:solidFill>
                <a:latin typeface="+mn-lt"/>
                <a:ea typeface="+mn-ea"/>
                <a:cs typeface="+mn-cs"/>
              </a:rPr>
              <a:t>Megvezetett</a:t>
            </a:r>
            <a:r>
              <a:rPr lang="en-US" sz="21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 g</a:t>
            </a:r>
            <a:r>
              <a:rPr lang="hu-HU" sz="2100" dirty="0" err="1">
                <a:solidFill>
                  <a:srgbClr val="00B0F0"/>
                </a:solidFill>
                <a:latin typeface="+mn-lt"/>
                <a:ea typeface="+mn-ea"/>
                <a:cs typeface="+mn-cs"/>
              </a:rPr>
              <a:t>ömbö</a:t>
            </a:r>
            <a:r>
              <a:rPr lang="en-US" sz="21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s” </a:t>
            </a:r>
            <a:r>
              <a:rPr lang="en-US" sz="2100" dirty="0" err="1">
                <a:solidFill>
                  <a:srgbClr val="00B0F0"/>
                </a:solidFill>
                <a:latin typeface="+mn-lt"/>
                <a:ea typeface="+mn-ea"/>
                <a:cs typeface="+mn-cs"/>
              </a:rPr>
              <a:t>konstrukci</a:t>
            </a:r>
            <a:r>
              <a:rPr lang="hu-HU" sz="21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ó</a:t>
            </a:r>
            <a:r>
              <a:rPr lang="hu-HU" sz="2100" dirty="0"/>
              <a:t>:</a:t>
            </a:r>
            <a:endParaRPr lang="fi-FI" i="1" dirty="0">
              <a:solidFill>
                <a:srgbClr val="FF0000"/>
              </a:solidFill>
            </a:endParaRPr>
          </a:p>
        </p:txBody>
      </p:sp>
      <p:sp>
        <p:nvSpPr>
          <p:cNvPr id="12" name="Otsikko 1"/>
          <p:cNvSpPr txBox="1">
            <a:spLocks/>
          </p:cNvSpPr>
          <p:nvPr/>
        </p:nvSpPr>
        <p:spPr>
          <a:xfrm>
            <a:off x="190004" y="1123845"/>
            <a:ext cx="458544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1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„L</a:t>
            </a:r>
            <a:r>
              <a:rPr lang="en-US" sz="2100" dirty="0" err="1">
                <a:solidFill>
                  <a:srgbClr val="00B0F0"/>
                </a:solidFill>
                <a:latin typeface="+mn-lt"/>
                <a:ea typeface="+mn-ea"/>
                <a:cs typeface="+mn-cs"/>
              </a:rPr>
              <a:t>ebe</a:t>
            </a:r>
            <a:r>
              <a:rPr lang="hu-HU" sz="2100" dirty="0" err="1">
                <a:solidFill>
                  <a:srgbClr val="00B0F0"/>
                </a:solidFill>
                <a:latin typeface="+mn-lt"/>
                <a:ea typeface="+mn-ea"/>
                <a:cs typeface="+mn-cs"/>
              </a:rPr>
              <a:t>gő</a:t>
            </a:r>
            <a:r>
              <a:rPr lang="hu-HU" sz="21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 gömbös</a:t>
            </a:r>
            <a:r>
              <a:rPr lang="en-US" sz="21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” </a:t>
            </a:r>
            <a:r>
              <a:rPr lang="en-US" sz="2100" dirty="0" err="1">
                <a:solidFill>
                  <a:srgbClr val="00B0F0"/>
                </a:solidFill>
                <a:latin typeface="+mn-lt"/>
                <a:ea typeface="+mn-ea"/>
                <a:cs typeface="+mn-cs"/>
              </a:rPr>
              <a:t>konstrukc</a:t>
            </a:r>
            <a:r>
              <a:rPr lang="hu-HU" sz="2100" dirty="0" err="1">
                <a:solidFill>
                  <a:srgbClr val="00B0F0"/>
                </a:solidFill>
                <a:latin typeface="+mn-lt"/>
                <a:ea typeface="+mn-ea"/>
                <a:cs typeface="+mn-cs"/>
              </a:rPr>
              <a:t>ió</a:t>
            </a:r>
            <a:r>
              <a:rPr lang="hu-HU" sz="2100" dirty="0"/>
              <a:t>:</a:t>
            </a:r>
            <a:endParaRPr lang="fi-FI" i="1" dirty="0">
              <a:solidFill>
                <a:srgbClr val="FF0000"/>
              </a:solidFill>
            </a:endParaRPr>
          </a:p>
        </p:txBody>
      </p:sp>
      <p:sp>
        <p:nvSpPr>
          <p:cNvPr id="13" name="Cím 1">
            <a:extLst>
              <a:ext uri="{FF2B5EF4-FFF2-40B4-BE49-F238E27FC236}">
                <a16:creationId xmlns:a16="http://schemas.microsoft.com/office/drawing/2014/main" id="{F4F2DE57-E82B-0A47-9121-DA4526B466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05125" y="322264"/>
            <a:ext cx="5516563" cy="973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rgbClr val="009EE1"/>
                </a:solidFill>
              </a:rPr>
              <a:t>Konstrukció</a:t>
            </a:r>
            <a:endParaRPr lang="hu-HU" sz="3600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7058" y="4574963"/>
            <a:ext cx="1692849" cy="17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5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">
            <a:extLst>
              <a:ext uri="{FF2B5EF4-FFF2-40B4-BE49-F238E27FC236}">
                <a16:creationId xmlns:a16="http://schemas.microsoft.com/office/drawing/2014/main" id="{F4F2DE57-E82B-0A47-9121-DA4526B466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05125" y="322264"/>
            <a:ext cx="5516563" cy="973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b="1" dirty="0">
                <a:solidFill>
                  <a:srgbClr val="009EE1"/>
                </a:solidFill>
              </a:rPr>
              <a:t>G</a:t>
            </a:r>
            <a:r>
              <a:rPr lang="hu-HU" sz="3600" b="1" dirty="0">
                <a:solidFill>
                  <a:srgbClr val="009EE1"/>
                </a:solidFill>
              </a:rPr>
              <a:t>ö</a:t>
            </a:r>
            <a:r>
              <a:rPr lang="fi-FI" sz="3600" b="1" dirty="0">
                <a:solidFill>
                  <a:srgbClr val="009EE1"/>
                </a:solidFill>
              </a:rPr>
              <a:t>mbcsap vs</a:t>
            </a:r>
            <a:r>
              <a:rPr lang="hu-HU" sz="3600" b="1" dirty="0">
                <a:solidFill>
                  <a:srgbClr val="009EE1"/>
                </a:solidFill>
              </a:rPr>
              <a:t>.</a:t>
            </a:r>
            <a:r>
              <a:rPr lang="fi-FI" sz="3600" b="1" dirty="0">
                <a:solidFill>
                  <a:srgbClr val="009EE1"/>
                </a:solidFill>
              </a:rPr>
              <a:t> Pillang</a:t>
            </a:r>
            <a:r>
              <a:rPr lang="hu-HU" sz="3600" b="1" dirty="0" err="1">
                <a:solidFill>
                  <a:srgbClr val="009EE1"/>
                </a:solidFill>
              </a:rPr>
              <a:t>ószelep</a:t>
            </a:r>
            <a:endParaRPr lang="hu-HU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880475"/>
              </p:ext>
            </p:extLst>
          </p:nvPr>
        </p:nvGraphicFramePr>
        <p:xfrm>
          <a:off x="1306287" y="1758462"/>
          <a:ext cx="6521380" cy="3627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2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61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G</a:t>
                      </a:r>
                      <a:r>
                        <a:rPr lang="hu-H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ö</a:t>
                      </a:r>
                      <a:r>
                        <a:rPr lang="en-US" sz="1600" b="1" u="none" strike="noStrike" dirty="0" err="1">
                          <a:effectLst/>
                        </a:rPr>
                        <a:t>mbcsap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 err="1">
                          <a:effectLst/>
                        </a:rPr>
                        <a:t>Pillang</a:t>
                      </a:r>
                      <a:r>
                        <a:rPr lang="hu-H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r>
                        <a:rPr lang="en-US" sz="1600" b="1" u="none" strike="noStrike" dirty="0" err="1">
                          <a:effectLst/>
                        </a:rPr>
                        <a:t>szelep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75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Á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tereszt</a:t>
                      </a:r>
                      <a:r>
                        <a:rPr lang="hu-H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ő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k</a:t>
                      </a:r>
                      <a:r>
                        <a:rPr lang="hu-H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é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pess</a:t>
                      </a:r>
                      <a:r>
                        <a:rPr lang="hu-H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é</a:t>
                      </a:r>
                      <a:r>
                        <a:rPr lang="en-US" sz="1600" u="none" strike="noStrike" dirty="0">
                          <a:effectLst/>
                        </a:rPr>
                        <a:t>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solidFill>
                            <a:schemeClr val="accent6"/>
                          </a:solidFill>
                          <a:effectLst/>
                        </a:rPr>
                        <a:t>Teljes</a:t>
                      </a:r>
                      <a:r>
                        <a:rPr lang="en-US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accent6"/>
                          </a:solidFill>
                          <a:effectLst/>
                        </a:rPr>
                        <a:t>keresztmetszetben</a:t>
                      </a:r>
                      <a:endParaRPr lang="en-US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Elz</a:t>
                      </a:r>
                      <a:r>
                        <a:rPr lang="hu-HU" sz="16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áró</a:t>
                      </a:r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elem</a:t>
                      </a:r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a k</a:t>
                      </a:r>
                      <a:r>
                        <a:rPr lang="hu-H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ö</a:t>
                      </a:r>
                      <a:r>
                        <a:rPr lang="en-US" sz="16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zegben</a:t>
                      </a:r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, f</a:t>
                      </a:r>
                      <a:r>
                        <a:rPr lang="hu-H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ő</a:t>
                      </a:r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leg </a:t>
                      </a:r>
                      <a:r>
                        <a:rPr lang="en-US" sz="16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kis</a:t>
                      </a:r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hu-H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átmérő</a:t>
                      </a:r>
                      <a:r>
                        <a:rPr lang="en-US" sz="16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kn</a:t>
                      </a:r>
                      <a:r>
                        <a:rPr lang="hu-H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é</a:t>
                      </a:r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l </a:t>
                      </a:r>
                      <a:r>
                        <a:rPr lang="en-US" sz="16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kritikus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7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hu-HU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ú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ly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Nagyobb</a:t>
                      </a:r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hu-H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átmérő</a:t>
                      </a:r>
                      <a:r>
                        <a:rPr lang="en-US" sz="16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kben</a:t>
                      </a:r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nagy</a:t>
                      </a:r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s</a:t>
                      </a:r>
                      <a:r>
                        <a:rPr lang="hu-H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ú</a:t>
                      </a:r>
                      <a:r>
                        <a:rPr lang="en-US" sz="16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ly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solidFill>
                            <a:schemeClr val="accent6"/>
                          </a:solidFill>
                          <a:effectLst/>
                        </a:rPr>
                        <a:t>Nagyobb</a:t>
                      </a:r>
                      <a:r>
                        <a:rPr lang="en-US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lang="hu-HU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átmérő</a:t>
                      </a:r>
                      <a:r>
                        <a:rPr lang="en-US" sz="1600" u="none" strike="noStrike" dirty="0" err="1">
                          <a:solidFill>
                            <a:schemeClr val="accent6"/>
                          </a:solidFill>
                          <a:effectLst/>
                        </a:rPr>
                        <a:t>kben</a:t>
                      </a:r>
                      <a:r>
                        <a:rPr lang="en-US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accent6"/>
                          </a:solidFill>
                          <a:effectLst/>
                        </a:rPr>
                        <a:t>kisebb</a:t>
                      </a:r>
                      <a:r>
                        <a:rPr lang="en-US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s</a:t>
                      </a:r>
                      <a:r>
                        <a:rPr lang="hu-HU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ú</a:t>
                      </a:r>
                      <a:r>
                        <a:rPr lang="en-US" sz="1600" u="none" strike="noStrike" dirty="0" err="1">
                          <a:solidFill>
                            <a:schemeClr val="accent6"/>
                          </a:solidFill>
                          <a:effectLst/>
                        </a:rPr>
                        <a:t>ly</a:t>
                      </a:r>
                      <a:endParaRPr lang="en-US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6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hu-H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ö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hu-H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ö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rz</a:t>
                      </a:r>
                      <a:r>
                        <a:rPr lang="hu-H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á</a:t>
                      </a:r>
                      <a:r>
                        <a:rPr lang="en-US" sz="1600" u="none" strike="noStrike" dirty="0">
                          <a:effectLst/>
                        </a:rPr>
                        <a:t>r</a:t>
                      </a:r>
                      <a:r>
                        <a:rPr lang="hu-H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á</a:t>
                      </a:r>
                      <a:r>
                        <a:rPr lang="en-US" sz="1600" u="none" strike="noStrike" dirty="0">
                          <a:effectLst/>
                        </a:rPr>
                        <a:t>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K</a:t>
                      </a:r>
                      <a:r>
                        <a:rPr lang="hu-HU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é</a:t>
                      </a:r>
                      <a:r>
                        <a:rPr lang="en-US" sz="1600" u="none" strike="noStrike" dirty="0" err="1">
                          <a:solidFill>
                            <a:schemeClr val="accent6"/>
                          </a:solidFill>
                          <a:effectLst/>
                        </a:rPr>
                        <a:t>toldali</a:t>
                      </a:r>
                      <a:r>
                        <a:rPr lang="en-US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lang="hu-HU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tömörzárás</a:t>
                      </a:r>
                      <a:r>
                        <a:rPr lang="hu-HU" sz="1600" u="none" strike="noStrike" baseline="0" dirty="0">
                          <a:solidFill>
                            <a:schemeClr val="accent6"/>
                          </a:solidFill>
                          <a:effectLst/>
                        </a:rPr>
                        <a:t> általában </a:t>
                      </a:r>
                      <a:r>
                        <a:rPr lang="en-US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accent6"/>
                          </a:solidFill>
                          <a:effectLst/>
                        </a:rPr>
                        <a:t>biztos</a:t>
                      </a:r>
                      <a:r>
                        <a:rPr lang="hu-HU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í</a:t>
                      </a:r>
                      <a:r>
                        <a:rPr lang="en-US" sz="1600" u="none" strike="noStrike" dirty="0" err="1">
                          <a:solidFill>
                            <a:schemeClr val="accent6"/>
                          </a:solidFill>
                          <a:effectLst/>
                        </a:rPr>
                        <a:t>tott</a:t>
                      </a:r>
                      <a:endParaRPr lang="en-US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Konstrukci</a:t>
                      </a:r>
                      <a:r>
                        <a:rPr lang="hu-HU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ótó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 f</a:t>
                      </a:r>
                      <a:r>
                        <a:rPr lang="hu-H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ü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gg</a:t>
                      </a:r>
                      <a:r>
                        <a:rPr lang="hu-H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ő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a k</a:t>
                      </a:r>
                      <a:r>
                        <a:rPr lang="hu-H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é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toldali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t</a:t>
                      </a:r>
                      <a:r>
                        <a:rPr lang="hu-HU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ömörzárá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67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Á</a:t>
                      </a:r>
                      <a:r>
                        <a:rPr lang="en-US" sz="1600" u="none" strike="noStrike" dirty="0">
                          <a:effectLst/>
                        </a:rPr>
                        <a:t>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solidFill>
                            <a:schemeClr val="accent6"/>
                          </a:solidFill>
                          <a:effectLst/>
                        </a:rPr>
                        <a:t>Nagyobb</a:t>
                      </a:r>
                      <a:r>
                        <a:rPr lang="en-US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lang="hu-HU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átmérő</a:t>
                      </a:r>
                      <a:r>
                        <a:rPr lang="en-US" sz="1600" u="none" strike="noStrike" dirty="0" err="1">
                          <a:solidFill>
                            <a:schemeClr val="accent6"/>
                          </a:solidFill>
                          <a:effectLst/>
                        </a:rPr>
                        <a:t>kben</a:t>
                      </a:r>
                      <a:r>
                        <a:rPr lang="en-US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accent6"/>
                          </a:solidFill>
                          <a:effectLst/>
                        </a:rPr>
                        <a:t>kedvez</a:t>
                      </a:r>
                      <a:r>
                        <a:rPr lang="hu-HU" sz="1600" u="none" strike="noStrike" dirty="0" err="1">
                          <a:solidFill>
                            <a:schemeClr val="accent6"/>
                          </a:solidFill>
                          <a:effectLst/>
                        </a:rPr>
                        <a:t>őbb</a:t>
                      </a:r>
                      <a:r>
                        <a:rPr lang="hu-HU" sz="1600" u="none" strike="noStrike" baseline="0" dirty="0">
                          <a:solidFill>
                            <a:schemeClr val="accent6"/>
                          </a:solidFill>
                          <a:effectLst/>
                        </a:rPr>
                        <a:t> á</a:t>
                      </a:r>
                      <a:r>
                        <a:rPr lang="en-US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r</a:t>
                      </a:r>
                      <a:endParaRPr lang="en-US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258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1E6FC8-F2C7-0B4B-9507-E38AAA0B0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60" y="1425039"/>
            <a:ext cx="3464862" cy="4751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	</a:t>
            </a:r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>
          <a:xfrm>
            <a:off x="478667" y="1576600"/>
            <a:ext cx="3631109" cy="323986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B0F0"/>
                </a:solidFill>
              </a:rPr>
              <a:t>Á</a:t>
            </a:r>
            <a:r>
              <a:rPr lang="fi-FI" sz="2000" dirty="0">
                <a:solidFill>
                  <a:srgbClr val="00B0F0"/>
                </a:solidFill>
              </a:rPr>
              <a:t>ltal</a:t>
            </a:r>
            <a:r>
              <a:rPr lang="hu-HU" sz="2000" dirty="0">
                <a:solidFill>
                  <a:srgbClr val="00B0F0"/>
                </a:solidFill>
              </a:rPr>
              <a:t>á</a:t>
            </a:r>
            <a:r>
              <a:rPr lang="fi-FI" sz="2000" dirty="0">
                <a:solidFill>
                  <a:srgbClr val="00B0F0"/>
                </a:solidFill>
              </a:rPr>
              <a:t>nos szabv</a:t>
            </a:r>
            <a:r>
              <a:rPr lang="hu-HU" sz="2000" dirty="0">
                <a:solidFill>
                  <a:srgbClr val="00B0F0"/>
                </a:solidFill>
              </a:rPr>
              <a:t>á</a:t>
            </a:r>
            <a:r>
              <a:rPr lang="fi-FI" sz="2000" dirty="0">
                <a:solidFill>
                  <a:srgbClr val="00B0F0"/>
                </a:solidFill>
              </a:rPr>
              <a:t>nyok </a:t>
            </a:r>
            <a:r>
              <a:rPr lang="hu-HU" sz="2000" dirty="0">
                <a:solidFill>
                  <a:srgbClr val="00B0F0"/>
                </a:solidFill>
              </a:rPr>
              <a:t>é</a:t>
            </a:r>
            <a:r>
              <a:rPr lang="fi-FI" sz="2000" dirty="0">
                <a:solidFill>
                  <a:srgbClr val="00B0F0"/>
                </a:solidFill>
              </a:rPr>
              <a:t>s bizonylatol</a:t>
            </a:r>
            <a:r>
              <a:rPr lang="hu-HU" sz="2000" dirty="0">
                <a:solidFill>
                  <a:srgbClr val="00B0F0"/>
                </a:solidFill>
              </a:rPr>
              <a:t>á</a:t>
            </a:r>
            <a:r>
              <a:rPr lang="fi-FI" sz="2000" dirty="0">
                <a:solidFill>
                  <a:srgbClr val="00B0F0"/>
                </a:solidFill>
              </a:rPr>
              <a:t>sok</a:t>
            </a:r>
          </a:p>
          <a:p>
            <a:pPr marL="0">
              <a:spcBef>
                <a:spcPts val="0"/>
              </a:spcBef>
            </a:pPr>
            <a:r>
              <a:rPr lang="fi-FI" sz="1600" dirty="0"/>
              <a:t>EHP Certificate </a:t>
            </a:r>
          </a:p>
          <a:p>
            <a:pPr marL="0">
              <a:spcBef>
                <a:spcPts val="0"/>
              </a:spcBef>
            </a:pPr>
            <a:r>
              <a:rPr lang="fi-FI" sz="1600" dirty="0"/>
              <a:t>EN488:2015, EN488:2011</a:t>
            </a:r>
          </a:p>
          <a:p>
            <a:pPr marL="0">
              <a:spcBef>
                <a:spcPts val="0"/>
              </a:spcBef>
            </a:pPr>
            <a:r>
              <a:rPr lang="fi-FI" sz="1600" dirty="0"/>
              <a:t>ISO9001:2008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ISO14001:2011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EN3834-2 and PED (H-module)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000" dirty="0">
                <a:solidFill>
                  <a:srgbClr val="00B0F0"/>
                </a:solidFill>
              </a:rPr>
              <a:t>Tervez</a:t>
            </a:r>
            <a:r>
              <a:rPr lang="hu-HU" sz="2000" dirty="0">
                <a:solidFill>
                  <a:srgbClr val="00B0F0"/>
                </a:solidFill>
              </a:rPr>
              <a:t>é</a:t>
            </a:r>
            <a:r>
              <a:rPr lang="fi-FI" sz="2000" dirty="0">
                <a:solidFill>
                  <a:srgbClr val="00B0F0"/>
                </a:solidFill>
              </a:rPr>
              <a:t>si szabv</a:t>
            </a:r>
            <a:r>
              <a:rPr lang="hu-HU" sz="2000" dirty="0">
                <a:solidFill>
                  <a:srgbClr val="00B0F0"/>
                </a:solidFill>
              </a:rPr>
              <a:t>á</a:t>
            </a:r>
            <a:r>
              <a:rPr lang="fi-FI" sz="2000" dirty="0">
                <a:solidFill>
                  <a:srgbClr val="00B0F0"/>
                </a:solidFill>
              </a:rPr>
              <a:t>nyok 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EN13445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DIN 2559 part1 form 22 and EN253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EN1092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ISO5211 and EN12570</a:t>
            </a:r>
          </a:p>
          <a:p>
            <a:pPr marL="0" indent="0">
              <a:spcBef>
                <a:spcPts val="0"/>
              </a:spcBef>
              <a:buNone/>
            </a:pPr>
            <a:endParaRPr lang="fi-FI" sz="1400" dirty="0"/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F4F2DE57-E82B-0A47-9121-DA4526B466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05125" y="322263"/>
            <a:ext cx="5516563" cy="1328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rgbClr val="009EE1"/>
                </a:solidFill>
              </a:rPr>
              <a:t>Minőség</a:t>
            </a:r>
            <a:endParaRPr lang="hu-HU" sz="3600" dirty="0"/>
          </a:p>
        </p:txBody>
      </p:sp>
      <p:sp>
        <p:nvSpPr>
          <p:cNvPr id="7" name="Sisällön paikkamerkki 2"/>
          <p:cNvSpPr txBox="1">
            <a:spLocks/>
          </p:cNvSpPr>
          <p:nvPr/>
        </p:nvSpPr>
        <p:spPr>
          <a:xfrm>
            <a:off x="4081456" y="1554669"/>
            <a:ext cx="4511052" cy="4494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dirty="0">
                <a:solidFill>
                  <a:srgbClr val="00B0F0"/>
                </a:solidFill>
              </a:rPr>
              <a:t>Alapanyag szabv</a:t>
            </a:r>
            <a:r>
              <a:rPr lang="hu-HU" sz="2000" dirty="0">
                <a:solidFill>
                  <a:srgbClr val="00B0F0"/>
                </a:solidFill>
              </a:rPr>
              <a:t>á</a:t>
            </a:r>
            <a:r>
              <a:rPr lang="fi-FI" sz="2000" dirty="0">
                <a:solidFill>
                  <a:srgbClr val="00B0F0"/>
                </a:solidFill>
              </a:rPr>
              <a:t>nyok</a:t>
            </a:r>
            <a:r>
              <a:rPr lang="hu-HU" sz="2000" dirty="0">
                <a:solidFill>
                  <a:srgbClr val="00B0F0"/>
                </a:solidFill>
              </a:rPr>
              <a:t>:</a:t>
            </a:r>
            <a:r>
              <a:rPr lang="fi-FI" sz="2000" dirty="0">
                <a:solidFill>
                  <a:srgbClr val="00B0F0"/>
                </a:solidFill>
              </a:rPr>
              <a:t> </a:t>
            </a:r>
          </a:p>
          <a:p>
            <a:pPr marL="228600" indent="-228600" defTabSz="9144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EN10204</a:t>
            </a:r>
          </a:p>
          <a:p>
            <a:pPr marL="228600" indent="-228600" defTabSz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600" dirty="0"/>
              <a:t>PED </a:t>
            </a:r>
          </a:p>
          <a:p>
            <a:pPr marL="0" indent="0" defTabSz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i-FI" sz="2000" dirty="0">
                <a:solidFill>
                  <a:srgbClr val="00B0F0"/>
                </a:solidFill>
              </a:rPr>
              <a:t>Teszte</a:t>
            </a:r>
            <a:r>
              <a:rPr lang="hu-HU" sz="2000" dirty="0">
                <a:solidFill>
                  <a:srgbClr val="00B0F0"/>
                </a:solidFill>
              </a:rPr>
              <a:t>lé</a:t>
            </a:r>
            <a:r>
              <a:rPr lang="fi-FI" sz="2000" dirty="0">
                <a:solidFill>
                  <a:srgbClr val="00B0F0"/>
                </a:solidFill>
              </a:rPr>
              <a:t>sre vonatkoz</a:t>
            </a:r>
            <a:r>
              <a:rPr lang="hu-HU" sz="2000" dirty="0">
                <a:solidFill>
                  <a:srgbClr val="00B0F0"/>
                </a:solidFill>
              </a:rPr>
              <a:t>ó</a:t>
            </a:r>
            <a:r>
              <a:rPr lang="fi-FI" sz="2000" dirty="0">
                <a:solidFill>
                  <a:srgbClr val="00B0F0"/>
                </a:solidFill>
              </a:rPr>
              <a:t> el</a:t>
            </a:r>
            <a:r>
              <a:rPr lang="hu-HU" sz="2000" dirty="0" err="1">
                <a:solidFill>
                  <a:srgbClr val="00B0F0"/>
                </a:solidFill>
              </a:rPr>
              <a:t>őí</a:t>
            </a:r>
            <a:r>
              <a:rPr lang="fi-FI" sz="2000" dirty="0">
                <a:solidFill>
                  <a:srgbClr val="00B0F0"/>
                </a:solidFill>
              </a:rPr>
              <a:t>r</a:t>
            </a:r>
            <a:r>
              <a:rPr lang="hu-HU" sz="2000" dirty="0">
                <a:solidFill>
                  <a:srgbClr val="00B0F0"/>
                </a:solidFill>
              </a:rPr>
              <a:t>á</a:t>
            </a:r>
            <a:r>
              <a:rPr lang="fi-FI" sz="2000" dirty="0">
                <a:solidFill>
                  <a:srgbClr val="00B0F0"/>
                </a:solidFill>
              </a:rPr>
              <a:t>sok</a:t>
            </a:r>
            <a:r>
              <a:rPr lang="hu-HU" sz="2000" dirty="0">
                <a:solidFill>
                  <a:srgbClr val="00B0F0"/>
                </a:solidFill>
              </a:rPr>
              <a:t>:</a:t>
            </a:r>
            <a:endParaRPr lang="fi-FI" sz="2000" dirty="0">
              <a:solidFill>
                <a:srgbClr val="00B0F0"/>
              </a:solidFill>
            </a:endParaRPr>
          </a:p>
          <a:p>
            <a:pPr marL="228600" indent="-228600" defTabSz="9144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EN12266-1</a:t>
            </a:r>
          </a:p>
          <a:p>
            <a:pPr marL="228600" indent="-228600" defTabSz="9144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Rate A</a:t>
            </a:r>
          </a:p>
          <a:p>
            <a:pPr marL="228600" indent="-228600" defTabSz="9144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PED</a:t>
            </a:r>
          </a:p>
          <a:p>
            <a:pPr marL="228600" indent="-228600" defTabSz="9144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0" indent="0" defTabSz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i-FI" sz="2000" dirty="0">
                <a:solidFill>
                  <a:srgbClr val="00B0F0"/>
                </a:solidFill>
              </a:rPr>
              <a:t>Bizonylatol</a:t>
            </a:r>
            <a:r>
              <a:rPr lang="hu-HU" sz="2000" dirty="0">
                <a:solidFill>
                  <a:srgbClr val="00B0F0"/>
                </a:solidFill>
              </a:rPr>
              <a:t>á</a:t>
            </a:r>
            <a:r>
              <a:rPr lang="fi-FI" sz="2000" dirty="0">
                <a:solidFill>
                  <a:srgbClr val="00B0F0"/>
                </a:solidFill>
              </a:rPr>
              <a:t>sok</a:t>
            </a:r>
            <a:r>
              <a:rPr lang="fi-FI" sz="1600" dirty="0">
                <a:solidFill>
                  <a:srgbClr val="00B0F0"/>
                </a:solidFill>
              </a:rPr>
              <a:t>: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600" dirty="0"/>
              <a:t>EN 10204/3.1 szerinti nyomáspróba és tömörzárási </a:t>
            </a:r>
            <a:r>
              <a:rPr lang="fi-FI" sz="1600" dirty="0"/>
              <a:t>bizonylat</a:t>
            </a:r>
            <a:endParaRPr lang="en-US" sz="1600" dirty="0"/>
          </a:p>
          <a:p>
            <a:pPr marL="228600" indent="-228600" defTabSz="9144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M</a:t>
            </a:r>
            <a:r>
              <a:rPr lang="hu-HU" sz="1600" dirty="0"/>
              <a:t>egfelelőségi nyilatkozat</a:t>
            </a:r>
            <a:r>
              <a:rPr lang="fi-FI" sz="1600" dirty="0"/>
              <a:t>t (</a:t>
            </a:r>
            <a:r>
              <a:rPr lang="en-US" sz="1600" dirty="0"/>
              <a:t>Declaration of conformity)</a:t>
            </a:r>
            <a:endParaRPr lang="fi-FI" sz="1600" dirty="0"/>
          </a:p>
          <a:p>
            <a:pPr marL="228600" indent="-228600" defTabSz="9144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Teljesitmeny nyilatkozat (</a:t>
            </a:r>
            <a:r>
              <a:rPr lang="en-US" sz="1600" dirty="0"/>
              <a:t>Declaration of Performance)</a:t>
            </a:r>
            <a:endParaRPr lang="fi-FI" sz="1600" dirty="0"/>
          </a:p>
          <a:p>
            <a:pPr marL="228600" indent="-228600" defTabSz="9144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PED</a:t>
            </a:r>
          </a:p>
          <a:p>
            <a:pPr marL="0" indent="0" defTabSz="914400">
              <a:lnSpc>
                <a:spcPct val="90000"/>
              </a:lnSpc>
              <a:spcBef>
                <a:spcPts val="0"/>
              </a:spcBef>
              <a:buNone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73437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55E-8F36-1C44-ADE1-24441D20C41C}" type="slidenum">
              <a:rPr lang="fi-FI" smtClean="0">
                <a:solidFill>
                  <a:srgbClr val="009EE1"/>
                </a:solidFill>
              </a:rPr>
              <a:pPr/>
              <a:t>2</a:t>
            </a:fld>
            <a:endParaRPr lang="fi-FI">
              <a:solidFill>
                <a:srgbClr val="009EE1"/>
              </a:solidFill>
            </a:endParaRPr>
          </a:p>
        </p:txBody>
      </p:sp>
      <p:sp>
        <p:nvSpPr>
          <p:cNvPr id="13" name="Sisällön paikkamerkki 2"/>
          <p:cNvSpPr txBox="1">
            <a:spLocks/>
          </p:cNvSpPr>
          <p:nvPr/>
        </p:nvSpPr>
        <p:spPr>
          <a:xfrm>
            <a:off x="382870" y="823356"/>
            <a:ext cx="5686334" cy="14174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i-FI" sz="1600" dirty="0">
                <a:solidFill>
                  <a:srgbClr val="00B0F0"/>
                </a:solidFill>
              </a:rPr>
              <a:t>Jelleg: </a:t>
            </a:r>
            <a:r>
              <a:rPr lang="fi-FI" sz="1600" dirty="0">
                <a:solidFill>
                  <a:prstClr val="black"/>
                </a:solidFill>
              </a:rPr>
              <a:t>Negyedfordulatos szerel</a:t>
            </a:r>
            <a:r>
              <a:rPr lang="hu-HU" sz="1600" dirty="0" err="1">
                <a:solidFill>
                  <a:prstClr val="black"/>
                </a:solidFill>
              </a:rPr>
              <a:t>vé</a:t>
            </a:r>
            <a:r>
              <a:rPr lang="fi-FI" sz="1600" dirty="0">
                <a:solidFill>
                  <a:prstClr val="black"/>
                </a:solidFill>
              </a:rPr>
              <a:t>nyek</a:t>
            </a:r>
          </a:p>
          <a:p>
            <a:pPr marL="0" indent="0">
              <a:buFont typeface="Arial"/>
              <a:buNone/>
            </a:pPr>
            <a:r>
              <a:rPr lang="fi-FI" sz="1600" dirty="0">
                <a:solidFill>
                  <a:srgbClr val="00B0F0"/>
                </a:solidFill>
              </a:rPr>
              <a:t>Funkci</a:t>
            </a:r>
            <a:r>
              <a:rPr lang="hu-HU" sz="1600" dirty="0">
                <a:solidFill>
                  <a:srgbClr val="00B0F0"/>
                </a:solidFill>
              </a:rPr>
              <a:t>ó</a:t>
            </a:r>
            <a:r>
              <a:rPr lang="fi-FI" sz="1600" dirty="0">
                <a:solidFill>
                  <a:srgbClr val="00B0F0"/>
                </a:solidFill>
              </a:rPr>
              <a:t>: </a:t>
            </a:r>
            <a:r>
              <a:rPr lang="fi-FI" sz="1600" dirty="0">
                <a:solidFill>
                  <a:prstClr val="black"/>
                </a:solidFill>
              </a:rPr>
              <a:t>El</a:t>
            </a:r>
            <a:r>
              <a:rPr lang="hu-HU" sz="1600" dirty="0">
                <a:solidFill>
                  <a:prstClr val="black"/>
                </a:solidFill>
              </a:rPr>
              <a:t>záró</a:t>
            </a:r>
            <a:r>
              <a:rPr lang="fi-FI" sz="1600" dirty="0">
                <a:solidFill>
                  <a:prstClr val="black"/>
                </a:solidFill>
              </a:rPr>
              <a:t> szerelv</a:t>
            </a:r>
            <a:r>
              <a:rPr lang="hu-HU" sz="1600" dirty="0">
                <a:solidFill>
                  <a:prstClr val="black"/>
                </a:solidFill>
              </a:rPr>
              <a:t>é</a:t>
            </a:r>
            <a:r>
              <a:rPr lang="fi-FI" sz="1600" dirty="0">
                <a:solidFill>
                  <a:prstClr val="black"/>
                </a:solidFill>
              </a:rPr>
              <a:t>nyek</a:t>
            </a:r>
          </a:p>
          <a:p>
            <a:pPr marL="0" indent="0">
              <a:buFont typeface="Arial"/>
              <a:buNone/>
            </a:pPr>
            <a:r>
              <a:rPr lang="fi-FI" sz="1600" dirty="0">
                <a:solidFill>
                  <a:srgbClr val="00B0F0"/>
                </a:solidFill>
              </a:rPr>
              <a:t>Felhaszn</a:t>
            </a:r>
            <a:r>
              <a:rPr lang="hu-HU" sz="1600" dirty="0">
                <a:solidFill>
                  <a:srgbClr val="00B0F0"/>
                </a:solidFill>
              </a:rPr>
              <a:t>álási terület</a:t>
            </a:r>
            <a:r>
              <a:rPr lang="fi-FI" sz="1600" dirty="0">
                <a:solidFill>
                  <a:srgbClr val="00B0F0"/>
                </a:solidFill>
              </a:rPr>
              <a:t>: </a:t>
            </a:r>
            <a:r>
              <a:rPr lang="fi-FI" sz="1600" dirty="0">
                <a:solidFill>
                  <a:prstClr val="black"/>
                </a:solidFill>
              </a:rPr>
              <a:t>Elz</a:t>
            </a:r>
            <a:r>
              <a:rPr lang="hu-HU" sz="1600" dirty="0">
                <a:solidFill>
                  <a:prstClr val="black"/>
                </a:solidFill>
              </a:rPr>
              <a:t>árás, szakaszolás</a:t>
            </a:r>
            <a:endParaRPr lang="fi-FI" sz="16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fi-FI" sz="1600" dirty="0">
                <a:solidFill>
                  <a:srgbClr val="00B0F0"/>
                </a:solidFill>
              </a:rPr>
              <a:t>Speci</a:t>
            </a:r>
            <a:r>
              <a:rPr lang="hu-HU" sz="1600" dirty="0">
                <a:solidFill>
                  <a:srgbClr val="00B0F0"/>
                </a:solidFill>
              </a:rPr>
              <a:t>á</a:t>
            </a:r>
            <a:r>
              <a:rPr lang="fi-FI" sz="1600" dirty="0">
                <a:solidFill>
                  <a:srgbClr val="00B0F0"/>
                </a:solidFill>
              </a:rPr>
              <a:t>lis rendszerjellemz</a:t>
            </a:r>
            <a:r>
              <a:rPr lang="hu-HU" sz="1600" dirty="0">
                <a:solidFill>
                  <a:srgbClr val="00B0F0"/>
                </a:solidFill>
              </a:rPr>
              <a:t>ő</a:t>
            </a:r>
            <a:r>
              <a:rPr lang="fi-FI" sz="1600" dirty="0">
                <a:solidFill>
                  <a:srgbClr val="00B0F0"/>
                </a:solidFill>
              </a:rPr>
              <a:t>k: </a:t>
            </a:r>
            <a:r>
              <a:rPr lang="fi-FI" sz="1600" dirty="0"/>
              <a:t>PN 25 bar, mindk</a:t>
            </a:r>
            <a:r>
              <a:rPr lang="hu-HU" sz="1600" dirty="0"/>
              <a:t>é</a:t>
            </a:r>
            <a:r>
              <a:rPr lang="fi-FI" sz="1600" dirty="0"/>
              <a:t>t ir</a:t>
            </a:r>
            <a:r>
              <a:rPr lang="hu-HU" sz="1600" dirty="0" err="1"/>
              <a:t>ányú</a:t>
            </a:r>
            <a:r>
              <a:rPr lang="fi-FI" sz="1600" dirty="0"/>
              <a:t> t</a:t>
            </a:r>
            <a:r>
              <a:rPr lang="hu-HU" sz="1600" dirty="0" err="1"/>
              <a:t>ömör</a:t>
            </a:r>
            <a:r>
              <a:rPr lang="hu-HU" sz="1600" dirty="0"/>
              <a:t> </a:t>
            </a:r>
            <a:r>
              <a:rPr lang="hu-HU" sz="1600" dirty="0" err="1"/>
              <a:t>zárá</a:t>
            </a:r>
            <a:r>
              <a:rPr lang="fi-FI" sz="1600" dirty="0"/>
              <a:t>s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F6629179-B502-2445-921F-221796CE4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870" y="113833"/>
            <a:ext cx="8532529" cy="850200"/>
          </a:xfrm>
        </p:spPr>
        <p:txBody>
          <a:bodyPr>
            <a:normAutofit/>
          </a:bodyPr>
          <a:lstStyle/>
          <a:p>
            <a:pPr algn="l"/>
            <a:r>
              <a:rPr lang="hu-HU" dirty="0">
                <a:solidFill>
                  <a:srgbClr val="009EE1"/>
                </a:solidFill>
              </a:rPr>
              <a:t>Elzáró szerelvények</a:t>
            </a:r>
            <a:r>
              <a:rPr lang="fi-FI" dirty="0">
                <a:solidFill>
                  <a:srgbClr val="009EE1"/>
                </a:solidFill>
              </a:rPr>
              <a:t> – </a:t>
            </a:r>
            <a:r>
              <a:rPr lang="hu-HU" sz="2000" dirty="0">
                <a:solidFill>
                  <a:schemeClr val="accent3"/>
                </a:solidFill>
              </a:rPr>
              <a:t>Gömbcsapok</a:t>
            </a:r>
            <a:r>
              <a:rPr lang="fi-FI" sz="2000" dirty="0">
                <a:solidFill>
                  <a:schemeClr val="accent3"/>
                </a:solidFill>
              </a:rPr>
              <a:t>, Pillang</a:t>
            </a:r>
            <a:r>
              <a:rPr lang="hu-HU" sz="2000" dirty="0">
                <a:solidFill>
                  <a:schemeClr val="accent3"/>
                </a:solidFill>
              </a:rPr>
              <a:t>ó</a:t>
            </a:r>
            <a:r>
              <a:rPr lang="fi-FI" sz="2000" dirty="0">
                <a:solidFill>
                  <a:schemeClr val="accent3"/>
                </a:solidFill>
              </a:rPr>
              <a:t>szelepek</a:t>
            </a:r>
            <a:endParaRPr lang="hu-HU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9530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1E6FC8-F2C7-0B4B-9507-E38AAA0B0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	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F4F2DE57-E82B-0A47-9121-DA4526B466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48197" y="322263"/>
            <a:ext cx="6828311" cy="1328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b="1" dirty="0">
                <a:solidFill>
                  <a:srgbClr val="009EE1"/>
                </a:solidFill>
              </a:rPr>
              <a:t>Elz</a:t>
            </a:r>
            <a:r>
              <a:rPr lang="hu-HU" sz="3600" b="1" dirty="0">
                <a:solidFill>
                  <a:srgbClr val="009EE1"/>
                </a:solidFill>
              </a:rPr>
              <a:t>á</a:t>
            </a:r>
            <a:r>
              <a:rPr lang="fi-FI" sz="3600" b="1" dirty="0">
                <a:solidFill>
                  <a:srgbClr val="009EE1"/>
                </a:solidFill>
              </a:rPr>
              <a:t>r</a:t>
            </a:r>
            <a:r>
              <a:rPr lang="hu-HU" sz="3600" b="1" dirty="0">
                <a:solidFill>
                  <a:srgbClr val="009EE1"/>
                </a:solidFill>
              </a:rPr>
              <a:t>ó</a:t>
            </a:r>
            <a:r>
              <a:rPr lang="fi-FI" sz="3600" b="1" dirty="0">
                <a:solidFill>
                  <a:srgbClr val="009EE1"/>
                </a:solidFill>
              </a:rPr>
              <a:t> szerelv</a:t>
            </a:r>
            <a:r>
              <a:rPr lang="hu-HU" sz="3600" b="1" dirty="0">
                <a:solidFill>
                  <a:srgbClr val="009EE1"/>
                </a:solidFill>
              </a:rPr>
              <a:t>é</a:t>
            </a:r>
            <a:r>
              <a:rPr lang="fi-FI" sz="3600" b="1" dirty="0">
                <a:solidFill>
                  <a:srgbClr val="009EE1"/>
                </a:solidFill>
              </a:rPr>
              <a:t>ny </a:t>
            </a:r>
            <a:r>
              <a:rPr lang="hu-HU" sz="3600" b="1" dirty="0">
                <a:solidFill>
                  <a:srgbClr val="009EE1"/>
                </a:solidFill>
              </a:rPr>
              <a:t>kiválasztásának szempontjai</a:t>
            </a:r>
            <a:endParaRPr lang="hu-HU" sz="3600" dirty="0"/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>
          <a:xfrm>
            <a:off x="427683" y="1559387"/>
            <a:ext cx="8716317" cy="4704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600" b="1" dirty="0" err="1"/>
              <a:t>Rendszer</a:t>
            </a:r>
            <a:r>
              <a:rPr lang="en-US" sz="1600" b="1" dirty="0"/>
              <a:t> </a:t>
            </a:r>
            <a:r>
              <a:rPr lang="en-US" sz="1600" b="1" dirty="0" err="1"/>
              <a:t>jellemz</a:t>
            </a:r>
            <a:r>
              <a:rPr lang="hu-HU" sz="1600" b="1" dirty="0" err="1"/>
              <a:t>ői</a:t>
            </a:r>
            <a:r>
              <a:rPr lang="hu-HU" sz="1600" b="1" dirty="0"/>
              <a:t>:</a:t>
            </a:r>
            <a:endParaRPr lang="en-US" sz="1600" b="1" dirty="0"/>
          </a:p>
          <a:p>
            <a:pPr lvl="1"/>
            <a:r>
              <a:rPr lang="hu-HU" sz="1600" dirty="0"/>
              <a:t>Üzemi körülmények (</a:t>
            </a:r>
            <a:r>
              <a:rPr lang="fi-FI" sz="1600" dirty="0"/>
              <a:t>nyom</a:t>
            </a:r>
            <a:r>
              <a:rPr lang="hu-HU" sz="1600" dirty="0"/>
              <a:t>á</a:t>
            </a:r>
            <a:r>
              <a:rPr lang="fi-FI" sz="1600" dirty="0"/>
              <a:t>s, h</a:t>
            </a:r>
            <a:r>
              <a:rPr lang="hu-HU" sz="1600" dirty="0" err="1"/>
              <a:t>őmérsé</a:t>
            </a:r>
            <a:r>
              <a:rPr lang="fi-FI" sz="1600" dirty="0"/>
              <a:t>klet)</a:t>
            </a:r>
          </a:p>
          <a:p>
            <a:pPr lvl="1"/>
            <a:r>
              <a:rPr lang="fi-FI" sz="1600" dirty="0"/>
              <a:t>K</a:t>
            </a:r>
            <a:r>
              <a:rPr lang="hu-HU" sz="1600" dirty="0"/>
              <a:t>ö</a:t>
            </a:r>
            <a:r>
              <a:rPr lang="fi-FI" sz="1600" dirty="0"/>
              <a:t>zeg min</a:t>
            </a:r>
            <a:r>
              <a:rPr lang="hu-HU" sz="1600" dirty="0"/>
              <a:t>ő</a:t>
            </a:r>
            <a:r>
              <a:rPr lang="fi-FI" sz="1600" dirty="0"/>
              <a:t>s</a:t>
            </a:r>
            <a:r>
              <a:rPr lang="hu-HU" sz="1600" dirty="0"/>
              <a:t>é</a:t>
            </a:r>
            <a:r>
              <a:rPr lang="fi-FI" sz="1600" dirty="0"/>
              <a:t>g, mennyis</a:t>
            </a:r>
            <a:r>
              <a:rPr lang="hu-HU" sz="1600" dirty="0"/>
              <a:t>é</a:t>
            </a:r>
            <a:r>
              <a:rPr lang="fi-FI" sz="1600" dirty="0"/>
              <a:t>g</a:t>
            </a:r>
          </a:p>
          <a:p>
            <a:pPr lvl="1"/>
            <a:r>
              <a:rPr lang="fi-FI" sz="1600" dirty="0"/>
              <a:t>Funkci</a:t>
            </a:r>
            <a:r>
              <a:rPr lang="hu-HU" sz="1600" dirty="0"/>
              <a:t>ó</a:t>
            </a:r>
            <a:endParaRPr lang="fi-FI" sz="1600" dirty="0"/>
          </a:p>
          <a:p>
            <a:pPr lvl="1"/>
            <a:r>
              <a:rPr lang="fi-FI" sz="1600" dirty="0"/>
              <a:t>M</a:t>
            </a:r>
            <a:r>
              <a:rPr lang="hu-HU" sz="1600" dirty="0" err="1"/>
              <a:t>űkö</a:t>
            </a:r>
            <a:r>
              <a:rPr lang="fi-FI" sz="1600" dirty="0"/>
              <a:t>dtet</a:t>
            </a:r>
            <a:r>
              <a:rPr lang="hu-HU" sz="1600" dirty="0"/>
              <a:t>é</a:t>
            </a:r>
            <a:r>
              <a:rPr lang="fi-FI" sz="1600" dirty="0"/>
              <a:t>s</a:t>
            </a:r>
            <a:endParaRPr lang="hu-HU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sz="1600" b="1" dirty="0"/>
              <a:t>Szerelv</a:t>
            </a:r>
            <a:r>
              <a:rPr lang="hu-HU" sz="1600" b="1" dirty="0"/>
              <a:t>é</a:t>
            </a:r>
            <a:r>
              <a:rPr lang="fi-FI" sz="1600" b="1" dirty="0"/>
              <a:t>ny f</a:t>
            </a:r>
            <a:r>
              <a:rPr lang="hu-HU" sz="1600" b="1" dirty="0"/>
              <a:t>ő</a:t>
            </a:r>
            <a:r>
              <a:rPr lang="fi-FI" sz="1600" b="1" dirty="0"/>
              <a:t> m</a:t>
            </a:r>
            <a:r>
              <a:rPr lang="hu-HU" altLang="fi-FI" sz="1600" b="1" dirty="0"/>
              <a:t>ű</a:t>
            </a:r>
            <a:r>
              <a:rPr lang="fi-FI" sz="1600" b="1" dirty="0"/>
              <a:t>szaki </a:t>
            </a:r>
            <a:r>
              <a:rPr lang="en-US" sz="1600" b="1" dirty="0" err="1"/>
              <a:t>jellemz</a:t>
            </a:r>
            <a:r>
              <a:rPr lang="hu-HU" sz="1600" b="1" dirty="0"/>
              <a:t>ői</a:t>
            </a:r>
            <a:endParaRPr lang="fi-FI" sz="1600" b="1" dirty="0"/>
          </a:p>
          <a:p>
            <a:pPr lvl="1"/>
            <a:r>
              <a:rPr lang="fi-FI" sz="1600" dirty="0"/>
              <a:t>Kivitel (tipus, kialak</a:t>
            </a:r>
            <a:r>
              <a:rPr lang="hu-HU" sz="1600" dirty="0"/>
              <a:t>í</a:t>
            </a:r>
            <a:r>
              <a:rPr lang="fi-FI" sz="1600" dirty="0"/>
              <a:t>t</a:t>
            </a:r>
            <a:r>
              <a:rPr lang="hu-HU" sz="1600" dirty="0"/>
              <a:t>á</a:t>
            </a:r>
            <a:r>
              <a:rPr lang="fi-FI" sz="1600" dirty="0"/>
              <a:t>s, csatlakoz</a:t>
            </a:r>
            <a:r>
              <a:rPr lang="hu-HU" sz="1600" dirty="0"/>
              <a:t>á</a:t>
            </a:r>
            <a:r>
              <a:rPr lang="fi-FI" sz="1600" dirty="0"/>
              <a:t>s, m</a:t>
            </a:r>
            <a:r>
              <a:rPr lang="hu-HU" sz="1600" dirty="0"/>
              <a:t>ű</a:t>
            </a:r>
            <a:r>
              <a:rPr lang="fi-FI" sz="1600" dirty="0"/>
              <a:t>k</a:t>
            </a:r>
            <a:r>
              <a:rPr lang="hu-HU" sz="1600" dirty="0"/>
              <a:t>ö</a:t>
            </a:r>
            <a:r>
              <a:rPr lang="fi-FI" sz="1600" dirty="0"/>
              <a:t>dtet</a:t>
            </a:r>
            <a:r>
              <a:rPr lang="hu-HU" sz="1600" dirty="0"/>
              <a:t>é</a:t>
            </a:r>
            <a:r>
              <a:rPr lang="fi-FI" sz="1600" dirty="0"/>
              <a:t>s)</a:t>
            </a:r>
          </a:p>
          <a:p>
            <a:pPr lvl="1"/>
            <a:r>
              <a:rPr lang="fi-FI" sz="1600" dirty="0"/>
              <a:t>Tulajdons</a:t>
            </a:r>
            <a:r>
              <a:rPr lang="hu-HU" sz="1600" dirty="0"/>
              <a:t>á</a:t>
            </a:r>
            <a:r>
              <a:rPr lang="fi-FI" sz="1600" dirty="0"/>
              <a:t>gok (nyom</a:t>
            </a:r>
            <a:r>
              <a:rPr lang="hu-HU" sz="1600" dirty="0"/>
              <a:t>á</a:t>
            </a:r>
            <a:r>
              <a:rPr lang="fi-FI" sz="1600" dirty="0"/>
              <a:t>s/h</a:t>
            </a:r>
            <a:r>
              <a:rPr lang="hu-HU" sz="1600" dirty="0"/>
              <a:t>őmérsé</a:t>
            </a:r>
            <a:r>
              <a:rPr lang="fi-FI" sz="1600" dirty="0"/>
              <a:t>klet)</a:t>
            </a:r>
          </a:p>
          <a:p>
            <a:pPr lvl="1"/>
            <a:r>
              <a:rPr lang="fi-FI" sz="1600" dirty="0"/>
              <a:t>Min</a:t>
            </a:r>
            <a:r>
              <a:rPr lang="hu-HU" sz="1600" dirty="0"/>
              <a:t>ő</a:t>
            </a:r>
            <a:r>
              <a:rPr lang="fi-FI" sz="1600" dirty="0"/>
              <a:t>s</a:t>
            </a:r>
            <a:r>
              <a:rPr lang="hu-HU" sz="1600" dirty="0"/>
              <a:t>é</a:t>
            </a:r>
            <a:r>
              <a:rPr lang="fi-FI" sz="1600" dirty="0"/>
              <a:t>g (anyag, gy</a:t>
            </a:r>
            <a:r>
              <a:rPr lang="hu-HU" sz="1600" dirty="0"/>
              <a:t>á</a:t>
            </a:r>
            <a:r>
              <a:rPr lang="fi-FI" sz="1600" dirty="0"/>
              <a:t>rt</a:t>
            </a:r>
            <a:r>
              <a:rPr lang="hu-HU" sz="1600" dirty="0"/>
              <a:t>á</a:t>
            </a:r>
            <a:r>
              <a:rPr lang="fi-FI" sz="1600" dirty="0"/>
              <a:t>stechnol</a:t>
            </a:r>
            <a:r>
              <a:rPr lang="hu-HU" sz="1600" dirty="0"/>
              <a:t>ó</a:t>
            </a:r>
            <a:r>
              <a:rPr lang="fi-FI" sz="1600" dirty="0"/>
              <a:t>gia)</a:t>
            </a:r>
          </a:p>
          <a:p>
            <a:pPr lvl="1"/>
            <a:r>
              <a:rPr lang="hu-HU" sz="1600" dirty="0"/>
              <a:t>Á</a:t>
            </a:r>
            <a:r>
              <a:rPr lang="fi-FI" sz="1600" dirty="0"/>
              <a:t>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600" b="1" dirty="0"/>
              <a:t>Ár-érté</a:t>
            </a:r>
            <a:r>
              <a:rPr lang="fi-FI" sz="1600" b="1" dirty="0"/>
              <a:t>k ar</a:t>
            </a:r>
            <a:r>
              <a:rPr lang="hu-HU" sz="1600" b="1" dirty="0"/>
              <a:t>á</a:t>
            </a:r>
            <a:r>
              <a:rPr lang="fi-FI" sz="1600" b="1" dirty="0"/>
              <a:t>ny</a:t>
            </a:r>
            <a:endParaRPr lang="hu-HU" sz="1600" b="1" dirty="0"/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85841" y="3760246"/>
            <a:ext cx="411647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1600" b="1" dirty="0"/>
              <a:t>Egy</a:t>
            </a:r>
            <a:r>
              <a:rPr lang="hu-HU" sz="1600" b="1" dirty="0"/>
              <a:t>é</a:t>
            </a:r>
            <a:r>
              <a:rPr lang="fi-FI" sz="1600" b="1" dirty="0"/>
              <a:t>b szempontok: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Karbantart</a:t>
            </a:r>
            <a:r>
              <a:rPr lang="hu-HU" sz="1600" dirty="0"/>
              <a:t>á</a:t>
            </a:r>
            <a:r>
              <a:rPr lang="fi-FI" sz="1600" dirty="0"/>
              <a:t>si ig</a:t>
            </a:r>
            <a:r>
              <a:rPr lang="hu-HU" sz="1600" dirty="0"/>
              <a:t>é</a:t>
            </a:r>
            <a:r>
              <a:rPr lang="fi-FI" sz="1600" dirty="0"/>
              <a:t>ny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</a:t>
            </a:r>
            <a:r>
              <a:rPr lang="hu-HU" sz="1600" dirty="0"/>
              <a:t>ú</a:t>
            </a:r>
            <a:r>
              <a:rPr lang="en-US" sz="1600" dirty="0" err="1"/>
              <a:t>ly</a:t>
            </a:r>
            <a:r>
              <a:rPr lang="en-US" sz="1600" dirty="0"/>
              <a:t> – be</a:t>
            </a:r>
            <a:r>
              <a:rPr lang="hu-HU" sz="1600" dirty="0"/>
              <a:t>é</a:t>
            </a:r>
            <a:r>
              <a:rPr lang="en-US" sz="1600" dirty="0"/>
              <a:t>p</a:t>
            </a:r>
            <a:r>
              <a:rPr lang="hu-HU" sz="1600" dirty="0"/>
              <a:t>ítés</a:t>
            </a:r>
            <a:r>
              <a:rPr lang="en-US" sz="1600" dirty="0" err="1"/>
              <a:t>i</a:t>
            </a:r>
            <a:r>
              <a:rPr lang="en-US" sz="1600" dirty="0"/>
              <a:t> k</a:t>
            </a:r>
            <a:r>
              <a:rPr lang="hu-HU" sz="1600" dirty="0"/>
              <a:t>ö</a:t>
            </a:r>
            <a:r>
              <a:rPr lang="en-US" sz="1600" dirty="0" err="1"/>
              <a:t>lt</a:t>
            </a:r>
            <a:r>
              <a:rPr lang="hu-HU" sz="1600" dirty="0"/>
              <a:t>é</a:t>
            </a:r>
            <a:r>
              <a:rPr lang="en-US" sz="1600" dirty="0" err="1"/>
              <a:t>gek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Rug</a:t>
            </a:r>
            <a:r>
              <a:rPr lang="hu-HU" sz="1600" dirty="0"/>
              <a:t>ó ráfeszítéses ülék </a:t>
            </a:r>
            <a:r>
              <a:rPr lang="fi-FI" sz="1600" dirty="0"/>
              <a:t>(rug</a:t>
            </a:r>
            <a:r>
              <a:rPr lang="hu-HU" sz="1600" dirty="0"/>
              <a:t>ó</a:t>
            </a:r>
            <a:r>
              <a:rPr lang="fi-FI" sz="1600" dirty="0"/>
              <a:t> anyaga, min</a:t>
            </a:r>
            <a:r>
              <a:rPr lang="hu-HU" sz="1600" dirty="0"/>
              <a:t>ősé</a:t>
            </a:r>
            <a:r>
              <a:rPr lang="fi-FI" sz="1600" dirty="0"/>
              <a:t>ge, vastags</a:t>
            </a:r>
            <a:r>
              <a:rPr lang="hu-HU" sz="1600" dirty="0"/>
              <a:t>á</a:t>
            </a:r>
            <a:r>
              <a:rPr lang="fi-FI" sz="1600" dirty="0"/>
              <a:t>ga)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Fest</a:t>
            </a:r>
            <a:r>
              <a:rPr lang="hu-HU" sz="1600" dirty="0"/>
              <a:t>é</a:t>
            </a:r>
            <a:r>
              <a:rPr lang="fi-FI" sz="1600" dirty="0"/>
              <a:t>s vastags</a:t>
            </a:r>
            <a:r>
              <a:rPr lang="hu-HU" sz="1600" dirty="0"/>
              <a:t>á</a:t>
            </a:r>
            <a:r>
              <a:rPr lang="fi-FI" sz="1600" dirty="0"/>
              <a:t>ga,</a:t>
            </a:r>
            <a:r>
              <a:rPr lang="hu-HU" sz="1600" dirty="0"/>
              <a:t> minősége</a:t>
            </a:r>
            <a:r>
              <a:rPr lang="fi-FI" sz="1600" dirty="0"/>
              <a:t> </a:t>
            </a:r>
            <a:r>
              <a:rPr lang="en-US" sz="1600" dirty="0"/>
              <a:t>(100-150 µm) - </a:t>
            </a:r>
            <a:r>
              <a:rPr lang="hu-HU" sz="1600" dirty="0"/>
              <a:t>Korrózió elleni védelem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Hegeszt</a:t>
            </a:r>
            <a:r>
              <a:rPr lang="hu-HU" sz="1600" dirty="0"/>
              <a:t>é</a:t>
            </a:r>
            <a:r>
              <a:rPr lang="fi-FI" sz="1600" dirty="0"/>
              <a:t>s min</a:t>
            </a:r>
            <a:r>
              <a:rPr lang="hu-HU" sz="1600" dirty="0"/>
              <a:t>ősé</a:t>
            </a:r>
            <a:r>
              <a:rPr lang="fi-FI" sz="1600" dirty="0"/>
              <a:t>ge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Bizo</a:t>
            </a:r>
            <a:r>
              <a:rPr lang="hu-HU" sz="1600" dirty="0"/>
              <a:t>nylatolás</a:t>
            </a:r>
            <a:endParaRPr lang="fi-FI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Garanciav</a:t>
            </a:r>
            <a:r>
              <a:rPr lang="hu-HU" sz="1600" dirty="0"/>
              <a:t>állalá</a:t>
            </a:r>
            <a:r>
              <a:rPr lang="fi-FI" sz="1600" dirty="0"/>
              <a:t>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Referencia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7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F0971CA2-BF1B-E94A-A786-D5079D495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270" y="302092"/>
            <a:ext cx="7772400" cy="1298108"/>
          </a:xfrm>
        </p:spPr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082DB338-EC1B-034F-93B0-65AD86901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9071" y="2426308"/>
            <a:ext cx="3805518" cy="1655762"/>
          </a:xfrm>
        </p:spPr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Sichna Andrea</a:t>
            </a:r>
            <a:endParaRPr lang="hu-HU" dirty="0">
              <a:solidFill>
                <a:schemeClr val="accent1"/>
              </a:solidFill>
            </a:endParaRPr>
          </a:p>
          <a:p>
            <a:r>
              <a:rPr lang="hu-HU" dirty="0">
                <a:solidFill>
                  <a:schemeClr val="accent1"/>
                </a:solidFill>
              </a:rPr>
              <a:t>a</a:t>
            </a:r>
            <a:r>
              <a:rPr lang="fi-FI" dirty="0">
                <a:solidFill>
                  <a:schemeClr val="accent1"/>
                </a:solidFill>
              </a:rPr>
              <a:t>ndrea.sichna@vexve.com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9" name="Alcím 4">
            <a:extLst>
              <a:ext uri="{FF2B5EF4-FFF2-40B4-BE49-F238E27FC236}">
                <a16:creationId xmlns:a16="http://schemas.microsoft.com/office/drawing/2014/main" id="{CFB3832E-2916-CF4F-9AC2-9D186322699E}"/>
              </a:ext>
            </a:extLst>
          </p:cNvPr>
          <p:cNvSpPr txBox="1">
            <a:spLocks/>
          </p:cNvSpPr>
          <p:nvPr/>
        </p:nvSpPr>
        <p:spPr>
          <a:xfrm>
            <a:off x="2904565" y="6278422"/>
            <a:ext cx="5818093" cy="546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hlinkClick r:id="rId3"/>
              </a:rPr>
              <a:t>www.tavho.org/e-learning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245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0FE704-0B64-0A43-88C1-D869CF6F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565" y="322729"/>
            <a:ext cx="5516656" cy="1327619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rgbClr val="009EE1"/>
                </a:solidFill>
              </a:rPr>
              <a:t>Kivitelek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1E6FC8-F2C7-0B4B-9507-E38AAA0B0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4368"/>
            <a:ext cx="7886700" cy="2294199"/>
          </a:xfrm>
        </p:spPr>
        <p:txBody>
          <a:bodyPr>
            <a:normAutofit/>
          </a:bodyPr>
          <a:lstStyle/>
          <a:p>
            <a:r>
              <a:rPr lang="hu-HU" sz="1800" dirty="0"/>
              <a:t>Szerelhető / hegesztett házas</a:t>
            </a:r>
          </a:p>
          <a:p>
            <a:r>
              <a:rPr lang="hu-HU" sz="1800" dirty="0"/>
              <a:t>Lemezházas / csőből kialakított / öntött házas</a:t>
            </a:r>
          </a:p>
          <a:p>
            <a:r>
              <a:rPr lang="hu-HU" sz="1800" dirty="0"/>
              <a:t>Szűkített / teljes átömlésű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866" y="1408419"/>
            <a:ext cx="1871978" cy="1365307"/>
          </a:xfrm>
          <a:prstGeom prst="rect">
            <a:avLst/>
          </a:prstGeom>
        </p:spPr>
      </p:pic>
      <p:pic>
        <p:nvPicPr>
          <p:cNvPr id="5" name="Kuva 8" descr="steel_ball_valve-RB-welding-welding-DN50_Vexv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86" y="448754"/>
            <a:ext cx="1617784" cy="1617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9094" y="2773726"/>
            <a:ext cx="2503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G</a:t>
            </a:r>
            <a:r>
              <a:rPr lang="hu-HU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ö</a:t>
            </a:r>
            <a:r>
              <a:rPr lang="fi-FI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mbcsapok</a:t>
            </a:r>
            <a:r>
              <a:rPr lang="hu-HU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:</a:t>
            </a:r>
            <a:endParaRPr lang="fi-FI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r>
              <a:rPr lang="hu-HU" dirty="0"/>
              <a:t>Lebegő gömbös / megvezetett gömbös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4490" y="2773726"/>
            <a:ext cx="3160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Pillang</a:t>
            </a:r>
            <a:r>
              <a:rPr lang="hu-HU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ó</a:t>
            </a:r>
            <a:r>
              <a:rPr lang="fi-FI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szelepek</a:t>
            </a:r>
            <a:r>
              <a:rPr lang="hu-HU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:</a:t>
            </a:r>
            <a:endParaRPr lang="fi-FI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r>
              <a:rPr lang="fi-FI" dirty="0"/>
              <a:t>Egyszeres / k</a:t>
            </a:r>
            <a:r>
              <a:rPr lang="hu-HU" dirty="0"/>
              <a:t>é</a:t>
            </a:r>
            <a:r>
              <a:rPr lang="fi-FI" dirty="0"/>
              <a:t>tszeres / h</a:t>
            </a:r>
            <a:r>
              <a:rPr lang="hu-HU" dirty="0"/>
              <a:t>á</a:t>
            </a:r>
            <a:r>
              <a:rPr lang="fi-FI" dirty="0"/>
              <a:t>romszoros excentricit</a:t>
            </a:r>
            <a:r>
              <a:rPr lang="hu-HU" dirty="0"/>
              <a:t>á</a:t>
            </a:r>
            <a:r>
              <a:rPr lang="fi-FI" dirty="0"/>
              <a:t>su</a:t>
            </a:r>
            <a:endParaRPr lang="hu-H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490" y="3690719"/>
            <a:ext cx="4401304" cy="1977201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097" y="4461468"/>
            <a:ext cx="1324911" cy="1437073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75" y="4008023"/>
            <a:ext cx="1524758" cy="116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0FE704-0B64-0A43-88C1-D869CF6F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440" y="520681"/>
            <a:ext cx="3704897" cy="1033105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rgbClr val="009EE1"/>
                </a:solidFill>
              </a:rPr>
              <a:t> Csatlakozások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1E6FC8-F2C7-0B4B-9507-E38AAA0B0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988" y="1564322"/>
            <a:ext cx="4960137" cy="1143027"/>
          </a:xfrm>
        </p:spPr>
        <p:txBody>
          <a:bodyPr>
            <a:normAutofit/>
          </a:bodyPr>
          <a:lstStyle/>
          <a:p>
            <a:r>
              <a:rPr lang="hu-HU" sz="1800" dirty="0"/>
              <a:t>Karimás (PN40,PN16, PN25)</a:t>
            </a:r>
          </a:p>
          <a:p>
            <a:r>
              <a:rPr lang="hu-HU" sz="1800" dirty="0"/>
              <a:t>Hegtoldatos (DIN vagy MSZ)</a:t>
            </a:r>
            <a:endParaRPr lang="fi-FI" sz="1800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5" name="Kuva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787" y="0"/>
            <a:ext cx="3555213" cy="6525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2185" y="2595177"/>
            <a:ext cx="250347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G</a:t>
            </a:r>
            <a:r>
              <a:rPr lang="hu-HU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ö</a:t>
            </a:r>
            <a:r>
              <a:rPr lang="fi-FI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mbcsapok</a:t>
            </a:r>
            <a:r>
              <a:rPr lang="hu-HU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:</a:t>
            </a:r>
            <a:endParaRPr lang="fi-FI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Menetes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Speciális (pl. karimás/hegtoldatos)</a:t>
            </a:r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95" y="3210730"/>
            <a:ext cx="1070858" cy="2053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6395" y="2308565"/>
            <a:ext cx="2450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Pillang</a:t>
            </a:r>
            <a:r>
              <a:rPr lang="hu-HU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ó</a:t>
            </a:r>
            <a:r>
              <a:rPr lang="fi-FI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szelepek</a:t>
            </a:r>
            <a:r>
              <a:rPr lang="hu-HU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:</a:t>
            </a:r>
            <a:endParaRPr lang="fi-FI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Karima k</a:t>
            </a:r>
            <a:r>
              <a:rPr lang="hu-HU" dirty="0" err="1"/>
              <a:t>özé</a:t>
            </a:r>
            <a:r>
              <a:rPr lang="hu-HU" dirty="0"/>
              <a:t> építhető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LUG tipus</a:t>
            </a:r>
            <a:endParaRPr lang="hu-H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276" y="3174650"/>
            <a:ext cx="1581780" cy="288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7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094" y="4229105"/>
            <a:ext cx="4761880" cy="215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E0FE704-0B64-0A43-88C1-D869CF6F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978" y="322729"/>
            <a:ext cx="5516656" cy="1327619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rgbClr val="009EE1"/>
                </a:solidFill>
              </a:rPr>
              <a:t>Működtetés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1E6FC8-F2C7-0B4B-9507-E38AAA0B0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838" y="1472698"/>
            <a:ext cx="7886700" cy="4351338"/>
          </a:xfrm>
        </p:spPr>
        <p:txBody>
          <a:bodyPr/>
          <a:lstStyle/>
          <a:p>
            <a:r>
              <a:rPr lang="hu-HU" sz="2000" dirty="0"/>
              <a:t>Kézikar, </a:t>
            </a:r>
            <a:r>
              <a:rPr lang="hu-HU" sz="2000" dirty="0" err="1"/>
              <a:t>kézikerék</a:t>
            </a:r>
            <a:r>
              <a:rPr lang="hu-HU" sz="2000" dirty="0"/>
              <a:t>, T-kulcs</a:t>
            </a:r>
          </a:p>
          <a:p>
            <a:r>
              <a:rPr lang="hu-HU" sz="2000" dirty="0"/>
              <a:t>Kézi </a:t>
            </a:r>
            <a:r>
              <a:rPr lang="hu-HU" sz="2000" dirty="0" err="1"/>
              <a:t>fokozómű</a:t>
            </a:r>
            <a:r>
              <a:rPr lang="hu-HU" sz="2000" dirty="0"/>
              <a:t>, hordozható </a:t>
            </a:r>
            <a:r>
              <a:rPr lang="hu-HU" sz="2000" dirty="0" err="1"/>
              <a:t>fokozómű</a:t>
            </a:r>
            <a:endParaRPr lang="hu-HU" sz="2000" dirty="0"/>
          </a:p>
          <a:p>
            <a:r>
              <a:rPr lang="hu-HU" sz="2000" dirty="0"/>
              <a:t>Elektromos hajtás (pl. AUMA)</a:t>
            </a:r>
          </a:p>
          <a:p>
            <a:r>
              <a:rPr lang="hu-HU" sz="2000" dirty="0"/>
              <a:t>Hidraulikus hajtás (pl. Hydrox)</a:t>
            </a:r>
          </a:p>
          <a:p>
            <a:r>
              <a:rPr lang="hu-HU" sz="2000" dirty="0"/>
              <a:t>Pneumatikus hajtás</a:t>
            </a:r>
          </a:p>
          <a:p>
            <a:endParaRPr lang="hu-HU" dirty="0"/>
          </a:p>
        </p:txBody>
      </p:sp>
      <p:pic>
        <p:nvPicPr>
          <p:cNvPr id="4" name="Kuva 10" descr="150800_GS_AUMA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8030" y="3833662"/>
            <a:ext cx="2132111" cy="2132111"/>
          </a:xfrm>
          <a:prstGeom prst="rect">
            <a:avLst/>
          </a:prstGeom>
        </p:spPr>
      </p:pic>
      <p:pic>
        <p:nvPicPr>
          <p:cNvPr id="5" name="Kuva 12" descr="100500-with-HydroX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135" y="4214537"/>
            <a:ext cx="1797805" cy="1797805"/>
          </a:xfrm>
          <a:prstGeom prst="rect">
            <a:avLst/>
          </a:prstGeom>
        </p:spPr>
      </p:pic>
      <p:pic>
        <p:nvPicPr>
          <p:cNvPr id="6" name="Kuva 8" descr="steel_ball_valve-RB-welding-welding-DN50_Vexv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545" y="2450245"/>
            <a:ext cx="1550554" cy="1550554"/>
          </a:xfrm>
          <a:prstGeom prst="rect">
            <a:avLst/>
          </a:prstGeom>
        </p:spPr>
      </p:pic>
      <p:pic>
        <p:nvPicPr>
          <p:cNvPr id="7" name="Kuva 11" descr="steel_ball_valve-RB-welding-welding-DN200-with_gear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43" y="3648367"/>
            <a:ext cx="1799056" cy="17990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7319" y="456370"/>
            <a:ext cx="3230240" cy="328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03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0FE704-0B64-0A43-88C1-D869CF6F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040" y="322730"/>
            <a:ext cx="5516656" cy="781807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rgbClr val="009EE1"/>
                </a:solidFill>
              </a:rPr>
              <a:t>Á</a:t>
            </a:r>
            <a:r>
              <a:rPr lang="fi-FI" sz="3600" b="1" dirty="0">
                <a:solidFill>
                  <a:srgbClr val="009EE1"/>
                </a:solidFill>
              </a:rPr>
              <a:t>ltal</a:t>
            </a:r>
            <a:r>
              <a:rPr lang="hu-HU" sz="3600" b="1" dirty="0">
                <a:solidFill>
                  <a:srgbClr val="009EE1"/>
                </a:solidFill>
              </a:rPr>
              <a:t>á</a:t>
            </a:r>
            <a:r>
              <a:rPr lang="fi-FI" sz="3600" b="1" dirty="0">
                <a:solidFill>
                  <a:srgbClr val="009EE1"/>
                </a:solidFill>
              </a:rPr>
              <a:t>nos jellemz</a:t>
            </a:r>
            <a:r>
              <a:rPr lang="hu-HU" sz="3600" b="1" dirty="0">
                <a:solidFill>
                  <a:srgbClr val="009EE1"/>
                </a:solidFill>
              </a:rPr>
              <a:t>ő</a:t>
            </a:r>
            <a:r>
              <a:rPr lang="fi-FI" sz="3600" b="1" dirty="0">
                <a:solidFill>
                  <a:srgbClr val="009EE1"/>
                </a:solidFill>
              </a:rPr>
              <a:t>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088" y="3677697"/>
            <a:ext cx="2382758" cy="242222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80811"/>
              </p:ext>
            </p:extLst>
          </p:nvPr>
        </p:nvGraphicFramePr>
        <p:xfrm>
          <a:off x="3975100" y="1104537"/>
          <a:ext cx="4766966" cy="4878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6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0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0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G</a:t>
                      </a:r>
                      <a:r>
                        <a:rPr lang="hu-HU" sz="1800" u="none" strike="noStrike" dirty="0">
                          <a:effectLst/>
                        </a:rPr>
                        <a:t>ö</a:t>
                      </a:r>
                      <a:r>
                        <a:rPr lang="en-US" sz="1800" u="none" strike="noStrike" dirty="0" err="1">
                          <a:effectLst/>
                        </a:rPr>
                        <a:t>mbcsap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Pillang</a:t>
                      </a:r>
                      <a:r>
                        <a:rPr lang="hu-HU" sz="1800" u="none" strike="noStrike" dirty="0">
                          <a:effectLst/>
                        </a:rPr>
                        <a:t>ó</a:t>
                      </a:r>
                      <a:r>
                        <a:rPr lang="en-US" sz="1800" u="none" strike="noStrike" dirty="0" err="1">
                          <a:effectLst/>
                        </a:rPr>
                        <a:t>szelep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4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Nyomástartomány: PN 16 / 25 (PN 40)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04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Trim class - Δp = 16 bar és Δp = 25 bar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04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err="1">
                          <a:effectLst/>
                        </a:rPr>
                        <a:t>Hőmérséklet</a:t>
                      </a:r>
                      <a:r>
                        <a:rPr lang="hu-HU" sz="1600" u="none" strike="noStrike" dirty="0">
                          <a:effectLst/>
                        </a:rPr>
                        <a:t>-</a:t>
                      </a:r>
                      <a:r>
                        <a:rPr lang="en-US" sz="1600" u="none" strike="noStrike" dirty="0" err="1">
                          <a:effectLst/>
                        </a:rPr>
                        <a:t>tartomány</a:t>
                      </a:r>
                      <a:r>
                        <a:rPr lang="en-US" sz="1600" u="none" strike="noStrike" dirty="0">
                          <a:effectLst/>
                        </a:rPr>
                        <a:t>: -30°C - +200°C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04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Könnyen szigetelhető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04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hu-HU" sz="1600" u="none" strike="noStrike">
                          <a:effectLst/>
                        </a:rPr>
                        <a:t>Könnyű súly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04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Helytakarékos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04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hu-HU" sz="1600" u="none" strike="noStrike" dirty="0">
                          <a:effectLst/>
                        </a:rPr>
                        <a:t>Könnyű működtetés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04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Karbantartásmentes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04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Hosszú élettartam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04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Szivárgásmentes záras (EN12266-1 rate A)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0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err="1">
                          <a:effectLst/>
                        </a:rPr>
                        <a:t>Kedvező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áteresztő</a:t>
                      </a:r>
                      <a:r>
                        <a:rPr lang="en-US" sz="1600" u="none" strike="noStrike" dirty="0">
                          <a:effectLst/>
                        </a:rPr>
                        <a:t> k</a:t>
                      </a:r>
                      <a:r>
                        <a:rPr lang="hu-HU" sz="1600" u="none" strike="noStrike" dirty="0">
                          <a:effectLst/>
                        </a:rPr>
                        <a:t>é</a:t>
                      </a:r>
                      <a:r>
                        <a:rPr lang="en-US" sz="1600" u="none" strike="noStrike" dirty="0" err="1">
                          <a:effectLst/>
                        </a:rPr>
                        <a:t>pesség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04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Acél ház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00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err="1">
                          <a:effectLst/>
                        </a:rPr>
                        <a:t>Saválló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vagy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saválló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bevonatos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gömb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Saválló vagy saválló bevonatos tányér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00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Lágy ülék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err="1">
                          <a:effectLst/>
                        </a:rPr>
                        <a:t>Kem</a:t>
                      </a:r>
                      <a:r>
                        <a:rPr lang="hu-HU" sz="1600" u="none" strike="noStrike" dirty="0">
                          <a:effectLst/>
                        </a:rPr>
                        <a:t>é</a:t>
                      </a:r>
                      <a:r>
                        <a:rPr lang="en-US" sz="1600" u="none" strike="noStrike" dirty="0" err="1">
                          <a:effectLst/>
                        </a:rPr>
                        <a:t>ny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vagy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fém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ülék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23" y="1443571"/>
            <a:ext cx="2649964" cy="240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69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0FE704-0B64-0A43-88C1-D869CF6F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040" y="322729"/>
            <a:ext cx="5516656" cy="1502896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rgbClr val="009EE1"/>
                </a:solidFill>
              </a:rPr>
              <a:t>Speciális gömbcsapok</a:t>
            </a:r>
            <a:br>
              <a:rPr lang="hu-HU" sz="3600" dirty="0">
                <a:solidFill>
                  <a:srgbClr val="009EE1"/>
                </a:solidFill>
              </a:rPr>
            </a:br>
            <a:r>
              <a:rPr lang="fi-FI" sz="2800" dirty="0">
                <a:solidFill>
                  <a:srgbClr val="EA5F28"/>
                </a:solidFill>
              </a:rPr>
              <a:t>F</a:t>
            </a:r>
            <a:r>
              <a:rPr lang="hu-HU" sz="2800" dirty="0">
                <a:solidFill>
                  <a:srgbClr val="EA5F28"/>
                </a:solidFill>
              </a:rPr>
              <a:t>öldbe építhető vagy hosszabbított száras gömbcsap</a:t>
            </a:r>
            <a:endParaRPr lang="fi-FI" sz="2800" i="1" dirty="0">
              <a:solidFill>
                <a:srgbClr val="EA5F28"/>
              </a:solidFill>
            </a:endParaRPr>
          </a:p>
        </p:txBody>
      </p:sp>
      <p:sp>
        <p:nvSpPr>
          <p:cNvPr id="6" name="Sisällön paikkamerkki 2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402373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K</a:t>
            </a:r>
            <a:r>
              <a:rPr lang="hu-HU" dirty="0"/>
              <a:t>özvetlenü</a:t>
            </a:r>
            <a:r>
              <a:rPr lang="fi-FI" dirty="0"/>
              <a:t>l f</a:t>
            </a:r>
            <a:r>
              <a:rPr lang="hu-HU" dirty="0"/>
              <a:t>ö</a:t>
            </a:r>
            <a:r>
              <a:rPr lang="fi-FI" dirty="0"/>
              <a:t>ldbe </a:t>
            </a:r>
            <a:r>
              <a:rPr lang="hu-HU" dirty="0"/>
              <a:t>é</a:t>
            </a:r>
            <a:r>
              <a:rPr lang="fi-FI" dirty="0"/>
              <a:t>pitett rendszerekbe</a:t>
            </a:r>
          </a:p>
          <a:p>
            <a:r>
              <a:rPr lang="fi-FI" dirty="0"/>
              <a:t>El</a:t>
            </a:r>
            <a:r>
              <a:rPr lang="hu-HU" dirty="0"/>
              <a:t>őszigetelhetők</a:t>
            </a:r>
            <a:endParaRPr lang="fi-FI" dirty="0"/>
          </a:p>
          <a:p>
            <a:r>
              <a:rPr lang="fi-FI" dirty="0"/>
              <a:t>Hosszitott orso</a:t>
            </a:r>
          </a:p>
          <a:p>
            <a:r>
              <a:rPr lang="fi-FI" dirty="0"/>
              <a:t>Festetlen</a:t>
            </a:r>
          </a:p>
          <a:p>
            <a:r>
              <a:rPr lang="fi-FI" dirty="0">
                <a:solidFill>
                  <a:prstClr val="black"/>
                </a:solidFill>
              </a:rPr>
              <a:t>Mind</a:t>
            </a:r>
            <a:r>
              <a:rPr lang="hu-HU" dirty="0">
                <a:solidFill>
                  <a:prstClr val="black"/>
                </a:solidFill>
              </a:rPr>
              <a:t>két irányból tömörzáró </a:t>
            </a:r>
            <a:r>
              <a:rPr lang="fi-FI" dirty="0">
                <a:solidFill>
                  <a:prstClr val="black"/>
                </a:solidFill>
              </a:rPr>
              <a:t>EN12266-1 szabv</a:t>
            </a:r>
            <a:r>
              <a:rPr lang="hu-HU" dirty="0" err="1">
                <a:solidFill>
                  <a:prstClr val="black"/>
                </a:solidFill>
              </a:rPr>
              <a:t>ány</a:t>
            </a:r>
            <a:r>
              <a:rPr lang="hu-HU" dirty="0">
                <a:solidFill>
                  <a:prstClr val="black"/>
                </a:solidFill>
              </a:rPr>
              <a:t> </a:t>
            </a:r>
            <a:r>
              <a:rPr lang="fi-FI" dirty="0">
                <a:solidFill>
                  <a:prstClr val="black"/>
                </a:solidFill>
              </a:rPr>
              <a:t>szerint</a:t>
            </a:r>
          </a:p>
          <a:p>
            <a:r>
              <a:rPr lang="fi-FI" dirty="0">
                <a:solidFill>
                  <a:prstClr val="black"/>
                </a:solidFill>
              </a:rPr>
              <a:t>Tervezett </a:t>
            </a:r>
            <a:r>
              <a:rPr lang="hu-HU" dirty="0">
                <a:solidFill>
                  <a:prstClr val="black"/>
                </a:solidFill>
              </a:rPr>
              <a:t>és </a:t>
            </a:r>
            <a:r>
              <a:rPr lang="fi-FI" dirty="0">
                <a:solidFill>
                  <a:prstClr val="black"/>
                </a:solidFill>
              </a:rPr>
              <a:t>bizonylatolt az EN488:2015 szabv</a:t>
            </a:r>
            <a:r>
              <a:rPr lang="hu-HU" dirty="0">
                <a:solidFill>
                  <a:prstClr val="black"/>
                </a:solidFill>
              </a:rPr>
              <a:t>á</a:t>
            </a:r>
            <a:r>
              <a:rPr lang="fi-FI" dirty="0">
                <a:solidFill>
                  <a:prstClr val="black"/>
                </a:solidFill>
              </a:rPr>
              <a:t>ny szerint</a:t>
            </a:r>
          </a:p>
          <a:p>
            <a:endParaRPr lang="fi-FI" sz="1400" dirty="0">
              <a:solidFill>
                <a:prstClr val="black"/>
              </a:solidFill>
            </a:endParaRPr>
          </a:p>
          <a:p>
            <a:endParaRPr lang="fi-FI" sz="1400" dirty="0">
              <a:solidFill>
                <a:prstClr val="black"/>
              </a:solidFill>
            </a:endParaRPr>
          </a:p>
          <a:p>
            <a:endParaRPr lang="fi-FI" sz="1400" dirty="0">
              <a:solidFill>
                <a:prstClr val="black"/>
              </a:solidFill>
            </a:endParaRPr>
          </a:p>
          <a:p>
            <a:endParaRPr lang="fi-FI" dirty="0">
              <a:solidFill>
                <a:prstClr val="black"/>
              </a:solidFill>
            </a:endParaRPr>
          </a:p>
          <a:p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983" y="2333990"/>
            <a:ext cx="3913649" cy="384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8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0FE704-0B64-0A43-88C1-D869CF6F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040" y="322729"/>
            <a:ext cx="5516656" cy="1502896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rgbClr val="009EE1"/>
                </a:solidFill>
              </a:rPr>
              <a:t>Speciális gömbcsapok</a:t>
            </a:r>
            <a:br>
              <a:rPr lang="hu-HU" sz="3600" dirty="0">
                <a:solidFill>
                  <a:srgbClr val="009EE1"/>
                </a:solidFill>
              </a:rPr>
            </a:br>
            <a:r>
              <a:rPr lang="fi-FI" sz="2800" b="1" dirty="0">
                <a:solidFill>
                  <a:srgbClr val="EA5F28"/>
                </a:solidFill>
              </a:rPr>
              <a:t>Meg</a:t>
            </a:r>
            <a:r>
              <a:rPr lang="hu-HU" sz="2800" b="1" dirty="0">
                <a:solidFill>
                  <a:srgbClr val="EA5F28"/>
                </a:solidFill>
              </a:rPr>
              <a:t>fúró gömbcsap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1E6FC8-F2C7-0B4B-9507-E38AAA0B0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>
                <a:solidFill>
                  <a:srgbClr val="00B0F0"/>
                </a:solidFill>
              </a:rPr>
              <a:t>Megold</a:t>
            </a:r>
            <a:r>
              <a:rPr lang="hu-HU" sz="2400" dirty="0">
                <a:solidFill>
                  <a:srgbClr val="00B0F0"/>
                </a:solidFill>
              </a:rPr>
              <a:t>á</a:t>
            </a:r>
            <a:r>
              <a:rPr lang="fi-FI" sz="2400" dirty="0">
                <a:solidFill>
                  <a:srgbClr val="00B0F0"/>
                </a:solidFill>
              </a:rPr>
              <a:t>s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Új </a:t>
            </a:r>
            <a:r>
              <a:rPr lang="hu-HU" sz="2400" dirty="0" err="1"/>
              <a:t>vezeté</a:t>
            </a:r>
            <a:r>
              <a:rPr lang="fi-FI" sz="2400" dirty="0"/>
              <a:t>k/</a:t>
            </a:r>
            <a:r>
              <a:rPr lang="hu-HU" sz="2400" dirty="0"/>
              <a:t> új </a:t>
            </a:r>
            <a:r>
              <a:rPr lang="fi-FI" sz="2400" dirty="0"/>
              <a:t>felhaszn</a:t>
            </a:r>
            <a:r>
              <a:rPr lang="hu-HU" sz="2400" dirty="0" err="1"/>
              <a:t>áló</a:t>
            </a:r>
            <a:r>
              <a:rPr lang="fi-FI" sz="2400" dirty="0"/>
              <a:t> becsatlakoztat</a:t>
            </a:r>
            <a:r>
              <a:rPr lang="hu-HU" sz="2400" dirty="0"/>
              <a:t>á</a:t>
            </a:r>
            <a:r>
              <a:rPr lang="fi-FI" sz="2400" dirty="0"/>
              <a:t>sa a h</a:t>
            </a:r>
            <a:r>
              <a:rPr lang="hu-HU" sz="2400" dirty="0" err="1"/>
              <a:t>álózatba</a:t>
            </a:r>
            <a:r>
              <a:rPr lang="hu-HU" sz="2400" dirty="0"/>
              <a:t> anélkül</a:t>
            </a:r>
            <a:r>
              <a:rPr lang="fi-FI" sz="2400" dirty="0"/>
              <a:t>, hogy a rendszer</a:t>
            </a:r>
            <a:r>
              <a:rPr lang="hu-HU" sz="2400" dirty="0"/>
              <a:t>t</a:t>
            </a:r>
            <a:r>
              <a:rPr lang="fi-FI" sz="2400" dirty="0"/>
              <a:t> le</a:t>
            </a:r>
            <a:r>
              <a:rPr lang="hu-HU" sz="2400" dirty="0"/>
              <a:t>ürítené</a:t>
            </a:r>
            <a:r>
              <a:rPr lang="fi-FI" sz="2400" dirty="0"/>
              <a:t>nk vagy ak</a:t>
            </a:r>
            <a:r>
              <a:rPr lang="hu-HU" sz="2400" dirty="0"/>
              <a:t>á</a:t>
            </a:r>
            <a:r>
              <a:rPr lang="fi-FI" sz="2400" dirty="0"/>
              <a:t>r nyom</a:t>
            </a:r>
            <a:r>
              <a:rPr lang="hu-HU" sz="2400" dirty="0"/>
              <a:t>á</a:t>
            </a:r>
            <a:r>
              <a:rPr lang="fi-FI" sz="2400" dirty="0"/>
              <a:t>smentes</a:t>
            </a:r>
            <a:r>
              <a:rPr lang="hu-HU" sz="2400" dirty="0"/>
              <a:t>í</a:t>
            </a:r>
            <a:r>
              <a:rPr lang="fi-FI" sz="2400" dirty="0"/>
              <a:t>ten</a:t>
            </a:r>
            <a:r>
              <a:rPr lang="hu-HU" sz="2400" dirty="0"/>
              <a:t>én</a:t>
            </a:r>
            <a:r>
              <a:rPr lang="fi-FI" sz="2400" dirty="0"/>
              <a:t>k.</a:t>
            </a:r>
          </a:p>
          <a:p>
            <a:pPr>
              <a:buNone/>
            </a:pPr>
            <a:r>
              <a:rPr lang="fi-FI" sz="2400" dirty="0">
                <a:solidFill>
                  <a:srgbClr val="00B0F0"/>
                </a:solidFill>
              </a:rPr>
              <a:t>Adatok</a:t>
            </a:r>
          </a:p>
          <a:p>
            <a:pPr>
              <a:spcBef>
                <a:spcPts val="0"/>
              </a:spcBef>
            </a:pPr>
            <a:r>
              <a:rPr lang="fi-FI" sz="2400" dirty="0"/>
              <a:t>M</a:t>
            </a:r>
            <a:r>
              <a:rPr lang="hu-HU" sz="2400" dirty="0"/>
              <a:t>é</a:t>
            </a:r>
            <a:r>
              <a:rPr lang="fi-FI" sz="2400" dirty="0"/>
              <a:t>rettartom</a:t>
            </a:r>
            <a:r>
              <a:rPr lang="hu-HU" sz="2400" dirty="0"/>
              <a:t>á</a:t>
            </a:r>
            <a:r>
              <a:rPr lang="fi-FI" sz="2400" dirty="0"/>
              <a:t>ny DN20 - DN200</a:t>
            </a:r>
          </a:p>
          <a:p>
            <a:pPr>
              <a:spcBef>
                <a:spcPts val="0"/>
              </a:spcBef>
            </a:pPr>
            <a:r>
              <a:rPr lang="fi-FI" sz="2400" dirty="0"/>
              <a:t>R</a:t>
            </a:r>
            <a:r>
              <a:rPr lang="hu-HU" sz="2400" dirty="0"/>
              <a:t>ö</a:t>
            </a:r>
            <a:r>
              <a:rPr lang="fi-FI" sz="2400" dirty="0"/>
              <a:t>vid ors</a:t>
            </a:r>
            <a:r>
              <a:rPr lang="hu-HU" sz="2400" dirty="0"/>
              <a:t>ó</a:t>
            </a:r>
            <a:endParaRPr lang="fi-FI" sz="2400" dirty="0"/>
          </a:p>
          <a:p>
            <a:pPr>
              <a:spcBef>
                <a:spcPts val="0"/>
              </a:spcBef>
            </a:pPr>
            <a:r>
              <a:rPr lang="fi-FI" sz="2400" dirty="0"/>
              <a:t>He</a:t>
            </a:r>
            <a:r>
              <a:rPr lang="hu-HU" sz="2400" dirty="0"/>
              <a:t>g</a:t>
            </a:r>
            <a:r>
              <a:rPr lang="fi-FI" sz="2400" dirty="0"/>
              <a:t>toldatos, karim</a:t>
            </a:r>
            <a:r>
              <a:rPr lang="hu-HU" sz="2400" dirty="0"/>
              <a:t>ás</a:t>
            </a:r>
            <a:endParaRPr lang="fi-FI" sz="2400" dirty="0"/>
          </a:p>
          <a:p>
            <a:pPr>
              <a:spcBef>
                <a:spcPts val="0"/>
              </a:spcBef>
            </a:pPr>
            <a:r>
              <a:rPr lang="fi-FI" sz="2400" dirty="0"/>
              <a:t>Teljes </a:t>
            </a:r>
            <a:r>
              <a:rPr lang="hu-HU" sz="2400" dirty="0"/>
              <a:t>átömlésű </a:t>
            </a:r>
            <a:r>
              <a:rPr lang="fi-FI" sz="2400" dirty="0"/>
              <a:t>vagy sz</a:t>
            </a:r>
            <a:r>
              <a:rPr lang="hu-HU" sz="2400" dirty="0" err="1"/>
              <a:t>űkí</a:t>
            </a:r>
            <a:r>
              <a:rPr lang="fi-FI" sz="2400" dirty="0"/>
              <a:t>tett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9805" y="3405911"/>
            <a:ext cx="3634195" cy="2969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636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4601" y="3104556"/>
            <a:ext cx="1896958" cy="187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7202" y="1096209"/>
            <a:ext cx="3604087" cy="40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5915" y="5112903"/>
            <a:ext cx="4860293" cy="188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802" y="5477332"/>
            <a:ext cx="4824536" cy="172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isällön paikkamerkki 2"/>
          <p:cNvSpPr txBox="1">
            <a:spLocks/>
          </p:cNvSpPr>
          <p:nvPr/>
        </p:nvSpPr>
        <p:spPr>
          <a:xfrm>
            <a:off x="236802" y="1581237"/>
            <a:ext cx="3784258" cy="2086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>
                <a:solidFill>
                  <a:prstClr val="black"/>
                </a:solidFill>
              </a:rPr>
              <a:t>Zárás + szabályzás</a:t>
            </a:r>
            <a:endParaRPr lang="fi-FI" sz="2000" dirty="0">
              <a:solidFill>
                <a:prstClr val="black"/>
              </a:solidFill>
            </a:endParaRPr>
          </a:p>
          <a:p>
            <a:r>
              <a:rPr lang="fi-FI" sz="2000" dirty="0">
                <a:solidFill>
                  <a:prstClr val="black"/>
                </a:solidFill>
              </a:rPr>
              <a:t>Profilozott </a:t>
            </a:r>
            <a:r>
              <a:rPr lang="fi-FI" sz="2000" dirty="0"/>
              <a:t>g</a:t>
            </a:r>
            <a:r>
              <a:rPr lang="hu-HU" sz="2000" dirty="0"/>
              <a:t>ö</a:t>
            </a:r>
            <a:r>
              <a:rPr lang="fi-FI" sz="2000" dirty="0"/>
              <a:t>mb</a:t>
            </a:r>
          </a:p>
          <a:p>
            <a:r>
              <a:rPr lang="fi-FI" sz="2000" dirty="0"/>
              <a:t>Kem</a:t>
            </a:r>
            <a:r>
              <a:rPr lang="hu-HU" sz="2000" dirty="0"/>
              <a:t>é</a:t>
            </a:r>
            <a:r>
              <a:rPr lang="fi-FI" sz="2000" dirty="0"/>
              <a:t>ny</a:t>
            </a:r>
            <a:r>
              <a:rPr lang="hu-HU" sz="2000" dirty="0"/>
              <a:t>í</a:t>
            </a:r>
            <a:r>
              <a:rPr lang="fi-FI" sz="2000" dirty="0"/>
              <a:t>tett </a:t>
            </a:r>
            <a:r>
              <a:rPr lang="hu-HU" sz="2000" dirty="0"/>
              <a:t>ü</a:t>
            </a:r>
            <a:r>
              <a:rPr lang="fi-FI" sz="2000" dirty="0"/>
              <a:t>l</a:t>
            </a:r>
            <a:r>
              <a:rPr lang="hu-HU" sz="2000" dirty="0"/>
              <a:t>é</a:t>
            </a:r>
            <a:r>
              <a:rPr lang="fi-FI" sz="2000" dirty="0"/>
              <a:t>k</a:t>
            </a:r>
            <a:endParaRPr lang="hu-HU" sz="2000" dirty="0"/>
          </a:p>
          <a:p>
            <a:r>
              <a:rPr lang="hu-HU" sz="2000" dirty="0">
                <a:solidFill>
                  <a:prstClr val="black"/>
                </a:solidFill>
              </a:rPr>
              <a:t>Lineáris karakterisztika</a:t>
            </a:r>
            <a:endParaRPr lang="fi-FI" sz="2000" dirty="0">
              <a:solidFill>
                <a:prstClr val="black"/>
              </a:solidFill>
            </a:endParaRPr>
          </a:p>
          <a:p>
            <a:r>
              <a:rPr lang="fi-FI" sz="2000" dirty="0">
                <a:solidFill>
                  <a:prstClr val="black"/>
                </a:solidFill>
              </a:rPr>
              <a:t>Strang </a:t>
            </a:r>
            <a:r>
              <a:rPr lang="hu-HU" sz="2000" dirty="0">
                <a:solidFill>
                  <a:prstClr val="black"/>
                </a:solidFill>
              </a:rPr>
              <a:t>szabályzás</a:t>
            </a:r>
            <a:endParaRPr lang="fi-FI" sz="2000" dirty="0">
              <a:solidFill>
                <a:prstClr val="black"/>
              </a:solidFill>
            </a:endParaRPr>
          </a:p>
          <a:p>
            <a:endParaRPr lang="fi-FI" sz="1400" dirty="0">
              <a:solidFill>
                <a:prstClr val="black"/>
              </a:solidFill>
            </a:endParaRPr>
          </a:p>
          <a:p>
            <a:endParaRPr lang="fi-FI" sz="1400" dirty="0">
              <a:solidFill>
                <a:prstClr val="black"/>
              </a:solidFill>
            </a:endParaRPr>
          </a:p>
          <a:p>
            <a:endParaRPr lang="fi-FI" sz="1400" dirty="0">
              <a:solidFill>
                <a:prstClr val="black"/>
              </a:solidFill>
            </a:endParaRPr>
          </a:p>
          <a:p>
            <a:endParaRPr lang="fi-FI" dirty="0">
              <a:solidFill>
                <a:prstClr val="black"/>
              </a:solidFill>
            </a:endParaRPr>
          </a:p>
          <a:p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F4F2DE57-E82B-0A47-9121-DA4526B46678}"/>
              </a:ext>
            </a:extLst>
          </p:cNvPr>
          <p:cNvSpPr txBox="1">
            <a:spLocks/>
          </p:cNvSpPr>
          <p:nvPr/>
        </p:nvSpPr>
        <p:spPr>
          <a:xfrm>
            <a:off x="2960920" y="457199"/>
            <a:ext cx="4664227" cy="1135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900" b="1" dirty="0">
                <a:solidFill>
                  <a:srgbClr val="009EE1"/>
                </a:solidFill>
              </a:rPr>
              <a:t>Speciális gömbcsapok</a:t>
            </a:r>
            <a:endParaRPr lang="fi-FI" sz="6900" b="1" dirty="0">
              <a:solidFill>
                <a:srgbClr val="009EE1"/>
              </a:solidFill>
            </a:endParaRPr>
          </a:p>
          <a:p>
            <a:r>
              <a:rPr lang="hu-HU" b="1" dirty="0">
                <a:solidFill>
                  <a:srgbClr val="EA5F28"/>
                </a:solidFill>
              </a:rPr>
              <a:t>Kiegyenlítő vagy szabályzó gömbcsap</a:t>
            </a:r>
            <a:br>
              <a:rPr lang="fi-FI" dirty="0">
                <a:solidFill>
                  <a:srgbClr val="009EE1"/>
                </a:solidFill>
              </a:rPr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35749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Mukautettu 3">
      <a:dk1>
        <a:sysClr val="windowText" lastClr="000000"/>
      </a:dk1>
      <a:lt1>
        <a:sysClr val="window" lastClr="FFFFFF"/>
      </a:lt1>
      <a:dk2>
        <a:srgbClr val="002663"/>
      </a:dk2>
      <a:lt2>
        <a:srgbClr val="5F6A72"/>
      </a:lt2>
      <a:accent1>
        <a:srgbClr val="009EE1"/>
      </a:accent1>
      <a:accent2>
        <a:srgbClr val="00A487"/>
      </a:accent2>
      <a:accent3>
        <a:srgbClr val="EA5F28"/>
      </a:accent3>
      <a:accent4>
        <a:srgbClr val="E2007A"/>
      </a:accent4>
      <a:accent5>
        <a:srgbClr val="FFCD2B"/>
      </a:accent5>
      <a:accent6>
        <a:srgbClr val="969696"/>
      </a:accent6>
      <a:hlink>
        <a:srgbClr val="EA5F28"/>
      </a:hlink>
      <a:folHlink>
        <a:srgbClr val="FF99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1491</TotalTime>
  <Words>1420</Words>
  <Application>Microsoft Macintosh PowerPoint</Application>
  <PresentationFormat>Diavetítés a képernyőre (4:3 oldalarány)</PresentationFormat>
  <Paragraphs>292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Wingdings</vt:lpstr>
      <vt:lpstr>Office-téma</vt:lpstr>
      <vt:lpstr>Office-teema</vt:lpstr>
      <vt:lpstr>Elzáró szerelvények Gömbcsapok, pillangószelepek</vt:lpstr>
      <vt:lpstr>Elzáró szerelvények – Gömbcsapok, Pillangószelepek</vt:lpstr>
      <vt:lpstr>Kivitelek</vt:lpstr>
      <vt:lpstr> Csatlakozások</vt:lpstr>
      <vt:lpstr>Működtetés</vt:lpstr>
      <vt:lpstr>Általános jellemzők</vt:lpstr>
      <vt:lpstr>Speciális gömbcsapok Földbe építhető vagy hosszabbított száras gömbcsap</vt:lpstr>
      <vt:lpstr>Speciális gömbcsapok Megfúró gömbcsap</vt:lpstr>
      <vt:lpstr>PowerPoint-bemutató</vt:lpstr>
      <vt:lpstr>Speciális gömbcsapok Egyéb közegekre</vt:lpstr>
      <vt:lpstr>Anyagminőségek</vt:lpstr>
      <vt:lpstr>Üzemi jellemzők</vt:lpstr>
      <vt:lpstr>Szivárgásmentesség</vt:lpstr>
      <vt:lpstr>Gömb kialakítások</vt:lpstr>
      <vt:lpstr>Áteresztő képesség</vt:lpstr>
      <vt:lpstr>Átfolyási érték - nyomásesés</vt:lpstr>
      <vt:lpstr>Konstrukció</vt:lpstr>
      <vt:lpstr>Gömbcsap vs. Pillangószelep</vt:lpstr>
      <vt:lpstr>Minőség</vt:lpstr>
      <vt:lpstr>Elzáró szerelvény kiválasztásának szempontjai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Nagy Edit</dc:creator>
  <cp:lastModifiedBy>Nagy Edit</cp:lastModifiedBy>
  <cp:revision>133</cp:revision>
  <dcterms:created xsi:type="dcterms:W3CDTF">2018-11-14T08:08:37Z</dcterms:created>
  <dcterms:modified xsi:type="dcterms:W3CDTF">2019-01-23T08:47:52Z</dcterms:modified>
</cp:coreProperties>
</file>