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582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1" r:id="rId15"/>
    <p:sldId id="302" r:id="rId16"/>
    <p:sldId id="303" r:id="rId17"/>
    <p:sldId id="521" r:id="rId18"/>
    <p:sldId id="307" r:id="rId19"/>
    <p:sldId id="308" r:id="rId20"/>
    <p:sldId id="309" r:id="rId21"/>
    <p:sldId id="310" r:id="rId22"/>
    <p:sldId id="311" r:id="rId23"/>
    <p:sldId id="347" r:id="rId24"/>
    <p:sldId id="348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3"/>
    <p:restoredTop sz="93007"/>
  </p:normalViewPr>
  <p:slideViewPr>
    <p:cSldViewPr snapToGrid="0" snapToObjects="1">
      <p:cViewPr varScale="1">
        <p:scale>
          <a:sx n="91" d="100"/>
          <a:sy n="91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53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160962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47275" y="1341439"/>
            <a:ext cx="2980800" cy="4679950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9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0" y="1341438"/>
            <a:ext cx="516047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9100" y="1341439"/>
            <a:ext cx="2980800" cy="4679950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799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7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95275"/>
            <a:ext cx="4067176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4067175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59313" y="0"/>
            <a:ext cx="4484686" cy="6392863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2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392863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65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95275"/>
            <a:ext cx="4067176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4067175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59313" y="0"/>
            <a:ext cx="4484686" cy="63928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01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tal.kubinyi@danfoss.com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vho.or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6" y="113833"/>
            <a:ext cx="7301753" cy="1809096"/>
          </a:xfrm>
        </p:spPr>
        <p:txBody>
          <a:bodyPr/>
          <a:lstStyle/>
          <a:p>
            <a:r>
              <a:rPr lang="hu-HU" dirty="0"/>
              <a:t>Szabályozószelepek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/>
              <a:t>Danfoss Kft</a:t>
            </a: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4005995" y="3705228"/>
            <a:ext cx="1623279" cy="986977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734" y="582612"/>
            <a:ext cx="6166266" cy="1325563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állítási viszony-R </a:t>
            </a:r>
            <a:r>
              <a:rPr lang="en-GB" sz="4900" kern="0" dirty="0"/>
              <a:t>(VDI/VDE 2173)</a:t>
            </a:r>
            <a:br>
              <a:rPr lang="en-GB" kern="0" dirty="0"/>
            </a:br>
            <a:br>
              <a:rPr lang="en-US" kern="0" dirty="0"/>
            </a:b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08286" y="1341438"/>
            <a:ext cx="5219790" cy="4679950"/>
          </a:xfrm>
        </p:spPr>
        <p:txBody>
          <a:bodyPr>
            <a:normAutofit lnSpcReduction="10000"/>
          </a:bodyPr>
          <a:lstStyle/>
          <a:p>
            <a:r>
              <a:rPr lang="hu-HU" sz="1800" b="1" dirty="0">
                <a:solidFill>
                  <a:srgbClr val="B6000F"/>
                </a:solidFill>
              </a:rPr>
              <a:t>állítási viszony </a:t>
            </a:r>
            <a:r>
              <a:rPr lang="hu-HU" sz="1800" dirty="0"/>
              <a:t>a minimális szabályozható térfogatáram aránya a névleges szelepkapacitáshoz képest, ahol még stabil az áramlás</a:t>
            </a:r>
            <a:r>
              <a:rPr lang="sl-SI" sz="1800" dirty="0">
                <a:solidFill>
                  <a:srgbClr val="B6000F"/>
                </a:solidFill>
              </a:rPr>
              <a:t>.</a:t>
            </a:r>
          </a:p>
          <a:p>
            <a:r>
              <a:rPr lang="hu-HU" sz="1800" dirty="0"/>
              <a:t>Ez a maximális szabályozható áramlás és a minimális szabályozható áramlás aránya állandó nyomásesés esetén</a:t>
            </a:r>
            <a:r>
              <a:rPr lang="en-GB" sz="1800" dirty="0"/>
              <a:t>.</a:t>
            </a:r>
            <a:r>
              <a:rPr lang="sl-SI" sz="1800" dirty="0"/>
              <a:t> </a:t>
            </a:r>
          </a:p>
          <a:p>
            <a:r>
              <a:rPr lang="sl-SI" sz="1800" dirty="0"/>
              <a:t>Minnél magasabb a szelep állítási viszony annál jobb a szabályozási képessége a szelepnek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sz="1400" dirty="0"/>
          </a:p>
          <a:p>
            <a:r>
              <a:rPr lang="sl-SI" sz="1900" i="1" dirty="0"/>
              <a:t>pl. Állítási viszony 50:1 -&gt; a szelepszár teljes útjának 2% -ban nem lesz szabályos az áramlás</a:t>
            </a:r>
            <a:endParaRPr lang="en-GB" sz="1900" i="1" dirty="0"/>
          </a:p>
          <a:p>
            <a:endParaRPr lang="sl-S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68" y="3800474"/>
            <a:ext cx="3163181" cy="24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8" descr="valve-520x39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5" y="1428736"/>
            <a:ext cx="2667019" cy="200026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/>
          </p:cNvGraphicFramePr>
          <p:nvPr>
            <p:extLst/>
          </p:nvPr>
        </p:nvGraphicFramePr>
        <p:xfrm>
          <a:off x="4152899" y="3722467"/>
          <a:ext cx="1152525" cy="95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načba" r:id="rId6" imgW="520474" imgH="431613" progId="Equation.3">
                  <p:embed/>
                </p:oleObj>
              </mc:Choice>
              <mc:Fallback>
                <p:oleObj name="Enačba" r:id="rId6" imgW="520474" imgH="431613" progId="Equation.3">
                  <p:embed/>
                  <p:pic>
                    <p:nvPicPr>
                      <p:cNvPr id="8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899" y="3722467"/>
                        <a:ext cx="1152525" cy="95249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/>
          </p:cNvGraphicFramePr>
          <p:nvPr>
            <p:extLst/>
          </p:nvPr>
        </p:nvGraphicFramePr>
        <p:xfrm>
          <a:off x="6170613" y="3629025"/>
          <a:ext cx="16875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načba" r:id="rId8" imgW="1638000" imgH="1333440" progId="Equation.3">
                  <p:embed/>
                </p:oleObj>
              </mc:Choice>
              <mc:Fallback>
                <p:oleObj name="Enačba" r:id="rId8" imgW="1638000" imgH="1333440" progId="Equation.3">
                  <p:embed/>
                  <p:pic>
                    <p:nvPicPr>
                      <p:cNvPr id="9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3629025"/>
                        <a:ext cx="16875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79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803" y="300911"/>
            <a:ext cx="7082476" cy="1325563"/>
          </a:xfrm>
        </p:spPr>
        <p:txBody>
          <a:bodyPr>
            <a:normAutofit fontScale="90000"/>
          </a:bodyPr>
          <a:lstStyle/>
          <a:p>
            <a:r>
              <a:rPr lang="sl-SI" sz="4900" kern="0" dirty="0"/>
              <a:t>Szelep állítási viszony R </a:t>
            </a:r>
            <a:r>
              <a:rPr lang="en-GB" sz="4900" kern="0" dirty="0"/>
              <a:t>(VDI/VDE 2173)</a:t>
            </a:r>
            <a:br>
              <a:rPr lang="en-GB" kern="0" dirty="0"/>
            </a:b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0" y="1542945"/>
            <a:ext cx="5160475" cy="4276937"/>
          </a:xfrm>
        </p:spPr>
        <p:txBody>
          <a:bodyPr>
            <a:normAutofit/>
          </a:bodyPr>
          <a:lstStyle/>
          <a:p>
            <a:r>
              <a:rPr lang="hu-HU" sz="1800" dirty="0"/>
              <a:t>A minimális szabályozható áramlás a szelepen keresztül a szelep kialakításának függvénye</a:t>
            </a:r>
          </a:p>
          <a:p>
            <a:r>
              <a:rPr lang="hu-HU" sz="1800" dirty="0"/>
              <a:t>Egy ideális szelepben a működtető egységben alkalmazott jelváltozás, még a végtelenül kicsi változás is, a szelepszárat mozgatni fogja, még akkor is, ha ez a mozgás végtelenül kicsi</a:t>
            </a:r>
          </a:p>
          <a:p>
            <a:pPr marL="0"/>
            <a:r>
              <a:rPr lang="sl-SI" sz="1800" dirty="0"/>
              <a:t>Ezt a súrlódási erőt a szelepmozgatónak kell kezelni. </a:t>
            </a:r>
          </a:p>
          <a:p>
            <a:pPr marL="0"/>
            <a:r>
              <a:rPr lang="sl-SI" sz="1800" dirty="0"/>
              <a:t>Amikor a hajtóm</a:t>
            </a:r>
            <a:r>
              <a:rPr lang="hu-HU" sz="1800" dirty="0"/>
              <a:t>ű elegendő erőt fejt ki, a szelepszár véges elmozdulást hajt végre. </a:t>
            </a:r>
            <a:endParaRPr lang="sl-SI" sz="1800" dirty="0"/>
          </a:p>
          <a:p>
            <a:r>
              <a:rPr lang="hu-HU" sz="1800" dirty="0"/>
              <a:t>Ha ez a szelep teljesen zárva van, ez a véges mozgás bizonyos minimális áramlási sebességet eredményez</a:t>
            </a:r>
          </a:p>
          <a:p>
            <a:endParaRPr lang="sl-S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0" descr="valve-520x3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37" y="1275934"/>
            <a:ext cx="2394947" cy="17962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1047" y="3317962"/>
            <a:ext cx="2605938" cy="2382416"/>
            <a:chOff x="4312156" y="2708920"/>
            <a:chExt cx="4417506" cy="40386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2708920"/>
              <a:ext cx="3897312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20072" y="5681464"/>
              <a:ext cx="36004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60026" y="3017168"/>
              <a:ext cx="576064" cy="0"/>
            </a:xfrm>
            <a:prstGeom prst="line">
              <a:avLst/>
            </a:prstGeom>
            <a:ln w="19050">
              <a:solidFill>
                <a:srgbClr val="E2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12156" y="2821518"/>
              <a:ext cx="835903" cy="3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900" b="1" dirty="0">
                  <a:solidFill>
                    <a:srgbClr val="E2000F"/>
                  </a:solidFill>
                </a:rPr>
                <a:t>k</a:t>
              </a:r>
              <a:r>
                <a:rPr lang="sl-SI" sz="900" b="1" baseline="-25000" dirty="0">
                  <a:solidFill>
                    <a:srgbClr val="E2000F"/>
                  </a:solidFill>
                </a:rPr>
                <a:t>vs</a:t>
              </a:r>
              <a:endParaRPr lang="en-US" sz="900" b="1" baseline="-25000" dirty="0">
                <a:solidFill>
                  <a:srgbClr val="E2000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12156" y="5557075"/>
              <a:ext cx="907911" cy="391299"/>
            </a:xfrm>
            <a:prstGeom prst="rect">
              <a:avLst/>
            </a:prstGeom>
            <a:noFill/>
            <a:ln w="19050">
              <a:solidFill>
                <a:srgbClr val="E2000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l-SI" sz="900" b="1" dirty="0" err="1">
                  <a:solidFill>
                    <a:srgbClr val="575756"/>
                  </a:solidFill>
                </a:rPr>
                <a:t>k</a:t>
              </a:r>
              <a:r>
                <a:rPr lang="sl-SI" sz="900" b="1" baseline="-25000" dirty="0" err="1">
                  <a:solidFill>
                    <a:srgbClr val="575756"/>
                  </a:solidFill>
                </a:rPr>
                <a:t>vr</a:t>
              </a:r>
              <a:endParaRPr lang="en-US" sz="900" b="1" baseline="-25000" dirty="0">
                <a:solidFill>
                  <a:srgbClr val="575756"/>
                </a:solidFill>
              </a:endParaRPr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82832" y="4893090"/>
            <a:ext cx="323230" cy="33278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E2000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sl-SI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4542098"/>
            <a:ext cx="976635" cy="401965"/>
          </a:xfrm>
          <a:prstGeom prst="rect">
            <a:avLst/>
          </a:prstGeom>
          <a:noFill/>
          <a:ln w="19050">
            <a:solidFill>
              <a:srgbClr val="5757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/>
          <a:lstStyle/>
          <a:p>
            <a:pPr eaLnBrk="0" hangingPunct="0"/>
            <a:r>
              <a:rPr lang="hu-HU" sz="700" b="1" dirty="0">
                <a:solidFill>
                  <a:srgbClr val="575756"/>
                </a:solidFill>
                <a:latin typeface="Verdana" pitchFamily="34" charset="0"/>
              </a:rPr>
              <a:t>Állítási viszony meghatározó területe a </a:t>
            </a:r>
            <a:r>
              <a:rPr lang="hu-HU" sz="700" b="1" dirty="0" err="1">
                <a:solidFill>
                  <a:srgbClr val="575756"/>
                </a:solidFill>
                <a:latin typeface="Verdana" pitchFamily="34" charset="0"/>
              </a:rPr>
              <a:t>jellegörbén</a:t>
            </a:r>
            <a:r>
              <a:rPr lang="sl-SI" sz="700" b="1" dirty="0">
                <a:solidFill>
                  <a:srgbClr val="869098"/>
                </a:solidFill>
                <a:latin typeface="Verdana" pitchFamily="34" charset="0"/>
              </a:rPr>
              <a:t>!</a:t>
            </a:r>
            <a:endParaRPr lang="en-GB" sz="700" dirty="0">
              <a:solidFill>
                <a:srgbClr val="869098"/>
              </a:solidFill>
              <a:latin typeface="Verdana" pitchFamily="34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976634" y="4684580"/>
            <a:ext cx="148856" cy="259484"/>
          </a:xfrm>
          <a:prstGeom prst="line">
            <a:avLst/>
          </a:prstGeom>
          <a:noFill/>
          <a:ln w="19050">
            <a:solidFill>
              <a:srgbClr val="57575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30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6730146" y="3336899"/>
            <a:ext cx="1556604" cy="65369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3786921" y="3336898"/>
            <a:ext cx="2337654" cy="65369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906" y="382007"/>
            <a:ext cx="6238875" cy="1325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95000"/>
              </a:lnSpc>
              <a:spcAft>
                <a:spcPct val="0"/>
              </a:spcAft>
              <a:defRPr/>
            </a:pPr>
            <a:r>
              <a:rPr lang="sl-SI" sz="4900" kern="0" dirty="0"/>
              <a:t>Szelep autoritás-Va </a:t>
            </a:r>
            <a:br>
              <a:rPr lang="sl-SI" sz="4900" kern="0" dirty="0"/>
            </a:br>
            <a:r>
              <a:rPr lang="sl-SI" sz="2400" kern="0" dirty="0"/>
              <a:t>szabályozás stabilitása</a:t>
            </a:r>
            <a:br>
              <a:rPr lang="en-US" kern="0" dirty="0"/>
            </a:b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0" y="1341437"/>
            <a:ext cx="5160475" cy="5134555"/>
          </a:xfrm>
        </p:spPr>
        <p:txBody>
          <a:bodyPr>
            <a:normAutofit fontScale="77500" lnSpcReduction="20000"/>
          </a:bodyPr>
          <a:lstStyle/>
          <a:p>
            <a:r>
              <a:rPr lang="hu-HU" sz="2100" b="1" dirty="0">
                <a:solidFill>
                  <a:srgbClr val="B6000F"/>
                </a:solidFill>
              </a:rPr>
              <a:t>Szelep</a:t>
            </a:r>
            <a:r>
              <a:rPr lang="en-US" sz="2100" b="1" dirty="0">
                <a:solidFill>
                  <a:srgbClr val="B6000F"/>
                </a:solidFill>
              </a:rPr>
              <a:t> </a:t>
            </a:r>
            <a:r>
              <a:rPr lang="en-US" sz="2100" b="1" dirty="0" err="1">
                <a:solidFill>
                  <a:srgbClr val="B6000F"/>
                </a:solidFill>
              </a:rPr>
              <a:t>autorit</a:t>
            </a:r>
            <a:r>
              <a:rPr lang="hu-HU" sz="2100" b="1" dirty="0">
                <a:solidFill>
                  <a:srgbClr val="B6000F"/>
                </a:solidFill>
              </a:rPr>
              <a:t>ás</a:t>
            </a:r>
            <a:r>
              <a:rPr lang="sl-SI" sz="2100" b="1" dirty="0">
                <a:solidFill>
                  <a:srgbClr val="B6000F"/>
                </a:solidFill>
              </a:rPr>
              <a:t> (nyomás autoritás) </a:t>
            </a:r>
            <a:r>
              <a:rPr lang="sl-SI" sz="2100" dirty="0"/>
              <a:t>megadja a szelep ellenálásának arányát a f</a:t>
            </a:r>
            <a:r>
              <a:rPr lang="hu-HU" sz="2100" dirty="0" err="1"/>
              <a:t>űtési</a:t>
            </a:r>
            <a:r>
              <a:rPr lang="hu-HU" sz="2100" dirty="0"/>
              <a:t> kőr ellenállásához viszonyítva</a:t>
            </a:r>
            <a:r>
              <a:rPr lang="sl-SI" sz="2100" b="1" dirty="0">
                <a:latin typeface="Arial" pitchFamily="34" charset="0"/>
              </a:rPr>
              <a:t>.</a:t>
            </a:r>
            <a:r>
              <a:rPr lang="sl-SI" sz="2100" dirty="0">
                <a:latin typeface="Arial" pitchFamily="34" charset="0"/>
              </a:rPr>
              <a:t>   </a:t>
            </a:r>
            <a:r>
              <a:rPr lang="sl-SI" sz="2100" dirty="0"/>
              <a:t>Va-meghatározza a szelep minimális nyomásesésének aránya (teljesen nyitott szelepen) a maximális nyomáseséshez ami a minmális zárási pozíciónál, ahol stabilan szabályozható a térfogatáram</a:t>
            </a:r>
            <a:r>
              <a:rPr lang="en-US" sz="2100" dirty="0"/>
              <a:t>)</a:t>
            </a:r>
            <a:r>
              <a:rPr lang="sl-SI" sz="2100" dirty="0"/>
              <a:t>,</a:t>
            </a:r>
            <a:r>
              <a:rPr lang="en-US" sz="2100" dirty="0"/>
              <a:t> </a:t>
            </a:r>
            <a:r>
              <a:rPr lang="hu-HU" sz="2100" dirty="0"/>
              <a:t>százalékosan kifejezve</a:t>
            </a:r>
            <a:r>
              <a:rPr lang="en-US" sz="2100" dirty="0"/>
              <a:t>. </a:t>
            </a:r>
            <a:r>
              <a:rPr lang="hu-HU" sz="2100" dirty="0"/>
              <a:t>A maximális nyomásesés alatt a teljes rendszer ellenállását értjük amit a motoros szeleppel szabályozunk, beleértve a csővezeték, a hőcserélő és a teljesen nyitott szelep ellenállását.</a:t>
            </a:r>
            <a:r>
              <a:rPr lang="sl-SI" sz="2100" dirty="0"/>
              <a:t> (dpv+dpc) </a:t>
            </a:r>
          </a:p>
          <a:p>
            <a:endParaRPr lang="sl-SI" sz="1800" dirty="0"/>
          </a:p>
          <a:p>
            <a:endParaRPr lang="sl-SI" sz="1200" u="sng" dirty="0"/>
          </a:p>
          <a:p>
            <a:endParaRPr lang="sl-SI" sz="1200" u="sng" dirty="0"/>
          </a:p>
          <a:p>
            <a:endParaRPr lang="sl-SI" sz="1200" u="sng" dirty="0"/>
          </a:p>
          <a:p>
            <a:endParaRPr lang="sl-SI" sz="1200" u="sng" dirty="0"/>
          </a:p>
          <a:p>
            <a:r>
              <a:rPr lang="sl-SI" sz="2300" b="1" dirty="0">
                <a:solidFill>
                  <a:srgbClr val="B6000F"/>
                </a:solidFill>
              </a:rPr>
              <a:t>Elvárt Va: </a:t>
            </a:r>
            <a:r>
              <a:rPr lang="sl-SI" sz="2300" dirty="0">
                <a:solidFill>
                  <a:srgbClr val="000000"/>
                </a:solidFill>
              </a:rPr>
              <a:t> 30 % 2 utú szelepeknél, 50% 1 utú szelepeknél</a:t>
            </a:r>
          </a:p>
          <a:p>
            <a:r>
              <a:rPr lang="sl-SI" sz="2300" dirty="0"/>
              <a:t>A magas szelepautoritás biztosítja hogy minden szelepmozgás arányosan megfelelő hatással legyen a szabályozandó paraméterre (nyomás, hőmérséklet) anélkül, hogy a szivattyúzási költségek emelkednének.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6152"/>
            <a:ext cx="345514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23" descr="valve-authorit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219" y="1457313"/>
            <a:ext cx="3214710" cy="161631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02063" y="3309938"/>
          <a:ext cx="22367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načba" r:id="rId6" imgW="1714320" imgH="469800" progId="Equation.3">
                  <p:embed/>
                </p:oleObj>
              </mc:Choice>
              <mc:Fallback>
                <p:oleObj name="Enačba" r:id="rId6" imgW="1714320" imgH="469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3309938"/>
                        <a:ext cx="22367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867525" y="3336898"/>
          <a:ext cx="1074738" cy="64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načba" r:id="rId8" imgW="685800" imgH="457200" progId="Equation.3">
                  <p:embed/>
                </p:oleObj>
              </mc:Choice>
              <mc:Fallback>
                <p:oleObj name="Enačba" r:id="rId8" imgW="6858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3336898"/>
                        <a:ext cx="1074738" cy="644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jeZBesedilom 12"/>
          <p:cNvSpPr txBox="1"/>
          <p:nvPr/>
        </p:nvSpPr>
        <p:spPr>
          <a:xfrm>
            <a:off x="3597993" y="4030073"/>
            <a:ext cx="55460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60000" fontAlgn="base">
              <a:spcAft>
                <a:spcPct val="0"/>
              </a:spcAft>
              <a:buClr>
                <a:srgbClr val="808080"/>
              </a:buClr>
              <a:buFont typeface="Wingdings" pitchFamily="2" charset="2"/>
            </a:pPr>
            <a:r>
              <a:rPr lang="sl-SI" sz="800" dirty="0">
                <a:latin typeface="+mj-lt"/>
              </a:rPr>
              <a:t>dpv –nyomásesés  teljesen nyitott szelepen keresztül</a:t>
            </a:r>
            <a:r>
              <a:rPr lang="sl-SI" sz="800" i="1" dirty="0">
                <a:latin typeface="+mj-lt"/>
              </a:rPr>
              <a:t> </a:t>
            </a:r>
          </a:p>
          <a:p>
            <a:pPr lvl="1" indent="-360000" fontAlgn="base">
              <a:spcAft>
                <a:spcPct val="0"/>
              </a:spcAft>
              <a:buClr>
                <a:srgbClr val="808080"/>
              </a:buClr>
              <a:buFont typeface="Wingdings" pitchFamily="2" charset="2"/>
            </a:pPr>
            <a:r>
              <a:rPr lang="sl-SI" sz="800" dirty="0">
                <a:latin typeface="+mj-lt"/>
              </a:rPr>
              <a:t>dpc –nyomásesés a rendszeren</a:t>
            </a:r>
            <a:r>
              <a:rPr lang="sl-SI" sz="800" i="1" dirty="0">
                <a:latin typeface="+mj-lt"/>
              </a:rPr>
              <a:t> (nyomásesés a csöveken, hőcserélőn)</a:t>
            </a:r>
          </a:p>
          <a:p>
            <a:pPr lvl="1" indent="-360000" fontAlgn="base">
              <a:spcAft>
                <a:spcPct val="0"/>
              </a:spcAft>
              <a:buClr>
                <a:srgbClr val="808080"/>
              </a:buClr>
              <a:buFont typeface="Wingdings" pitchFamily="2" charset="2"/>
            </a:pPr>
            <a:r>
              <a:rPr lang="sl-SI" sz="800" i="1" dirty="0">
                <a:latin typeface="+mj-lt"/>
              </a:rPr>
              <a:t>Kv-számított térfogatáram</a:t>
            </a:r>
          </a:p>
          <a:p>
            <a:pPr lvl="1" indent="-360000" fontAlgn="base">
              <a:spcAft>
                <a:spcPct val="0"/>
              </a:spcAft>
              <a:buClr>
                <a:srgbClr val="808080"/>
              </a:buClr>
              <a:buFont typeface="Wingdings" pitchFamily="2" charset="2"/>
            </a:pPr>
            <a:endParaRPr lang="sl-SI" sz="1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8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16" y="165864"/>
            <a:ext cx="5772148" cy="1325563"/>
          </a:xfrm>
        </p:spPr>
        <p:txBody>
          <a:bodyPr/>
          <a:lstStyle/>
          <a:p>
            <a:r>
              <a:rPr lang="sl-SI" dirty="0"/>
              <a:t>Szelepautoritás hatása a szabályozhatóságra</a:t>
            </a:r>
          </a:p>
        </p:txBody>
      </p:sp>
      <p:sp>
        <p:nvSpPr>
          <p:cNvPr id="125" name="Content Placeholder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81" name="Group 111"/>
          <p:cNvGrpSpPr>
            <a:grpSpLocks/>
          </p:cNvGrpSpPr>
          <p:nvPr/>
        </p:nvGrpSpPr>
        <p:grpSpPr bwMode="auto">
          <a:xfrm>
            <a:off x="413" y="2538237"/>
            <a:ext cx="2704636" cy="2127250"/>
            <a:chOff x="102" y="2756"/>
            <a:chExt cx="1916" cy="1340"/>
          </a:xfrm>
        </p:grpSpPr>
        <p:grpSp>
          <p:nvGrpSpPr>
            <p:cNvPr id="82" name="Group 110"/>
            <p:cNvGrpSpPr>
              <a:grpSpLocks/>
            </p:cNvGrpSpPr>
            <p:nvPr/>
          </p:nvGrpSpPr>
          <p:grpSpPr bwMode="auto">
            <a:xfrm>
              <a:off x="102" y="2756"/>
              <a:ext cx="1916" cy="1340"/>
              <a:chOff x="102" y="2756"/>
              <a:chExt cx="1916" cy="1340"/>
            </a:xfrm>
          </p:grpSpPr>
          <p:grpSp>
            <p:nvGrpSpPr>
              <p:cNvPr id="84" name="Group 105"/>
              <p:cNvGrpSpPr>
                <a:grpSpLocks/>
              </p:cNvGrpSpPr>
              <p:nvPr/>
            </p:nvGrpSpPr>
            <p:grpSpPr bwMode="auto">
              <a:xfrm>
                <a:off x="102" y="2756"/>
                <a:ext cx="1770" cy="1308"/>
                <a:chOff x="102" y="2756"/>
                <a:chExt cx="1770" cy="1308"/>
              </a:xfrm>
            </p:grpSpPr>
            <p:graphicFrame>
              <p:nvGraphicFramePr>
                <p:cNvPr id="86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70" y="2756"/>
                <a:ext cx="1502" cy="1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Bitmap Image" r:id="rId4" imgW="7104762" imgH="1933333" progId="Paint.Picture">
                        <p:embed/>
                      </p:oleObj>
                    </mc:Choice>
                    <mc:Fallback>
                      <p:oleObj name="Bitmap Image" r:id="rId4" imgW="7104762" imgH="1933333" progId="Paint.Picture">
                        <p:embed/>
                        <p:pic>
                          <p:nvPicPr>
                            <p:cNvPr id="86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65710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" y="2756"/>
                              <a:ext cx="1502" cy="1200"/>
                            </a:xfrm>
                            <a:prstGeom prst="rect">
                              <a:avLst/>
                            </a:prstGeom>
                            <a:solidFill>
                              <a:srgbClr val="8E542B">
                                <a:tint val="40000"/>
                              </a:srgbClr>
                            </a:solidFill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87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" y="3902"/>
                  <a:ext cx="30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" y="3254"/>
                  <a:ext cx="30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02" y="2765"/>
                  <a:ext cx="410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63500" dir="2212194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5" tIns="45718" rIns="91435" bIns="45718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sl-SI" b="1" dirty="0">
                      <a:latin typeface="+mj-lt"/>
                    </a:rPr>
                    <a:t>hatás</a:t>
                  </a:r>
                  <a:endParaRPr lang="en-GB" b="1" dirty="0">
                    <a:latin typeface="+mj-lt"/>
                  </a:endParaRPr>
                </a:p>
              </p:txBody>
            </p:sp>
          </p:grpSp>
          <p:sp>
            <p:nvSpPr>
              <p:cNvPr id="85" name="Text Box 20"/>
              <p:cNvSpPr txBox="1">
                <a:spLocks noChangeArrowheads="1"/>
              </p:cNvSpPr>
              <p:nvPr/>
            </p:nvSpPr>
            <p:spPr bwMode="auto">
              <a:xfrm>
                <a:off x="1442" y="3952"/>
                <a:ext cx="57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sl-SI" sz="900" b="1" dirty="0">
                    <a:latin typeface="Verdana" pitchFamily="34" charset="0"/>
                  </a:rPr>
                  <a:t>pozíció</a:t>
                </a:r>
                <a:endParaRPr lang="en-GB" sz="900" b="1" dirty="0">
                  <a:latin typeface="Verdana" pitchFamily="34" charset="0"/>
                </a:endParaRPr>
              </a:p>
            </p:txBody>
          </p:sp>
        </p:grpSp>
        <p:sp>
          <p:nvSpPr>
            <p:cNvPr id="83" name="Text Box 52"/>
            <p:cNvSpPr txBox="1">
              <a:spLocks noChangeArrowheads="1"/>
            </p:cNvSpPr>
            <p:nvPr/>
          </p:nvSpPr>
          <p:spPr bwMode="auto">
            <a:xfrm>
              <a:off x="1294" y="3206"/>
              <a:ext cx="297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 err="1"/>
                <a:t>Va</a:t>
              </a:r>
              <a:r>
                <a:rPr lang="sl-SI" dirty="0"/>
                <a:t>=1</a:t>
              </a:r>
              <a:endParaRPr lang="en-GB" dirty="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636846" y="2625551"/>
            <a:ext cx="1788503" cy="1427163"/>
            <a:chOff x="502" y="2805"/>
            <a:chExt cx="1273" cy="1103"/>
          </a:xfrm>
        </p:grpSpPr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518" y="2805"/>
              <a:ext cx="1257" cy="1103"/>
            </a:xfrm>
            <a:custGeom>
              <a:avLst/>
              <a:gdLst>
                <a:gd name="T0" fmla="*/ 0 w 1569"/>
                <a:gd name="T1" fmla="*/ 951 h 1279"/>
                <a:gd name="T2" fmla="*/ 46 w 1569"/>
                <a:gd name="T3" fmla="*/ 594 h 1279"/>
                <a:gd name="T4" fmla="*/ 156 w 1569"/>
                <a:gd name="T5" fmla="*/ 297 h 1279"/>
                <a:gd name="T6" fmla="*/ 321 w 1569"/>
                <a:gd name="T7" fmla="*/ 136 h 1279"/>
                <a:gd name="T8" fmla="*/ 586 w 1569"/>
                <a:gd name="T9" fmla="*/ 35 h 1279"/>
                <a:gd name="T10" fmla="*/ 947 w 1569"/>
                <a:gd name="T11" fmla="*/ 5 h 1279"/>
                <a:gd name="T12" fmla="*/ 945 w 1569"/>
                <a:gd name="T13" fmla="*/ 3 h 1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9" h="1279">
                  <a:moveTo>
                    <a:pt x="0" y="1279"/>
                  </a:moveTo>
                  <a:cubicBezTo>
                    <a:pt x="15" y="1112"/>
                    <a:pt x="31" y="946"/>
                    <a:pt x="72" y="799"/>
                  </a:cubicBezTo>
                  <a:cubicBezTo>
                    <a:pt x="113" y="652"/>
                    <a:pt x="173" y="502"/>
                    <a:pt x="244" y="399"/>
                  </a:cubicBezTo>
                  <a:cubicBezTo>
                    <a:pt x="315" y="296"/>
                    <a:pt x="389" y="242"/>
                    <a:pt x="500" y="183"/>
                  </a:cubicBezTo>
                  <a:cubicBezTo>
                    <a:pt x="611" y="124"/>
                    <a:pt x="749" y="76"/>
                    <a:pt x="912" y="47"/>
                  </a:cubicBezTo>
                  <a:cubicBezTo>
                    <a:pt x="1075" y="18"/>
                    <a:pt x="1383" y="14"/>
                    <a:pt x="1476" y="7"/>
                  </a:cubicBezTo>
                  <a:cubicBezTo>
                    <a:pt x="1569" y="0"/>
                    <a:pt x="1473" y="4"/>
                    <a:pt x="1472" y="3"/>
                  </a:cubicBezTo>
                </a:path>
              </a:pathLst>
            </a:custGeom>
            <a:noFill/>
            <a:ln w="2540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502" y="2854"/>
              <a:ext cx="359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 err="1"/>
                <a:t>Va</a:t>
              </a:r>
              <a:r>
                <a:rPr lang="sl-SI" dirty="0"/>
                <a:t>=0,3</a:t>
              </a:r>
              <a:endParaRPr lang="en-GB" dirty="0"/>
            </a:p>
          </p:txBody>
        </p:sp>
      </p:grpSp>
      <p:grpSp>
        <p:nvGrpSpPr>
          <p:cNvPr id="93" name="Group 121"/>
          <p:cNvGrpSpPr>
            <a:grpSpLocks/>
          </p:cNvGrpSpPr>
          <p:nvPr/>
        </p:nvGrpSpPr>
        <p:grpSpPr bwMode="auto">
          <a:xfrm>
            <a:off x="2274997" y="1950393"/>
            <a:ext cx="3425970" cy="881062"/>
            <a:chOff x="1399" y="2394"/>
            <a:chExt cx="2427" cy="555"/>
          </a:xfrm>
        </p:grpSpPr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1399" y="2551"/>
              <a:ext cx="727" cy="275"/>
            </a:xfrm>
            <a:custGeom>
              <a:avLst/>
              <a:gdLst>
                <a:gd name="T0" fmla="*/ 0 w 1365"/>
                <a:gd name="T1" fmla="*/ 206 h 333"/>
                <a:gd name="T2" fmla="*/ 53 w 1365"/>
                <a:gd name="T3" fmla="*/ 24 h 333"/>
                <a:gd name="T4" fmla="*/ 152 w 1365"/>
                <a:gd name="T5" fmla="*/ 62 h 333"/>
                <a:gd name="T6" fmla="*/ 254 w 1365"/>
                <a:gd name="T7" fmla="*/ 178 h 333"/>
                <a:gd name="T8" fmla="*/ 387 w 1365"/>
                <a:gd name="T9" fmla="*/ 227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5" h="333">
                  <a:moveTo>
                    <a:pt x="0" y="303"/>
                  </a:moveTo>
                  <a:cubicBezTo>
                    <a:pt x="49" y="186"/>
                    <a:pt x="98" y="70"/>
                    <a:pt x="187" y="35"/>
                  </a:cubicBezTo>
                  <a:cubicBezTo>
                    <a:pt x="276" y="0"/>
                    <a:pt x="418" y="53"/>
                    <a:pt x="536" y="91"/>
                  </a:cubicBezTo>
                  <a:cubicBezTo>
                    <a:pt x="654" y="129"/>
                    <a:pt x="757" y="222"/>
                    <a:pt x="895" y="262"/>
                  </a:cubicBezTo>
                  <a:cubicBezTo>
                    <a:pt x="1033" y="302"/>
                    <a:pt x="1199" y="317"/>
                    <a:pt x="1365" y="333"/>
                  </a:cubicBezTo>
                </a:path>
              </a:pathLst>
            </a:cu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113"/>
            <p:cNvGrpSpPr>
              <a:grpSpLocks/>
            </p:cNvGrpSpPr>
            <p:nvPr/>
          </p:nvGrpSpPr>
          <p:grpSpPr bwMode="auto">
            <a:xfrm>
              <a:off x="2141" y="2394"/>
              <a:ext cx="1685" cy="555"/>
              <a:chOff x="3461" y="2930"/>
              <a:chExt cx="1685" cy="555"/>
            </a:xfrm>
          </p:grpSpPr>
          <p:sp>
            <p:nvSpPr>
              <p:cNvPr id="96" name="Line 39"/>
              <p:cNvSpPr>
                <a:spLocks noChangeShapeType="1"/>
              </p:cNvSpPr>
              <p:nvPr/>
            </p:nvSpPr>
            <p:spPr bwMode="auto">
              <a:xfrm flipV="1">
                <a:off x="3516" y="2996"/>
                <a:ext cx="0" cy="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7" name="Line 40"/>
              <p:cNvSpPr>
                <a:spLocks noChangeShapeType="1"/>
              </p:cNvSpPr>
              <p:nvPr/>
            </p:nvSpPr>
            <p:spPr bwMode="auto">
              <a:xfrm>
                <a:off x="3461" y="3443"/>
                <a:ext cx="1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8" name="Line 41"/>
              <p:cNvSpPr>
                <a:spLocks noChangeShapeType="1"/>
              </p:cNvSpPr>
              <p:nvPr/>
            </p:nvSpPr>
            <p:spPr bwMode="auto">
              <a:xfrm>
                <a:off x="3516" y="3172"/>
                <a:ext cx="9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9" name="Freeform 42"/>
              <p:cNvSpPr>
                <a:spLocks/>
              </p:cNvSpPr>
              <p:nvPr/>
            </p:nvSpPr>
            <p:spPr bwMode="auto">
              <a:xfrm>
                <a:off x="3516" y="3184"/>
                <a:ext cx="981" cy="259"/>
              </a:xfrm>
              <a:custGeom>
                <a:avLst/>
                <a:gdLst>
                  <a:gd name="T0" fmla="*/ 0 w 1806"/>
                  <a:gd name="T1" fmla="*/ 193 h 348"/>
                  <a:gd name="T2" fmla="*/ 111 w 1806"/>
                  <a:gd name="T3" fmla="*/ 73 h 348"/>
                  <a:gd name="T4" fmla="*/ 221 w 1806"/>
                  <a:gd name="T5" fmla="*/ 47 h 348"/>
                  <a:gd name="T6" fmla="*/ 368 w 1806"/>
                  <a:gd name="T7" fmla="*/ 16 h 348"/>
                  <a:gd name="T8" fmla="*/ 462 w 1806"/>
                  <a:gd name="T9" fmla="*/ 10 h 348"/>
                  <a:gd name="T10" fmla="*/ 533 w 1806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6" h="348">
                    <a:moveTo>
                      <a:pt x="0" y="348"/>
                    </a:moveTo>
                    <a:cubicBezTo>
                      <a:pt x="126" y="262"/>
                      <a:pt x="253" y="176"/>
                      <a:pt x="378" y="132"/>
                    </a:cubicBezTo>
                    <a:cubicBezTo>
                      <a:pt x="503" y="88"/>
                      <a:pt x="605" y="101"/>
                      <a:pt x="750" y="84"/>
                    </a:cubicBezTo>
                    <a:cubicBezTo>
                      <a:pt x="895" y="67"/>
                      <a:pt x="1112" y="41"/>
                      <a:pt x="1248" y="30"/>
                    </a:cubicBezTo>
                    <a:cubicBezTo>
                      <a:pt x="1384" y="19"/>
                      <a:pt x="1473" y="23"/>
                      <a:pt x="1566" y="18"/>
                    </a:cubicBezTo>
                    <a:cubicBezTo>
                      <a:pt x="1659" y="13"/>
                      <a:pt x="1766" y="3"/>
                      <a:pt x="1806" y="0"/>
                    </a:cubicBez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0" name="Text Box 55"/>
              <p:cNvSpPr txBox="1">
                <a:spLocks noChangeArrowheads="1"/>
              </p:cNvSpPr>
              <p:nvPr/>
            </p:nvSpPr>
            <p:spPr bwMode="auto">
              <a:xfrm>
                <a:off x="3564" y="2930"/>
                <a:ext cx="158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5" tIns="45718" rIns="91435" bIns="45718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sl-SI" sz="1200" dirty="0"/>
                  <a:t>Nagy térfogatáram– lassú válasz </a:t>
                </a:r>
                <a:endParaRPr lang="en-GB" sz="1200" dirty="0"/>
              </a:p>
            </p:txBody>
          </p:sp>
        </p:grpSp>
      </p:grpSp>
      <p:grpSp>
        <p:nvGrpSpPr>
          <p:cNvPr id="101" name="Group 99"/>
          <p:cNvGrpSpPr>
            <a:grpSpLocks/>
          </p:cNvGrpSpPr>
          <p:nvPr/>
        </p:nvGrpSpPr>
        <p:grpSpPr bwMode="auto">
          <a:xfrm>
            <a:off x="659071" y="2608089"/>
            <a:ext cx="1770153" cy="1571625"/>
            <a:chOff x="516" y="2802"/>
            <a:chExt cx="1260" cy="1086"/>
          </a:xfrm>
        </p:grpSpPr>
        <p:sp>
          <p:nvSpPr>
            <p:cNvPr id="102" name="Freeform 92"/>
            <p:cNvSpPr>
              <a:spLocks/>
            </p:cNvSpPr>
            <p:nvPr/>
          </p:nvSpPr>
          <p:spPr bwMode="auto">
            <a:xfrm>
              <a:off x="516" y="2802"/>
              <a:ext cx="1260" cy="1086"/>
            </a:xfrm>
            <a:custGeom>
              <a:avLst/>
              <a:gdLst>
                <a:gd name="T0" fmla="*/ 0 w 1260"/>
                <a:gd name="T1" fmla="*/ 1086 h 1086"/>
                <a:gd name="T2" fmla="*/ 126 w 1260"/>
                <a:gd name="T3" fmla="*/ 810 h 1086"/>
                <a:gd name="T4" fmla="*/ 360 w 1260"/>
                <a:gd name="T5" fmla="*/ 474 h 1086"/>
                <a:gd name="T6" fmla="*/ 666 w 1260"/>
                <a:gd name="T7" fmla="*/ 228 h 1086"/>
                <a:gd name="T8" fmla="*/ 924 w 1260"/>
                <a:gd name="T9" fmla="*/ 96 h 1086"/>
                <a:gd name="T10" fmla="*/ 1260 w 1260"/>
                <a:gd name="T11" fmla="*/ 0 h 10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0" h="1086">
                  <a:moveTo>
                    <a:pt x="0" y="1086"/>
                  </a:moveTo>
                  <a:cubicBezTo>
                    <a:pt x="33" y="999"/>
                    <a:pt x="66" y="912"/>
                    <a:pt x="126" y="810"/>
                  </a:cubicBezTo>
                  <a:cubicBezTo>
                    <a:pt x="186" y="708"/>
                    <a:pt x="270" y="571"/>
                    <a:pt x="360" y="474"/>
                  </a:cubicBezTo>
                  <a:cubicBezTo>
                    <a:pt x="450" y="377"/>
                    <a:pt x="572" y="291"/>
                    <a:pt x="666" y="228"/>
                  </a:cubicBezTo>
                  <a:cubicBezTo>
                    <a:pt x="760" y="165"/>
                    <a:pt x="825" y="134"/>
                    <a:pt x="924" y="96"/>
                  </a:cubicBezTo>
                  <a:cubicBezTo>
                    <a:pt x="1023" y="58"/>
                    <a:pt x="1190" y="20"/>
                    <a:pt x="126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98"/>
            <p:cNvSpPr txBox="1">
              <a:spLocks noChangeArrowheads="1"/>
            </p:cNvSpPr>
            <p:nvPr/>
          </p:nvSpPr>
          <p:spPr bwMode="auto">
            <a:xfrm>
              <a:off x="903" y="3133"/>
              <a:ext cx="359" cy="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 err="1"/>
                <a:t>Va</a:t>
              </a:r>
              <a:r>
                <a:rPr lang="sl-SI" dirty="0"/>
                <a:t>=0,5</a:t>
              </a:r>
              <a:endParaRPr lang="en-GB" dirty="0"/>
            </a:p>
          </p:txBody>
        </p:sp>
      </p:grpSp>
      <p:grpSp>
        <p:nvGrpSpPr>
          <p:cNvPr id="104" name="Group 120"/>
          <p:cNvGrpSpPr>
            <a:grpSpLocks/>
          </p:cNvGrpSpPr>
          <p:nvPr/>
        </p:nvGrpSpPr>
        <p:grpSpPr bwMode="auto">
          <a:xfrm>
            <a:off x="1220898" y="2807643"/>
            <a:ext cx="4223527" cy="1019175"/>
            <a:chOff x="735" y="2934"/>
            <a:chExt cx="2992" cy="642"/>
          </a:xfrm>
        </p:grpSpPr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2279" y="3172"/>
              <a:ext cx="952" cy="347"/>
            </a:xfrm>
            <a:custGeom>
              <a:avLst/>
              <a:gdLst>
                <a:gd name="T0" fmla="*/ 0 w 1752"/>
                <a:gd name="T1" fmla="*/ 242 h 498"/>
                <a:gd name="T2" fmla="*/ 37 w 1752"/>
                <a:gd name="T3" fmla="*/ 128 h 498"/>
                <a:gd name="T4" fmla="*/ 104 w 1752"/>
                <a:gd name="T5" fmla="*/ 15 h 498"/>
                <a:gd name="T6" fmla="*/ 154 w 1752"/>
                <a:gd name="T7" fmla="*/ 41 h 498"/>
                <a:gd name="T8" fmla="*/ 188 w 1752"/>
                <a:gd name="T9" fmla="*/ 59 h 498"/>
                <a:gd name="T10" fmla="*/ 229 w 1752"/>
                <a:gd name="T11" fmla="*/ 49 h 498"/>
                <a:gd name="T12" fmla="*/ 284 w 1752"/>
                <a:gd name="T13" fmla="*/ 49 h 498"/>
                <a:gd name="T14" fmla="*/ 408 w 1752"/>
                <a:gd name="T15" fmla="*/ 52 h 498"/>
                <a:gd name="T16" fmla="*/ 517 w 1752"/>
                <a:gd name="T17" fmla="*/ 52 h 4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2" h="498">
                  <a:moveTo>
                    <a:pt x="0" y="498"/>
                  </a:moveTo>
                  <a:cubicBezTo>
                    <a:pt x="33" y="420"/>
                    <a:pt x="67" y="342"/>
                    <a:pt x="126" y="264"/>
                  </a:cubicBezTo>
                  <a:cubicBezTo>
                    <a:pt x="185" y="186"/>
                    <a:pt x="288" y="60"/>
                    <a:pt x="354" y="30"/>
                  </a:cubicBezTo>
                  <a:cubicBezTo>
                    <a:pt x="420" y="0"/>
                    <a:pt x="475" y="69"/>
                    <a:pt x="522" y="84"/>
                  </a:cubicBezTo>
                  <a:cubicBezTo>
                    <a:pt x="569" y="99"/>
                    <a:pt x="594" y="117"/>
                    <a:pt x="636" y="120"/>
                  </a:cubicBezTo>
                  <a:cubicBezTo>
                    <a:pt x="678" y="123"/>
                    <a:pt x="720" y="105"/>
                    <a:pt x="774" y="102"/>
                  </a:cubicBezTo>
                  <a:cubicBezTo>
                    <a:pt x="828" y="99"/>
                    <a:pt x="859" y="101"/>
                    <a:pt x="960" y="102"/>
                  </a:cubicBezTo>
                  <a:cubicBezTo>
                    <a:pt x="1061" y="103"/>
                    <a:pt x="1248" y="107"/>
                    <a:pt x="1380" y="108"/>
                  </a:cubicBezTo>
                  <a:cubicBezTo>
                    <a:pt x="1512" y="109"/>
                    <a:pt x="1632" y="108"/>
                    <a:pt x="1752" y="108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735" y="3454"/>
              <a:ext cx="1366" cy="122"/>
            </a:xfrm>
            <a:custGeom>
              <a:avLst/>
              <a:gdLst>
                <a:gd name="T0" fmla="*/ 0 w 2062"/>
                <a:gd name="T1" fmla="*/ 92 h 162"/>
                <a:gd name="T2" fmla="*/ 206 w 2062"/>
                <a:gd name="T3" fmla="*/ 38 h 162"/>
                <a:gd name="T4" fmla="*/ 590 w 2062"/>
                <a:gd name="T5" fmla="*/ 6 h 162"/>
                <a:gd name="T6" fmla="*/ 905 w 2062"/>
                <a:gd name="T7" fmla="*/ 1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2" h="162">
                  <a:moveTo>
                    <a:pt x="0" y="162"/>
                  </a:moveTo>
                  <a:cubicBezTo>
                    <a:pt x="123" y="126"/>
                    <a:pt x="246" y="91"/>
                    <a:pt x="470" y="66"/>
                  </a:cubicBezTo>
                  <a:cubicBezTo>
                    <a:pt x="694" y="41"/>
                    <a:pt x="1079" y="22"/>
                    <a:pt x="1344" y="11"/>
                  </a:cubicBezTo>
                  <a:cubicBezTo>
                    <a:pt x="1609" y="0"/>
                    <a:pt x="1943" y="3"/>
                    <a:pt x="2062" y="1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1505" y="2934"/>
              <a:ext cx="624" cy="404"/>
            </a:xfrm>
            <a:custGeom>
              <a:avLst/>
              <a:gdLst>
                <a:gd name="T0" fmla="*/ 0 w 1248"/>
                <a:gd name="T1" fmla="*/ 0 h 404"/>
                <a:gd name="T2" fmla="*/ 65 w 1248"/>
                <a:gd name="T3" fmla="*/ 258 h 404"/>
                <a:gd name="T4" fmla="*/ 312 w 1248"/>
                <a:gd name="T5" fmla="*/ 404 h 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" h="404">
                  <a:moveTo>
                    <a:pt x="0" y="0"/>
                  </a:moveTo>
                  <a:cubicBezTo>
                    <a:pt x="24" y="95"/>
                    <a:pt x="49" y="191"/>
                    <a:pt x="257" y="258"/>
                  </a:cubicBezTo>
                  <a:cubicBezTo>
                    <a:pt x="465" y="325"/>
                    <a:pt x="856" y="364"/>
                    <a:pt x="1248" y="404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1"/>
            <p:cNvSpPr>
              <a:spLocks noChangeShapeType="1"/>
            </p:cNvSpPr>
            <p:nvPr/>
          </p:nvSpPr>
          <p:spPr bwMode="auto">
            <a:xfrm flipV="1">
              <a:off x="2279" y="3072"/>
              <a:ext cx="0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" name="Line 22"/>
            <p:cNvSpPr>
              <a:spLocks noChangeShapeType="1"/>
            </p:cNvSpPr>
            <p:nvPr/>
          </p:nvSpPr>
          <p:spPr bwMode="auto">
            <a:xfrm>
              <a:off x="2224" y="3519"/>
              <a:ext cx="1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" name="Line 23"/>
            <p:cNvSpPr>
              <a:spLocks noChangeShapeType="1"/>
            </p:cNvSpPr>
            <p:nvPr/>
          </p:nvSpPr>
          <p:spPr bwMode="auto">
            <a:xfrm>
              <a:off x="2279" y="3247"/>
              <a:ext cx="9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Text Box 56"/>
            <p:cNvSpPr txBox="1">
              <a:spLocks noChangeArrowheads="1"/>
            </p:cNvSpPr>
            <p:nvPr/>
          </p:nvSpPr>
          <p:spPr bwMode="auto">
            <a:xfrm>
              <a:off x="2473" y="3004"/>
              <a:ext cx="12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sl-SI" sz="1200" dirty="0"/>
                <a:t> optimális válasz -Va=1  </a:t>
              </a:r>
              <a:endParaRPr lang="en-GB" sz="1200" dirty="0"/>
            </a:p>
          </p:txBody>
        </p:sp>
      </p:grpSp>
      <p:grpSp>
        <p:nvGrpSpPr>
          <p:cNvPr id="112" name="Group 123"/>
          <p:cNvGrpSpPr>
            <a:grpSpLocks/>
          </p:cNvGrpSpPr>
          <p:nvPr/>
        </p:nvGrpSpPr>
        <p:grpSpPr bwMode="auto">
          <a:xfrm>
            <a:off x="727184" y="3582348"/>
            <a:ext cx="4747232" cy="1136651"/>
            <a:chOff x="424" y="3422"/>
            <a:chExt cx="3363" cy="716"/>
          </a:xfrm>
        </p:grpSpPr>
        <p:grpSp>
          <p:nvGrpSpPr>
            <p:cNvPr id="113" name="Group 122"/>
            <p:cNvGrpSpPr>
              <a:grpSpLocks/>
            </p:cNvGrpSpPr>
            <p:nvPr/>
          </p:nvGrpSpPr>
          <p:grpSpPr bwMode="auto">
            <a:xfrm>
              <a:off x="424" y="3422"/>
              <a:ext cx="2875" cy="716"/>
              <a:chOff x="424" y="3430"/>
              <a:chExt cx="2875" cy="716"/>
            </a:xfrm>
          </p:grpSpPr>
          <p:sp>
            <p:nvSpPr>
              <p:cNvPr id="115" name="Line 30"/>
              <p:cNvSpPr>
                <a:spLocks noChangeShapeType="1"/>
              </p:cNvSpPr>
              <p:nvPr/>
            </p:nvSpPr>
            <p:spPr bwMode="auto">
              <a:xfrm flipV="1">
                <a:off x="2314" y="3657"/>
                <a:ext cx="0" cy="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6" name="Line 31"/>
              <p:cNvSpPr>
                <a:spLocks noChangeShapeType="1"/>
              </p:cNvSpPr>
              <p:nvPr/>
            </p:nvSpPr>
            <p:spPr bwMode="auto">
              <a:xfrm>
                <a:off x="2258" y="4104"/>
                <a:ext cx="1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7" name="Line 32"/>
              <p:cNvSpPr>
                <a:spLocks noChangeShapeType="1"/>
              </p:cNvSpPr>
              <p:nvPr/>
            </p:nvSpPr>
            <p:spPr bwMode="auto">
              <a:xfrm>
                <a:off x="2206" y="3832"/>
                <a:ext cx="9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424" y="3430"/>
                <a:ext cx="1726" cy="446"/>
              </a:xfrm>
              <a:custGeom>
                <a:avLst/>
                <a:gdLst>
                  <a:gd name="T0" fmla="*/ 0 w 2430"/>
                  <a:gd name="T1" fmla="*/ 0 h 974"/>
                  <a:gd name="T2" fmla="*/ 109 w 2430"/>
                  <a:gd name="T3" fmla="*/ 114 h 974"/>
                  <a:gd name="T4" fmla="*/ 474 w 2430"/>
                  <a:gd name="T5" fmla="*/ 194 h 974"/>
                  <a:gd name="T6" fmla="*/ 1226 w 2430"/>
                  <a:gd name="T7" fmla="*/ 178 h 9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30" h="974">
                    <a:moveTo>
                      <a:pt x="0" y="0"/>
                    </a:moveTo>
                    <a:cubicBezTo>
                      <a:pt x="30" y="195"/>
                      <a:pt x="60" y="391"/>
                      <a:pt x="217" y="545"/>
                    </a:cubicBezTo>
                    <a:cubicBezTo>
                      <a:pt x="374" y="699"/>
                      <a:pt x="571" y="874"/>
                      <a:pt x="940" y="924"/>
                    </a:cubicBezTo>
                    <a:cubicBezTo>
                      <a:pt x="1309" y="974"/>
                      <a:pt x="2188" y="862"/>
                      <a:pt x="2430" y="848"/>
                    </a:cubicBezTo>
                  </a:path>
                </a:pathLst>
              </a:custGeom>
              <a:noFill/>
              <a:ln w="19050" cap="flat" cmpd="sng">
                <a:solidFill>
                  <a:srgbClr val="FF993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Freeform 33"/>
              <p:cNvSpPr>
                <a:spLocks/>
              </p:cNvSpPr>
              <p:nvPr/>
            </p:nvSpPr>
            <p:spPr bwMode="auto">
              <a:xfrm>
                <a:off x="2317" y="3534"/>
                <a:ext cx="874" cy="578"/>
              </a:xfrm>
              <a:custGeom>
                <a:avLst/>
                <a:gdLst>
                  <a:gd name="T0" fmla="*/ 0 w 1608"/>
                  <a:gd name="T1" fmla="*/ 403 h 830"/>
                  <a:gd name="T2" fmla="*/ 21 w 1608"/>
                  <a:gd name="T3" fmla="*/ 304 h 830"/>
                  <a:gd name="T4" fmla="*/ 34 w 1608"/>
                  <a:gd name="T5" fmla="*/ 235 h 830"/>
                  <a:gd name="T6" fmla="*/ 82 w 1608"/>
                  <a:gd name="T7" fmla="*/ 10 h 830"/>
                  <a:gd name="T8" fmla="*/ 114 w 1608"/>
                  <a:gd name="T9" fmla="*/ 175 h 830"/>
                  <a:gd name="T10" fmla="*/ 141 w 1608"/>
                  <a:gd name="T11" fmla="*/ 320 h 830"/>
                  <a:gd name="T12" fmla="*/ 161 w 1608"/>
                  <a:gd name="T13" fmla="*/ 263 h 830"/>
                  <a:gd name="T14" fmla="*/ 193 w 1608"/>
                  <a:gd name="T15" fmla="*/ 190 h 830"/>
                  <a:gd name="T16" fmla="*/ 229 w 1608"/>
                  <a:gd name="T17" fmla="*/ 175 h 830"/>
                  <a:gd name="T18" fmla="*/ 252 w 1608"/>
                  <a:gd name="T19" fmla="*/ 231 h 830"/>
                  <a:gd name="T20" fmla="*/ 280 w 1608"/>
                  <a:gd name="T21" fmla="*/ 242 h 830"/>
                  <a:gd name="T22" fmla="*/ 303 w 1608"/>
                  <a:gd name="T23" fmla="*/ 190 h 830"/>
                  <a:gd name="T24" fmla="*/ 323 w 1608"/>
                  <a:gd name="T25" fmla="*/ 219 h 830"/>
                  <a:gd name="T26" fmla="*/ 342 w 1608"/>
                  <a:gd name="T27" fmla="*/ 225 h 830"/>
                  <a:gd name="T28" fmla="*/ 381 w 1608"/>
                  <a:gd name="T29" fmla="*/ 202 h 830"/>
                  <a:gd name="T30" fmla="*/ 411 w 1608"/>
                  <a:gd name="T31" fmla="*/ 210 h 830"/>
                  <a:gd name="T32" fmla="*/ 475 w 1608"/>
                  <a:gd name="T33" fmla="*/ 217 h 8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08" h="830">
                    <a:moveTo>
                      <a:pt x="0" y="830"/>
                    </a:moveTo>
                    <a:cubicBezTo>
                      <a:pt x="24" y="756"/>
                      <a:pt x="53" y="684"/>
                      <a:pt x="72" y="626"/>
                    </a:cubicBezTo>
                    <a:cubicBezTo>
                      <a:pt x="91" y="568"/>
                      <a:pt x="82" y="585"/>
                      <a:pt x="116" y="484"/>
                    </a:cubicBezTo>
                    <a:cubicBezTo>
                      <a:pt x="150" y="383"/>
                      <a:pt x="231" y="40"/>
                      <a:pt x="276" y="20"/>
                    </a:cubicBezTo>
                    <a:cubicBezTo>
                      <a:pt x="321" y="0"/>
                      <a:pt x="351" y="255"/>
                      <a:pt x="384" y="362"/>
                    </a:cubicBezTo>
                    <a:cubicBezTo>
                      <a:pt x="417" y="469"/>
                      <a:pt x="449" y="630"/>
                      <a:pt x="476" y="660"/>
                    </a:cubicBezTo>
                    <a:cubicBezTo>
                      <a:pt x="503" y="690"/>
                      <a:pt x="516" y="587"/>
                      <a:pt x="546" y="542"/>
                    </a:cubicBezTo>
                    <a:cubicBezTo>
                      <a:pt x="576" y="497"/>
                      <a:pt x="616" y="422"/>
                      <a:pt x="654" y="392"/>
                    </a:cubicBezTo>
                    <a:cubicBezTo>
                      <a:pt x="692" y="362"/>
                      <a:pt x="741" y="348"/>
                      <a:pt x="774" y="362"/>
                    </a:cubicBezTo>
                    <a:cubicBezTo>
                      <a:pt x="807" y="376"/>
                      <a:pt x="823" y="453"/>
                      <a:pt x="852" y="476"/>
                    </a:cubicBezTo>
                    <a:cubicBezTo>
                      <a:pt x="881" y="499"/>
                      <a:pt x="919" y="514"/>
                      <a:pt x="948" y="500"/>
                    </a:cubicBezTo>
                    <a:cubicBezTo>
                      <a:pt x="977" y="486"/>
                      <a:pt x="1002" y="400"/>
                      <a:pt x="1026" y="392"/>
                    </a:cubicBezTo>
                    <a:cubicBezTo>
                      <a:pt x="1050" y="384"/>
                      <a:pt x="1070" y="440"/>
                      <a:pt x="1092" y="452"/>
                    </a:cubicBezTo>
                    <a:cubicBezTo>
                      <a:pt x="1114" y="464"/>
                      <a:pt x="1125" y="470"/>
                      <a:pt x="1158" y="464"/>
                    </a:cubicBezTo>
                    <a:cubicBezTo>
                      <a:pt x="1191" y="458"/>
                      <a:pt x="1251" y="421"/>
                      <a:pt x="1290" y="416"/>
                    </a:cubicBezTo>
                    <a:cubicBezTo>
                      <a:pt x="1329" y="411"/>
                      <a:pt x="1339" y="429"/>
                      <a:pt x="1392" y="434"/>
                    </a:cubicBezTo>
                    <a:cubicBezTo>
                      <a:pt x="1445" y="439"/>
                      <a:pt x="1526" y="442"/>
                      <a:pt x="1608" y="446"/>
                    </a:cubicBezTo>
                  </a:path>
                </a:pathLst>
              </a:cu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4" name="Text Box 54"/>
            <p:cNvSpPr txBox="1">
              <a:spLocks noChangeArrowheads="1"/>
            </p:cNvSpPr>
            <p:nvPr/>
          </p:nvSpPr>
          <p:spPr bwMode="auto">
            <a:xfrm>
              <a:off x="2577" y="3486"/>
              <a:ext cx="12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sz="1200" dirty="0"/>
                <a:t> alacsony térfogatáram –</a:t>
              </a:r>
            </a:p>
            <a:p>
              <a:r>
                <a:rPr lang="sl-SI" sz="1200" dirty="0"/>
                <a:t> oszciláció</a:t>
              </a:r>
            </a:p>
            <a:p>
              <a:endParaRPr lang="en-GB" sz="1200" dirty="0"/>
            </a:p>
          </p:txBody>
        </p:sp>
      </p:grpSp>
      <p:sp>
        <p:nvSpPr>
          <p:cNvPr id="120" name="Content Placeholder 1"/>
          <p:cNvSpPr txBox="1">
            <a:spLocks/>
          </p:cNvSpPr>
          <p:nvPr/>
        </p:nvSpPr>
        <p:spPr bwMode="auto">
          <a:xfrm>
            <a:off x="5824420" y="1383264"/>
            <a:ext cx="2932106" cy="19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60000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6000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sl-SI" b="1" dirty="0">
                <a:solidFill>
                  <a:srgbClr val="B6000F"/>
                </a:solidFill>
              </a:rPr>
              <a:t>Alacsony szelepautoritás hatása:</a:t>
            </a:r>
            <a:endParaRPr lang="sl-SI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sl-SI" dirty="0"/>
              <a:t>Torzul a szelepkarakterisztika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sl-SI" dirty="0"/>
              <a:t>Kvr növekszik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sl-SI" dirty="0"/>
              <a:t>Szabályozási arány romlás </a:t>
            </a:r>
            <a:endParaRPr lang="en-GB" dirty="0"/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kern="0" dirty="0"/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7099973" y="3478303"/>
            <a:ext cx="381000" cy="370359"/>
          </a:xfrm>
          <a:prstGeom prst="downArrow">
            <a:avLst/>
          </a:prstGeom>
          <a:solidFill>
            <a:srgbClr val="B6000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sp>
        <p:nvSpPr>
          <p:cNvPr id="123" name="Content Placeholder 1"/>
          <p:cNvSpPr txBox="1">
            <a:spLocks/>
          </p:cNvSpPr>
          <p:nvPr/>
        </p:nvSpPr>
        <p:spPr bwMode="auto">
          <a:xfrm>
            <a:off x="5833171" y="3850543"/>
            <a:ext cx="293210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60000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sl-SI" b="1" dirty="0">
                <a:solidFill>
                  <a:srgbClr val="B6000F"/>
                </a:solidFill>
              </a:rPr>
              <a:t>Instabil /pontatlan szabályozás</a:t>
            </a:r>
            <a:endParaRPr lang="en-GB" b="1" dirty="0">
              <a:solidFill>
                <a:srgbClr val="B6000F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kern="0" dirty="0"/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4" name="Down Arrow 123"/>
          <p:cNvSpPr/>
          <p:nvPr/>
        </p:nvSpPr>
        <p:spPr>
          <a:xfrm>
            <a:off x="7095995" y="4551187"/>
            <a:ext cx="381000" cy="370359"/>
          </a:xfrm>
          <a:prstGeom prst="downArrow">
            <a:avLst/>
          </a:prstGeom>
          <a:solidFill>
            <a:srgbClr val="B6000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sp>
        <p:nvSpPr>
          <p:cNvPr id="126" name="Content Placeholder 1"/>
          <p:cNvSpPr txBox="1">
            <a:spLocks/>
          </p:cNvSpPr>
          <p:nvPr/>
        </p:nvSpPr>
        <p:spPr bwMode="auto">
          <a:xfrm>
            <a:off x="5824420" y="4934936"/>
            <a:ext cx="2932106" cy="10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i="1" dirty="0" err="1"/>
              <a:t>Va</a:t>
            </a:r>
            <a:r>
              <a:rPr lang="sl-SI" i="1" dirty="0"/>
              <a:t> ≥ 0,5</a:t>
            </a:r>
          </a:p>
          <a:p>
            <a:r>
              <a:rPr lang="sl-SI" dirty="0"/>
              <a:t>= stabil &amp; pontos rendszer szabályozá</a:t>
            </a:r>
            <a:r>
              <a:rPr lang="sl-SI" sz="1000" dirty="0"/>
              <a:t>s</a:t>
            </a:r>
            <a:endParaRPr lang="en-GB" sz="1000" dirty="0"/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kern="0" dirty="0"/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b="1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</a:pPr>
            <a:endParaRPr lang="sl-SI" sz="1400" dirty="0"/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000" marR="0" lvl="1" indent="-3600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5710491" y="1383264"/>
            <a:ext cx="0" cy="4320000"/>
          </a:xfrm>
          <a:prstGeom prst="line">
            <a:avLst/>
          </a:prstGeom>
          <a:ln w="28575">
            <a:solidFill>
              <a:srgbClr val="B6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3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4025549" y="3879916"/>
            <a:ext cx="2778484" cy="834958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096" y="216681"/>
            <a:ext cx="5958679" cy="1325563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hu-HU" kern="0" dirty="0"/>
              <a:t>Térfogatáram szabályozás</a:t>
            </a:r>
            <a:endParaRPr lang="en-GB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7600" y="1765896"/>
            <a:ext cx="5160475" cy="4050694"/>
          </a:xfrm>
        </p:spPr>
        <p:txBody>
          <a:bodyPr/>
          <a:lstStyle/>
          <a:p>
            <a:r>
              <a:rPr lang="hu-HU" sz="2200" b="1" dirty="0">
                <a:solidFill>
                  <a:srgbClr val="B6000F"/>
                </a:solidFill>
              </a:rPr>
              <a:t>Térfogatáram</a:t>
            </a:r>
            <a:r>
              <a:rPr lang="sl-SI" sz="2200" b="1" dirty="0">
                <a:solidFill>
                  <a:srgbClr val="B6000F"/>
                </a:solidFill>
              </a:rPr>
              <a:t>-</a:t>
            </a:r>
            <a:r>
              <a:rPr lang="en-GB" sz="2200" b="1" dirty="0">
                <a:solidFill>
                  <a:srgbClr val="B6000F"/>
                </a:solidFill>
              </a:rPr>
              <a:t>Q </a:t>
            </a:r>
            <a:r>
              <a:rPr lang="hu-HU" sz="2200" dirty="0"/>
              <a:t>a szabályozó szelepen keresztül függ</a:t>
            </a:r>
            <a:r>
              <a:rPr lang="sl-SI" dirty="0"/>
              <a:t>:</a:t>
            </a:r>
          </a:p>
          <a:p>
            <a:pPr marL="0" indent="0">
              <a:buNone/>
            </a:pPr>
            <a:endParaRPr lang="sl-SI" dirty="0"/>
          </a:p>
          <a:p>
            <a:pPr marL="463549" lvl="2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hu-HU" sz="1800" dirty="0"/>
              <a:t>Szelep kapacitás</a:t>
            </a:r>
            <a:r>
              <a:rPr lang="en-GB" sz="1800" dirty="0"/>
              <a:t> (</a:t>
            </a:r>
            <a:r>
              <a:rPr lang="en-GB" sz="1800" dirty="0" err="1"/>
              <a:t>kv</a:t>
            </a:r>
            <a:r>
              <a:rPr lang="sl-SI" sz="1800" dirty="0"/>
              <a:t>) </a:t>
            </a:r>
          </a:p>
          <a:p>
            <a:pPr marL="463549" lvl="2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hu-HU" sz="1800" dirty="0"/>
              <a:t>Nyomáskülönbség a szelepen</a:t>
            </a:r>
            <a:r>
              <a:rPr lang="en-GB" sz="1800" dirty="0"/>
              <a:t> </a:t>
            </a:r>
            <a:r>
              <a:rPr lang="sl-SI" sz="1800" dirty="0"/>
              <a:t>d</a:t>
            </a:r>
            <a:r>
              <a:rPr lang="en-GB" sz="1800" dirty="0" err="1"/>
              <a:t>Pv</a:t>
            </a:r>
            <a:endParaRPr lang="sl-SI" sz="1800" dirty="0"/>
          </a:p>
          <a:p>
            <a:pPr marL="0" lvl="1">
              <a:spcBef>
                <a:spcPts val="768"/>
              </a:spcBef>
              <a:buNone/>
            </a:pPr>
            <a:endParaRPr lang="sl-SI" sz="1600" dirty="0"/>
          </a:p>
          <a:p>
            <a:pPr lvl="1"/>
            <a:endParaRPr lang="sl-SI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10" descr="valve-520x3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7" y="2185977"/>
            <a:ext cx="2667019" cy="2000264"/>
          </a:xfrm>
          <a:prstGeom prst="rect">
            <a:avLst/>
          </a:prstGeom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804033" y="4071947"/>
            <a:ext cx="12282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dirty="0">
                <a:latin typeface="Verdana" pitchFamily="34" charset="0"/>
                <a:cs typeface="Arial" charset="0"/>
              </a:rPr>
              <a:t>[</a:t>
            </a:r>
            <a:r>
              <a:rPr lang="en-GB" sz="2400" dirty="0">
                <a:latin typeface="Verdana" pitchFamily="34" charset="0"/>
                <a:cs typeface="Arial" charset="0"/>
              </a:rPr>
              <a:t>m</a:t>
            </a:r>
            <a:r>
              <a:rPr lang="en-GB" sz="2400" baseline="30000" dirty="0">
                <a:latin typeface="Verdana" pitchFamily="34" charset="0"/>
                <a:cs typeface="Arial" charset="0"/>
              </a:rPr>
              <a:t>3</a:t>
            </a:r>
            <a:r>
              <a:rPr lang="en-GB" sz="2400" dirty="0">
                <a:latin typeface="Verdana" pitchFamily="34" charset="0"/>
                <a:cs typeface="Arial" charset="0"/>
              </a:rPr>
              <a:t>/h</a:t>
            </a:r>
            <a:r>
              <a:rPr lang="da-DK" sz="2400" dirty="0">
                <a:latin typeface="Verdana" pitchFamily="34" charset="0"/>
                <a:cs typeface="Arial" charset="0"/>
              </a:rPr>
              <a:t>]</a:t>
            </a:r>
            <a:endParaRPr lang="en-GB" sz="2400" dirty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091779" y="3886222"/>
          <a:ext cx="24955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načba" r:id="rId5" imgW="914400" imgH="241300" progId="Equation.3">
                  <p:embed/>
                </p:oleObj>
              </mc:Choice>
              <mc:Fallback>
                <p:oleObj name="Enačba" r:id="rId5" imgW="914400" imgH="2413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779" y="3886222"/>
                        <a:ext cx="24955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73" y="365126"/>
            <a:ext cx="3820802" cy="1325563"/>
          </a:xfrm>
        </p:spPr>
        <p:txBody>
          <a:bodyPr/>
          <a:lstStyle/>
          <a:p>
            <a:pPr lvl="0"/>
            <a:r>
              <a:rPr lang="sl-SI" kern="0" dirty="0"/>
              <a:t>Kavitácó</a:t>
            </a:r>
            <a:br>
              <a:rPr lang="en-US" kern="0" dirty="0"/>
            </a:b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2600" dirty="0"/>
              <a:t>A folyadék </a:t>
            </a:r>
            <a:r>
              <a:rPr lang="hu-HU" sz="2600" dirty="0" err="1"/>
              <a:t>szelepfolytáson</a:t>
            </a:r>
            <a:r>
              <a:rPr lang="hu-HU" sz="2600" dirty="0"/>
              <a:t> való áthaladásakor a statikus nyomás lokálisan leesik</a:t>
            </a:r>
            <a:endParaRPr lang="sl-SI" sz="2600" dirty="0"/>
          </a:p>
          <a:p>
            <a:r>
              <a:rPr lang="hu-HU" sz="2600" dirty="0"/>
              <a:t>Amennyiben a statikus nyomás (Ps) a folyadék parciális gőznyomása alá esik gőz/gázbuborékok képződhetnek. </a:t>
            </a:r>
          </a:p>
          <a:p>
            <a:r>
              <a:rPr lang="hu-HU" sz="2600" dirty="0"/>
              <a:t>A folyadék tovább halad a szelepben és a statikus nyomás emelkedik. </a:t>
            </a:r>
            <a:endParaRPr lang="sl-SI" sz="2600" dirty="0"/>
          </a:p>
          <a:p>
            <a:r>
              <a:rPr lang="hu-HU" sz="2600" dirty="0"/>
              <a:t>Mivel ez a nyomás meghaladja a folyadék gőznyomását, a buborékok összeomlanak</a:t>
            </a:r>
          </a:p>
          <a:p>
            <a:r>
              <a:rPr lang="hu-HU" sz="2600" dirty="0"/>
              <a:t>Ez az összeomlás jelentős mennyiségű energiát bocsát ki egy ütéshullám formájában.</a:t>
            </a:r>
            <a:endParaRPr lang="sl-SI" sz="2600" dirty="0"/>
          </a:p>
          <a:p>
            <a:r>
              <a:rPr lang="hu-HU" sz="2600" dirty="0"/>
              <a:t>A felszabaduló energia elegendő </a:t>
            </a:r>
            <a:r>
              <a:rPr lang="hu-HU" sz="2600" dirty="0" err="1"/>
              <a:t>ahoz</a:t>
            </a:r>
            <a:r>
              <a:rPr lang="hu-HU" sz="2600" dirty="0"/>
              <a:t>, hogy károsítsa a szelep belső felületét, hosszabb távon komoly károsodást okozva a szelepben.</a:t>
            </a:r>
            <a:r>
              <a:rPr lang="en-US" sz="2600" dirty="0"/>
              <a:t> </a:t>
            </a:r>
            <a:endParaRPr lang="sl-SI" sz="2600" dirty="0"/>
          </a:p>
          <a:p>
            <a:r>
              <a:rPr lang="hu-HU" sz="2600" dirty="0"/>
              <a:t>A szelep </a:t>
            </a:r>
            <a:r>
              <a:rPr lang="hu-HU" sz="2600" dirty="0" err="1"/>
              <a:t>kavitáció</a:t>
            </a:r>
            <a:r>
              <a:rPr lang="hu-HU" sz="2600" dirty="0"/>
              <a:t> gyakran úgy hangzik, mint a szelepen átáramló közeg kavicsot mozgatna</a:t>
            </a:r>
            <a:r>
              <a:rPr lang="en-US" sz="2600" dirty="0"/>
              <a:t>.</a:t>
            </a:r>
            <a:endParaRPr lang="sl-SI" sz="2600" dirty="0"/>
          </a:p>
          <a:p>
            <a:r>
              <a:rPr lang="hu-HU" sz="2600" dirty="0"/>
              <a:t>Szelep </a:t>
            </a:r>
            <a:r>
              <a:rPr lang="hu-HU" sz="2600" dirty="0" err="1"/>
              <a:t>kavitáció</a:t>
            </a:r>
            <a:r>
              <a:rPr lang="hu-HU" sz="2600" dirty="0"/>
              <a:t> gyakrabban fordul elő forró közegek áramoltatása esetén.</a:t>
            </a:r>
            <a:endParaRPr lang="sl-SI" sz="2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465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3451"/>
            <a:ext cx="9144000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59229" y="2506435"/>
            <a:ext cx="9836378" cy="218802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705381" y="1103539"/>
            <a:ext cx="4067175" cy="4789488"/>
          </a:xfrm>
          <a:prstGeom prst="rect">
            <a:avLst/>
          </a:prstGeom>
          <a:solidFill>
            <a:srgbClr val="CCD3D8"/>
          </a:solidFill>
          <a:ln w="25400" algn="ctr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381" y="-53645"/>
            <a:ext cx="2966930" cy="1325563"/>
          </a:xfrm>
        </p:spPr>
        <p:txBody>
          <a:bodyPr/>
          <a:lstStyle/>
          <a:p>
            <a:r>
              <a:rPr lang="sl-SI" kern="0" dirty="0"/>
              <a:t>Kavitáció</a:t>
            </a:r>
            <a:endParaRPr lang="sl-SI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3854" y="1103539"/>
            <a:ext cx="4067175" cy="4789488"/>
          </a:xfrm>
          <a:prstGeom prst="rect">
            <a:avLst/>
          </a:prstGeom>
          <a:solidFill>
            <a:srgbClr val="CCD3D8"/>
          </a:solidFill>
          <a:ln w="25400" algn="ctr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912" y="1562212"/>
            <a:ext cx="3618112" cy="28815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99044" y="4887068"/>
            <a:ext cx="3873500" cy="954750"/>
          </a:xfrm>
          <a:prstGeom prst="rect">
            <a:avLst/>
          </a:prstGeom>
          <a:noFill/>
          <a:ln w="28575">
            <a:solidFill>
              <a:srgbClr val="869098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hu-HU" sz="1400" dirty="0"/>
              <a:t>Gömbcsap</a:t>
            </a:r>
            <a:r>
              <a:rPr lang="en-GB" sz="1400" dirty="0"/>
              <a:t>			</a:t>
            </a:r>
            <a:r>
              <a:rPr lang="hu-HU" sz="1400" dirty="0"/>
              <a:t>		</a:t>
            </a:r>
            <a:r>
              <a:rPr lang="en-GB" sz="1400" dirty="0"/>
              <a:t>Z = 0,1 – 0,2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hu-HU" sz="1400" dirty="0"/>
              <a:t>Elzáró szelep és </a:t>
            </a:r>
            <a:r>
              <a:rPr lang="hu-HU" sz="1400" dirty="0" err="1"/>
              <a:t>folytószelep</a:t>
            </a:r>
            <a:r>
              <a:rPr lang="en-GB" sz="1400" dirty="0"/>
              <a:t>      </a:t>
            </a:r>
            <a:r>
              <a:rPr lang="hu-HU" sz="1400" dirty="0"/>
              <a:t>	</a:t>
            </a:r>
            <a:r>
              <a:rPr lang="en-GB" sz="1400" dirty="0"/>
              <a:t>	Z = 0,15-0,25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en-GB" sz="1400" dirty="0"/>
              <a:t>S</a:t>
            </a:r>
            <a:r>
              <a:rPr lang="hu-HU" sz="1400" dirty="0"/>
              <a:t>z</a:t>
            </a:r>
            <a:r>
              <a:rPr lang="en-GB" sz="1400" dirty="0"/>
              <a:t>t</a:t>
            </a:r>
            <a:r>
              <a:rPr lang="hu-HU" sz="1400" dirty="0"/>
              <a:t>e</a:t>
            </a:r>
            <a:r>
              <a:rPr lang="en-GB" sz="1400" dirty="0" err="1"/>
              <a:t>nd</a:t>
            </a:r>
            <a:r>
              <a:rPr lang="hu-HU" sz="1400" dirty="0"/>
              <a:t>e</a:t>
            </a:r>
            <a:r>
              <a:rPr lang="en-GB" sz="1400" dirty="0" err="1"/>
              <a:t>rd</a:t>
            </a:r>
            <a:r>
              <a:rPr lang="en-GB" sz="1400" dirty="0"/>
              <a:t> </a:t>
            </a:r>
            <a:r>
              <a:rPr lang="hu-HU" sz="1400" dirty="0"/>
              <a:t>szabályozó szelep</a:t>
            </a:r>
            <a:r>
              <a:rPr lang="en-GB" sz="1000" dirty="0"/>
              <a:t>	</a:t>
            </a:r>
            <a:r>
              <a:rPr lang="hu-HU" sz="1000" dirty="0"/>
              <a:t>	</a:t>
            </a:r>
            <a:r>
              <a:rPr lang="en-GB" sz="1400" dirty="0"/>
              <a:t>Z = 0,3 – 0,5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hu-HU" sz="1400" dirty="0"/>
              <a:t>Szabályozó szelep alacsony zajszinttel</a:t>
            </a:r>
            <a:r>
              <a:rPr lang="en-GB" sz="1400" dirty="0"/>
              <a:t> 	Z = 0,6 – 0,9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62679">
            <a:off x="600778" y="4338125"/>
            <a:ext cx="1860536" cy="2196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661" y="4964333"/>
            <a:ext cx="31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B6000F"/>
                </a:solidFill>
              </a:rPr>
              <a:t>Szimuláció szelepen bellül</a:t>
            </a:r>
            <a:endParaRPr lang="en-US" b="1" dirty="0">
              <a:solidFill>
                <a:srgbClr val="B6000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5893027"/>
            <a:ext cx="2505075" cy="4315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56" y="1305151"/>
            <a:ext cx="3538569" cy="339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9FF116EE-ED43-4231-B36A-2DB04A68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105" y="3883161"/>
            <a:ext cx="126544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000" dirty="0" err="1">
                <a:latin typeface="Verdana" pitchFamily="34" charset="0"/>
                <a:cs typeface="Arial" charset="0"/>
              </a:rPr>
              <a:t>Kavitációs</a:t>
            </a:r>
            <a:r>
              <a:rPr lang="hu-HU" sz="1000" dirty="0">
                <a:latin typeface="Verdana" pitchFamily="34" charset="0"/>
                <a:cs typeface="Arial" charset="0"/>
              </a:rPr>
              <a:t> zaj, </a:t>
            </a:r>
          </a:p>
          <a:p>
            <a:pPr algn="ctr" eaLnBrk="0" hangingPunct="0"/>
            <a:r>
              <a:rPr lang="hu-HU" sz="1000" dirty="0">
                <a:latin typeface="Verdana" pitchFamily="34" charset="0"/>
                <a:cs typeface="Arial" charset="0"/>
              </a:rPr>
              <a:t>Vibráció és </a:t>
            </a:r>
          </a:p>
          <a:p>
            <a:pPr algn="ctr" eaLnBrk="0" hangingPunct="0"/>
            <a:r>
              <a:rPr lang="hu-HU" sz="1000" dirty="0">
                <a:latin typeface="Verdana" pitchFamily="34" charset="0"/>
                <a:cs typeface="Arial" charset="0"/>
              </a:rPr>
              <a:t>anyag erózió</a:t>
            </a:r>
            <a:r>
              <a:rPr lang="da-DK" sz="1000" dirty="0">
                <a:latin typeface="Verdana" pitchFamily="34" charset="0"/>
                <a:cs typeface="Arial" charset="0"/>
              </a:rPr>
              <a:t>]</a:t>
            </a:r>
            <a:endParaRPr lang="en-GB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C1CF49F6-CA3D-4EF3-BBC4-C68175A68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94" y="2172287"/>
            <a:ext cx="12654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000" dirty="0" err="1">
                <a:latin typeface="Verdana" pitchFamily="34" charset="0"/>
                <a:cs typeface="Arial" charset="0"/>
              </a:rPr>
              <a:t>Laminális</a:t>
            </a:r>
            <a:r>
              <a:rPr lang="hu-HU" sz="1000" dirty="0">
                <a:latin typeface="Verdana" pitchFamily="34" charset="0"/>
                <a:cs typeface="Arial" charset="0"/>
              </a:rPr>
              <a:t> áramlás</a:t>
            </a:r>
            <a:endParaRPr lang="en-GB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EF74FCBA-7E7A-4779-8D9F-77487EE6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832" y="1144837"/>
            <a:ext cx="12654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000" dirty="0">
                <a:latin typeface="Verdana" pitchFamily="34" charset="0"/>
                <a:cs typeface="Arial" charset="0"/>
              </a:rPr>
              <a:t>Turbulens áramlás</a:t>
            </a:r>
            <a:endParaRPr lang="en-GB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8642D5E-FA6E-496F-82D4-EFA38F58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98" y="1525738"/>
            <a:ext cx="12654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000" dirty="0">
                <a:latin typeface="Verdana" pitchFamily="34" charset="0"/>
                <a:cs typeface="Arial" charset="0"/>
              </a:rPr>
              <a:t>Maximális zajszint</a:t>
            </a:r>
            <a:endParaRPr lang="en-GB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3D444-CFB4-4BB5-B191-858D99490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959" y="2348047"/>
            <a:ext cx="12654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000" dirty="0">
                <a:latin typeface="Verdana" pitchFamily="34" charset="0"/>
                <a:cs typeface="Arial" charset="0"/>
              </a:rPr>
              <a:t>Kritikus térfogatáram</a:t>
            </a:r>
            <a:endParaRPr lang="en-GB" sz="10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3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V="1">
            <a:off x="3186784" y="3512601"/>
            <a:ext cx="1966241" cy="466546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516994" y="3092179"/>
            <a:ext cx="2106300" cy="65369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390" y="280284"/>
            <a:ext cx="4150740" cy="1325563"/>
          </a:xfrm>
        </p:spPr>
        <p:txBody>
          <a:bodyPr/>
          <a:lstStyle/>
          <a:p>
            <a:r>
              <a:rPr lang="sl-SI" kern="0" dirty="0"/>
              <a:t>Kavitáció</a:t>
            </a:r>
            <a:br>
              <a:rPr lang="en-US" kern="0" dirty="0"/>
            </a:b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1341437"/>
            <a:ext cx="5356225" cy="4880253"/>
          </a:xfrm>
        </p:spPr>
        <p:txBody>
          <a:bodyPr>
            <a:normAutofit fontScale="85000" lnSpcReduction="20000"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1050" dirty="0"/>
          </a:p>
          <a:p>
            <a:pPr marL="0" indent="0">
              <a:buNone/>
            </a:pPr>
            <a:r>
              <a:rPr lang="sl-SI" sz="1800" dirty="0"/>
              <a:t>     </a:t>
            </a:r>
            <a:r>
              <a:rPr lang="hu-HU" sz="2100" dirty="0"/>
              <a:t>Képlettel  </a:t>
            </a:r>
            <a:r>
              <a:rPr lang="en-GB" sz="2100" dirty="0"/>
              <a:t>:</a:t>
            </a:r>
            <a:r>
              <a:rPr lang="sl-SI" sz="2100" dirty="0"/>
              <a:t>           </a:t>
            </a:r>
            <a:r>
              <a:rPr lang="hu-HU" sz="2100" dirty="0"/>
              <a:t>Legrosszabb esetben</a:t>
            </a:r>
            <a:r>
              <a:rPr lang="sl-SI" sz="2100" dirty="0"/>
              <a:t>:</a:t>
            </a:r>
            <a:endParaRPr lang="en-GB" sz="2100" dirty="0"/>
          </a:p>
          <a:p>
            <a:pPr marL="0" indent="0">
              <a:buNone/>
            </a:pPr>
            <a:r>
              <a:rPr lang="sl-SI" sz="1600" dirty="0"/>
              <a:t>              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2100" dirty="0"/>
          </a:p>
          <a:p>
            <a:pPr>
              <a:spcBef>
                <a:spcPct val="0"/>
              </a:spcBef>
            </a:pPr>
            <a:r>
              <a:rPr lang="en-GB" sz="2100" dirty="0"/>
              <a:t>Max. </a:t>
            </a:r>
            <a:r>
              <a:rPr lang="hu-HU" sz="2100" dirty="0"/>
              <a:t>megengedett nyomáskülönbség nyitott szelepen</a:t>
            </a:r>
            <a:r>
              <a:rPr lang="da-DK" sz="2100" dirty="0"/>
              <a:t>:</a:t>
            </a:r>
            <a:endParaRPr lang="da-DK" sz="21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da-DK" sz="2100" dirty="0"/>
              <a:t>p1</a:t>
            </a:r>
            <a:r>
              <a:rPr lang="en-GB" sz="2100" dirty="0"/>
              <a:t>    </a:t>
            </a:r>
            <a:r>
              <a:rPr lang="hu-HU" sz="2100" dirty="0"/>
              <a:t>belépő nyomás </a:t>
            </a:r>
            <a:r>
              <a:rPr lang="en-GB" sz="2100" dirty="0"/>
              <a:t>(</a:t>
            </a:r>
            <a:r>
              <a:rPr lang="en-GB" sz="2100" dirty="0" err="1"/>
              <a:t>absolu</a:t>
            </a:r>
            <a:r>
              <a:rPr lang="hu-HU" sz="2100" dirty="0"/>
              <a:t>l</a:t>
            </a:r>
            <a:r>
              <a:rPr lang="en-GB" sz="2100" dirty="0"/>
              <a:t>t </a:t>
            </a:r>
            <a:r>
              <a:rPr lang="hu-HU" sz="2100" dirty="0"/>
              <a:t>nyomás</a:t>
            </a:r>
            <a:r>
              <a:rPr lang="en-GB" sz="2100" dirty="0"/>
              <a:t>) [bar]</a:t>
            </a:r>
            <a:endParaRPr lang="sl-SI" sz="2100" dirty="0"/>
          </a:p>
          <a:p>
            <a:pPr lvl="1">
              <a:spcBef>
                <a:spcPct val="0"/>
              </a:spcBef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da-DK" sz="2100" dirty="0"/>
              <a:t>pS</a:t>
            </a:r>
            <a:r>
              <a:rPr lang="en-GB" sz="2100" dirty="0"/>
              <a:t>    </a:t>
            </a:r>
            <a:r>
              <a:rPr lang="hu-HU" sz="2100" dirty="0" err="1"/>
              <a:t>telítetségi</a:t>
            </a:r>
            <a:r>
              <a:rPr lang="hu-HU" sz="2100" dirty="0"/>
              <a:t> nyomás (</a:t>
            </a:r>
            <a:r>
              <a:rPr lang="hu-HU" sz="2100" dirty="0" err="1"/>
              <a:t>abszolult</a:t>
            </a:r>
            <a:r>
              <a:rPr lang="hu-HU" sz="2100" dirty="0"/>
              <a:t> nyomás)</a:t>
            </a:r>
            <a:r>
              <a:rPr lang="en-GB" sz="2100" dirty="0"/>
              <a:t>  [bar]</a:t>
            </a:r>
            <a:endParaRPr lang="sl-SI" sz="2100" dirty="0"/>
          </a:p>
          <a:p>
            <a:pPr lvl="1">
              <a:spcBef>
                <a:spcPct val="0"/>
              </a:spcBef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en-GB" sz="2100" dirty="0"/>
              <a:t>z      </a:t>
            </a:r>
            <a:r>
              <a:rPr lang="hu-HU" sz="2100" dirty="0" err="1"/>
              <a:t>kavitációs</a:t>
            </a:r>
            <a:r>
              <a:rPr lang="en-GB" sz="2100" dirty="0"/>
              <a:t> fa</a:t>
            </a:r>
            <a:r>
              <a:rPr lang="hu-HU" sz="2100" dirty="0"/>
              <a:t>k</a:t>
            </a:r>
            <a:r>
              <a:rPr lang="en-GB" sz="2100" dirty="0"/>
              <a:t>tor </a:t>
            </a:r>
            <a:endParaRPr lang="sl-SI" sz="2100" b="1" dirty="0"/>
          </a:p>
          <a:p>
            <a:pPr>
              <a:spcBef>
                <a:spcPct val="0"/>
              </a:spcBef>
            </a:pPr>
            <a:r>
              <a:rPr lang="en-GB" sz="2100" b="1" dirty="0">
                <a:solidFill>
                  <a:srgbClr val="B6000F"/>
                </a:solidFill>
              </a:rPr>
              <a:t> VDMA 24 422,</a:t>
            </a:r>
            <a:r>
              <a:rPr lang="hu-HU" sz="2100" b="1" dirty="0">
                <a:solidFill>
                  <a:srgbClr val="B6000F"/>
                </a:solidFill>
              </a:rPr>
              <a:t> szerint</a:t>
            </a:r>
            <a:r>
              <a:rPr lang="en-GB" sz="2100" b="1" dirty="0">
                <a:solidFill>
                  <a:srgbClr val="B6000F"/>
                </a:solidFill>
              </a:rPr>
              <a:t> standard </a:t>
            </a:r>
            <a:r>
              <a:rPr lang="hu-HU" sz="2100" b="1" dirty="0">
                <a:solidFill>
                  <a:srgbClr val="B6000F"/>
                </a:solidFill>
              </a:rPr>
              <a:t>nyitásifok</a:t>
            </a:r>
            <a:r>
              <a:rPr lang="en-GB" sz="2100" b="1" dirty="0">
                <a:solidFill>
                  <a:srgbClr val="B6000F"/>
                </a:solidFill>
              </a:rPr>
              <a:t> </a:t>
            </a:r>
            <a:r>
              <a:rPr lang="en-GB" sz="2100" b="1" dirty="0" err="1">
                <a:solidFill>
                  <a:srgbClr val="B6000F"/>
                </a:solidFill>
              </a:rPr>
              <a:t>kv</a:t>
            </a:r>
            <a:r>
              <a:rPr lang="en-GB" sz="2100" b="1" dirty="0">
                <a:solidFill>
                  <a:srgbClr val="B6000F"/>
                </a:solidFill>
              </a:rPr>
              <a:t>/</a:t>
            </a:r>
            <a:r>
              <a:rPr lang="en-GB" sz="2100" b="1" dirty="0" err="1">
                <a:solidFill>
                  <a:srgbClr val="B6000F"/>
                </a:solidFill>
              </a:rPr>
              <a:t>kvs</a:t>
            </a:r>
            <a:r>
              <a:rPr lang="en-GB" sz="2100" b="1" dirty="0">
                <a:solidFill>
                  <a:srgbClr val="B6000F"/>
                </a:solidFill>
              </a:rPr>
              <a:t> = 0,75</a:t>
            </a:r>
            <a:endParaRPr lang="sl-SI" sz="2100" b="1" dirty="0"/>
          </a:p>
          <a:p>
            <a:pPr marL="0" indent="0">
              <a:spcBef>
                <a:spcPct val="0"/>
              </a:spcBef>
              <a:buNone/>
            </a:pPr>
            <a:endParaRPr lang="sl-SI" sz="2100" b="1" dirty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da-DK" sz="2100" dirty="0"/>
              <a:t>Danfoss</a:t>
            </a:r>
            <a:r>
              <a:rPr lang="sl-SI" sz="2100" dirty="0"/>
              <a:t> </a:t>
            </a:r>
            <a:r>
              <a:rPr lang="hu-HU" sz="2100" dirty="0"/>
              <a:t>szelepeknél</a:t>
            </a:r>
            <a:r>
              <a:rPr lang="da-DK" sz="2100" dirty="0"/>
              <a:t>:   z = 0,2… 0,6</a:t>
            </a:r>
            <a:r>
              <a:rPr lang="sl-SI" sz="2100" dirty="0"/>
              <a:t> </a:t>
            </a:r>
            <a:r>
              <a:rPr lang="sl-SI" sz="2100" i="1" dirty="0"/>
              <a:t>(DN függvényében)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65779"/>
              </p:ext>
            </p:extLst>
          </p:nvPr>
        </p:nvGraphicFramePr>
        <p:xfrm>
          <a:off x="3265657" y="3579810"/>
          <a:ext cx="17843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načba" r:id="rId3" imgW="1218960" imgH="228600" progId="Equation.3">
                  <p:embed/>
                </p:oleObj>
              </mc:Choice>
              <mc:Fallback>
                <p:oleObj name="Enačba" r:id="rId3" imgW="121896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657" y="3579810"/>
                        <a:ext cx="17843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44098"/>
            <a:ext cx="739921" cy="116115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1375420"/>
            <a:ext cx="759039" cy="111545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64255"/>
              </p:ext>
            </p:extLst>
          </p:nvPr>
        </p:nvGraphicFramePr>
        <p:xfrm>
          <a:off x="889082" y="3052758"/>
          <a:ext cx="1139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načba" r:id="rId7" imgW="736560" imgH="431640" progId="Equation.3">
                  <p:embed/>
                </p:oleObj>
              </mc:Choice>
              <mc:Fallback>
                <p:oleObj name="Enačba" r:id="rId7" imgW="73656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82" y="3052758"/>
                        <a:ext cx="11398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 flipV="1">
            <a:off x="3186784" y="3037488"/>
            <a:ext cx="1058337" cy="381538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02370"/>
              </p:ext>
            </p:extLst>
          </p:nvPr>
        </p:nvGraphicFramePr>
        <p:xfrm>
          <a:off x="3309479" y="3037488"/>
          <a:ext cx="749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9" imgW="508000" imgH="228600" progId="Equation.3">
                  <p:embed/>
                </p:oleObj>
              </mc:Choice>
              <mc:Fallback>
                <p:oleObj name="Equation" r:id="rId9" imgW="508000" imgH="2286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479" y="3037488"/>
                        <a:ext cx="7493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Picture Placeholder 3"/>
          <p:cNvGraphicFramePr>
            <a:graphicFrameLocks noGrp="1"/>
          </p:cNvGraphicFramePr>
          <p:nvPr>
            <p:ph type="pic" sz="quarter" idx="12"/>
            <p:extLst/>
          </p:nvPr>
        </p:nvGraphicFramePr>
        <p:xfrm>
          <a:off x="5775325" y="1054792"/>
          <a:ext cx="3000376" cy="5001717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Hőmérséklet</a:t>
                      </a:r>
                      <a:endParaRPr lang="sl-SI" sz="11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00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Telítetségi nyomás (abszolult) p</a:t>
                      </a:r>
                      <a:r>
                        <a:rPr lang="sl-SI" sz="1000" b="1" baseline="-25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sl-SI" sz="11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°</a:t>
                      </a: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C]</a:t>
                      </a:r>
                      <a:endParaRPr lang="sl-SI" sz="11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00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[bar]</a:t>
                      </a:r>
                      <a:endParaRPr lang="sl-SI" sz="11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0,042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0,056</a:t>
                      </a:r>
                      <a:endParaRPr lang="sl-SI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0,074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0,096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0,123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0,157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0,199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0,250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0,312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7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0,386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5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0,474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0,578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0,701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0,846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1,013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1,209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1,433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1,691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1,985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2,322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2,703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4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3,132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3,614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145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4,156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4,762</a:t>
                      </a:r>
                      <a:endParaRPr lang="sl-SI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5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610" y="307930"/>
            <a:ext cx="4375689" cy="1325563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kiválasztás</a:t>
            </a:r>
            <a:br>
              <a:rPr lang="sl-SI" kern="0" dirty="0"/>
            </a:br>
            <a:r>
              <a:rPr lang="sl-SI" sz="2400" kern="0" dirty="0"/>
              <a:t>Méretezési példa</a:t>
            </a:r>
            <a:br>
              <a:rPr lang="en-GB" sz="2400" kern="0" dirty="0"/>
            </a:br>
            <a:endParaRPr lang="sl-SI" dirty="0"/>
          </a:p>
        </p:txBody>
      </p:sp>
      <p:pic>
        <p:nvPicPr>
          <p:cNvPr id="4" name="Picture 5" descr="e1153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54" y="1641761"/>
            <a:ext cx="6248400" cy="3560763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19144" y="3283642"/>
            <a:ext cx="2008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 b="1" dirty="0">
                <a:solidFill>
                  <a:srgbClr val="B6000F"/>
                </a:solidFill>
                <a:cs typeface="Arial" charset="0"/>
              </a:rPr>
              <a:t>Δt =</a:t>
            </a:r>
            <a:r>
              <a:rPr lang="da-DK" sz="1200" b="1" dirty="0">
                <a:solidFill>
                  <a:srgbClr val="B6000F"/>
                </a:solidFill>
              </a:rPr>
              <a:t> </a:t>
            </a:r>
            <a:r>
              <a:rPr lang="sl-SI" sz="1200" b="1" dirty="0">
                <a:solidFill>
                  <a:srgbClr val="B6000F"/>
                </a:solidFill>
              </a:rPr>
              <a:t>90-50</a:t>
            </a:r>
            <a:r>
              <a:rPr lang="da-DK" sz="1200" b="1" dirty="0">
                <a:solidFill>
                  <a:srgbClr val="B6000F"/>
                </a:solidFill>
              </a:rPr>
              <a:t> = </a:t>
            </a:r>
            <a:r>
              <a:rPr lang="sl-SI" sz="1200" b="1" dirty="0">
                <a:solidFill>
                  <a:srgbClr val="B6000F"/>
                </a:solidFill>
              </a:rPr>
              <a:t>4</a:t>
            </a:r>
            <a:r>
              <a:rPr lang="da-DK" sz="1200" b="1" dirty="0">
                <a:solidFill>
                  <a:srgbClr val="B6000F"/>
                </a:solidFill>
              </a:rPr>
              <a:t>0°C</a:t>
            </a:r>
            <a:endParaRPr lang="en-GB" sz="1200" b="1" dirty="0">
              <a:solidFill>
                <a:srgbClr val="B600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53638" y="3604202"/>
            <a:ext cx="972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b="1" dirty="0">
                <a:solidFill>
                  <a:srgbClr val="B6000F"/>
                </a:solidFill>
              </a:rPr>
              <a:t>90</a:t>
            </a:r>
            <a:r>
              <a:rPr lang="da-DK" sz="1200" b="1" dirty="0">
                <a:solidFill>
                  <a:srgbClr val="B6000F"/>
                </a:solidFill>
              </a:rPr>
              <a:t> °C</a:t>
            </a:r>
            <a:endParaRPr lang="en-GB" sz="1200" b="1" dirty="0">
              <a:solidFill>
                <a:srgbClr val="B6000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19144" y="4501254"/>
            <a:ext cx="809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 b="1" dirty="0">
                <a:solidFill>
                  <a:srgbClr val="B6000F"/>
                </a:solidFill>
              </a:rPr>
              <a:t>50 °C</a:t>
            </a:r>
            <a:endParaRPr lang="en-GB" sz="1200" b="1" dirty="0">
              <a:solidFill>
                <a:srgbClr val="B6000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89194" y="5196465"/>
            <a:ext cx="1708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400" b="1" dirty="0">
                <a:solidFill>
                  <a:srgbClr val="B6000F"/>
                </a:solidFill>
                <a:cs typeface="Arial" charset="0"/>
              </a:rPr>
              <a:t>Δp</a:t>
            </a:r>
            <a:r>
              <a:rPr lang="sl-SI" sz="1400" b="1" dirty="0">
                <a:solidFill>
                  <a:srgbClr val="B6000F"/>
                </a:solidFill>
                <a:cs typeface="Arial" charset="0"/>
              </a:rPr>
              <a:t>v</a:t>
            </a:r>
            <a:r>
              <a:rPr lang="da-DK" sz="1400" b="1" dirty="0">
                <a:solidFill>
                  <a:srgbClr val="B6000F"/>
                </a:solidFill>
                <a:cs typeface="Arial" charset="0"/>
              </a:rPr>
              <a:t> = </a:t>
            </a:r>
            <a:r>
              <a:rPr lang="da-DK" sz="1400" b="1" dirty="0">
                <a:solidFill>
                  <a:srgbClr val="B6000F"/>
                </a:solidFill>
              </a:rPr>
              <a:t>0,</a:t>
            </a:r>
            <a:r>
              <a:rPr lang="sl-SI" sz="1400" b="1" dirty="0">
                <a:solidFill>
                  <a:srgbClr val="B6000F"/>
                </a:solidFill>
              </a:rPr>
              <a:t>4 </a:t>
            </a:r>
            <a:r>
              <a:rPr lang="da-DK" sz="1400" b="1" dirty="0">
                <a:solidFill>
                  <a:srgbClr val="B6000F"/>
                </a:solidFill>
              </a:rPr>
              <a:t>Bar</a:t>
            </a:r>
          </a:p>
          <a:p>
            <a:pPr>
              <a:spcBef>
                <a:spcPct val="50000"/>
              </a:spcBef>
            </a:pPr>
            <a:endParaRPr lang="en-GB" sz="1600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615096" y="1924050"/>
            <a:ext cx="3061554" cy="866774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15096" y="3714750"/>
            <a:ext cx="2347179" cy="100012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050" y="400314"/>
            <a:ext cx="4399146" cy="1325563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kiválasztás </a:t>
            </a:r>
            <a:br>
              <a:rPr lang="sl-SI" kern="0" dirty="0"/>
            </a:br>
            <a:r>
              <a:rPr lang="sl-SI" sz="2400" kern="0" dirty="0"/>
              <a:t>kv érték számítás</a:t>
            </a:r>
            <a:br>
              <a:rPr lang="sl-SI" sz="2400" kern="0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200" b="1" dirty="0">
                <a:solidFill>
                  <a:srgbClr val="B6000F"/>
                </a:solidFill>
              </a:rPr>
              <a:t>Térfogatáram számítás </a:t>
            </a:r>
            <a:r>
              <a:rPr lang="da-DK" sz="2200" b="1" dirty="0">
                <a:solidFill>
                  <a:srgbClr val="B6000F"/>
                </a:solidFill>
              </a:rPr>
              <a:t>Q</a:t>
            </a:r>
            <a:endParaRPr lang="sl-SI" sz="2200" b="1" dirty="0">
              <a:solidFill>
                <a:srgbClr val="B6000F"/>
              </a:solidFill>
            </a:endParaRPr>
          </a:p>
          <a:p>
            <a:endParaRPr lang="sl-SI" b="1" dirty="0"/>
          </a:p>
          <a:p>
            <a:endParaRPr lang="sl-SI" b="1" dirty="0"/>
          </a:p>
          <a:p>
            <a:r>
              <a:rPr lang="da-DK" sz="2200" b="1" dirty="0">
                <a:solidFill>
                  <a:srgbClr val="B6000F"/>
                </a:solidFill>
                <a:cs typeface="Times New Roman" pitchFamily="18" charset="0"/>
              </a:rPr>
              <a:t>k</a:t>
            </a:r>
            <a:r>
              <a:rPr lang="da-DK" sz="2200" b="1" baseline="-25000" dirty="0">
                <a:solidFill>
                  <a:srgbClr val="B6000F"/>
                </a:solidFill>
                <a:cs typeface="Times New Roman" pitchFamily="18" charset="0"/>
              </a:rPr>
              <a:t>v </a:t>
            </a:r>
            <a:r>
              <a:rPr lang="hu-HU" sz="2200" b="1" dirty="0">
                <a:solidFill>
                  <a:srgbClr val="B6000F"/>
                </a:solidFill>
                <a:cs typeface="Times New Roman" pitchFamily="18" charset="0"/>
              </a:rPr>
              <a:t>érték számítás</a:t>
            </a:r>
            <a:endParaRPr lang="en-GB" sz="2200" b="1" dirty="0">
              <a:solidFill>
                <a:srgbClr val="B6000F"/>
              </a:solidFill>
              <a:cs typeface="Times New Roman" pitchFamily="18" charset="0"/>
            </a:endParaRPr>
          </a:p>
          <a:p>
            <a:endParaRPr lang="sl-SI" b="1" dirty="0"/>
          </a:p>
          <a:p>
            <a:endParaRPr lang="sl-SI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3850178" y="1977296"/>
          <a:ext cx="33004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3" imgW="1675673" imgH="393529" progId="Equation.3">
                  <p:embed/>
                </p:oleObj>
              </mc:Choice>
              <mc:Fallback>
                <p:oleObj name="Equation" r:id="rId3" imgW="1675673" imgH="393529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178" y="1977296"/>
                        <a:ext cx="330041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93703" y="1987742"/>
          <a:ext cx="30257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načba" r:id="rId5" imgW="1536480" imgH="419040" progId="Equation.3">
                  <p:embed/>
                </p:oleObj>
              </mc:Choice>
              <mc:Fallback>
                <p:oleObj name="Enačba" r:id="rId5" imgW="153648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03" y="1987742"/>
                        <a:ext cx="30257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699675" y="3729682"/>
          <a:ext cx="1841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načba" r:id="rId7" imgW="711000" imgH="457200" progId="Equation.3">
                  <p:embed/>
                </p:oleObj>
              </mc:Choice>
              <mc:Fallback>
                <p:oleObj name="Enačba" r:id="rId7" imgW="711000" imgH="4572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75" y="3729682"/>
                        <a:ext cx="1841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/>
          </p:nvPr>
        </p:nvGraphicFramePr>
        <p:xfrm>
          <a:off x="3074223" y="3717198"/>
          <a:ext cx="37798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9" imgW="1459866" imgH="444307" progId="Equation.3">
                  <p:embed/>
                </p:oleObj>
              </mc:Choice>
              <mc:Fallback>
                <p:oleObj name="Equation" r:id="rId9" imgW="1459866" imgH="444307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223" y="3717198"/>
                        <a:ext cx="37798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9380" y="5062141"/>
            <a:ext cx="3982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200" dirty="0"/>
              <a:t>Eredmény</a:t>
            </a:r>
            <a:r>
              <a:rPr lang="da-DK" sz="2200" dirty="0"/>
              <a:t> </a:t>
            </a:r>
            <a:r>
              <a:rPr lang="da-DK" sz="2200" b="1" dirty="0">
                <a:solidFill>
                  <a:srgbClr val="B6000F"/>
                </a:solidFill>
                <a:cs typeface="Times New Roman" pitchFamily="18" charset="0"/>
              </a:rPr>
              <a:t>k</a:t>
            </a:r>
            <a:r>
              <a:rPr lang="da-DK" sz="2200" b="1" baseline="-25000" dirty="0">
                <a:solidFill>
                  <a:srgbClr val="B6000F"/>
                </a:solidFill>
                <a:cs typeface="Times New Roman" pitchFamily="18" charset="0"/>
              </a:rPr>
              <a:t>v </a:t>
            </a:r>
            <a:r>
              <a:rPr lang="da-DK" sz="2200" b="1" dirty="0">
                <a:solidFill>
                  <a:srgbClr val="B6000F"/>
                </a:solidFill>
                <a:cs typeface="Times New Roman" pitchFamily="18" charset="0"/>
              </a:rPr>
              <a:t>= 1</a:t>
            </a:r>
            <a:r>
              <a:rPr lang="sl-SI" sz="2200" b="1" dirty="0">
                <a:solidFill>
                  <a:srgbClr val="B6000F"/>
                </a:solidFill>
                <a:cs typeface="Times New Roman" pitchFamily="18" charset="0"/>
              </a:rPr>
              <a:t>1,9</a:t>
            </a:r>
            <a:r>
              <a:rPr lang="da-DK" sz="2200" b="1" dirty="0">
                <a:solidFill>
                  <a:srgbClr val="B6000F"/>
                </a:solidFill>
                <a:cs typeface="Times New Roman" pitchFamily="18" charset="0"/>
              </a:rPr>
              <a:t> </a:t>
            </a:r>
            <a:r>
              <a:rPr lang="da-DK" sz="2200" dirty="0"/>
              <a:t>m</a:t>
            </a:r>
            <a:r>
              <a:rPr lang="da-DK" sz="2200" b="1" baseline="30000" dirty="0"/>
              <a:t>3</a:t>
            </a:r>
            <a:r>
              <a:rPr lang="da-DK" sz="2200" dirty="0"/>
              <a:t>/h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4063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5" y="322729"/>
            <a:ext cx="5516656" cy="1327619"/>
          </a:xfrm>
        </p:spPr>
        <p:txBody>
          <a:bodyPr>
            <a:normAutofit/>
          </a:bodyPr>
          <a:lstStyle/>
          <a:p>
            <a:r>
              <a:rPr lang="hu-HU" dirty="0"/>
              <a:t>Szabályozószelep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75974-2672-4643-8017-AFA38CBC3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750" y="1286610"/>
            <a:ext cx="4958499" cy="3501940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BA1BB192-4A2E-4272-AEEC-742EF3C546A7}"/>
              </a:ext>
            </a:extLst>
          </p:cNvPr>
          <p:cNvSpPr txBox="1">
            <a:spLocks/>
          </p:cNvSpPr>
          <p:nvPr/>
        </p:nvSpPr>
        <p:spPr>
          <a:xfrm>
            <a:off x="1156550" y="4499662"/>
            <a:ext cx="7886700" cy="139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Mi a szabályozószelep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/>
              <a:t>A szabályozó szelep egy eszköz amellyel befolyásolni, szabályozni tudjuk a rendelkezésre álló térfogatáramot a fűtési/hűtési rendszerben.</a:t>
            </a:r>
          </a:p>
        </p:txBody>
      </p:sp>
    </p:spTree>
    <p:extLst>
      <p:ext uri="{BB962C8B-B14F-4D97-AF65-F5344CB8AC3E}">
        <p14:creationId xmlns:p14="http://schemas.microsoft.com/office/powerpoint/2010/main" val="6856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r>
              <a:rPr lang="hu-HU" sz="2200" kern="0" dirty="0"/>
              <a:t>Számított</a:t>
            </a:r>
            <a:r>
              <a:rPr lang="da-DK" sz="2200" kern="0" dirty="0"/>
              <a:t> kv = </a:t>
            </a:r>
            <a:r>
              <a:rPr lang="sl-SI" sz="2200" kern="0" dirty="0"/>
              <a:t>11,9</a:t>
            </a:r>
            <a:r>
              <a:rPr lang="da-DK" sz="2200" kern="0" dirty="0"/>
              <a:t> m3/h</a:t>
            </a:r>
            <a:endParaRPr lang="sl-SI" sz="2200" kern="0" dirty="0"/>
          </a:p>
          <a:p>
            <a:r>
              <a:rPr lang="sl-SI" sz="2200" kern="0" dirty="0"/>
              <a:t>Szelep kiválasztás méretsorból(válaszuk a számítottnál nagyobb szerelvényt)</a:t>
            </a:r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kern="0" dirty="0"/>
          </a:p>
          <a:p>
            <a:endParaRPr lang="sl-SI" dirty="0"/>
          </a:p>
        </p:txBody>
      </p:sp>
      <p:grpSp>
        <p:nvGrpSpPr>
          <p:cNvPr id="4" name="Group 6"/>
          <p:cNvGrpSpPr/>
          <p:nvPr/>
        </p:nvGrpSpPr>
        <p:grpSpPr>
          <a:xfrm>
            <a:off x="4632001" y="1919287"/>
            <a:ext cx="4426274" cy="2876154"/>
            <a:chOff x="624837" y="2309771"/>
            <a:chExt cx="7818438" cy="433225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209"/>
            <a:stretch>
              <a:fillRect/>
            </a:stretch>
          </p:blipFill>
          <p:spPr bwMode="auto">
            <a:xfrm>
              <a:off x="624837" y="2309771"/>
              <a:ext cx="7818438" cy="433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81023" y="5357238"/>
              <a:ext cx="6726238" cy="266700"/>
            </a:xfrm>
            <a:prstGeom prst="rect">
              <a:avLst/>
            </a:prstGeom>
            <a:solidFill>
              <a:srgbClr val="B6000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954252" y="5007184"/>
            <a:ext cx="3982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Választott</a:t>
            </a:r>
            <a:r>
              <a:rPr lang="da-DK" dirty="0"/>
              <a:t> </a:t>
            </a:r>
            <a:r>
              <a:rPr lang="da-DK" b="1" dirty="0">
                <a:solidFill>
                  <a:srgbClr val="B6000F"/>
                </a:solidFill>
                <a:cs typeface="Times New Roman" pitchFamily="18" charset="0"/>
              </a:rPr>
              <a:t>k</a:t>
            </a:r>
            <a:r>
              <a:rPr lang="da-DK" b="1" baseline="-25000" dirty="0">
                <a:solidFill>
                  <a:srgbClr val="B6000F"/>
                </a:solidFill>
                <a:cs typeface="Times New Roman" pitchFamily="18" charset="0"/>
              </a:rPr>
              <a:t>vs </a:t>
            </a:r>
            <a:r>
              <a:rPr lang="da-DK" b="1" dirty="0">
                <a:solidFill>
                  <a:srgbClr val="B6000F"/>
                </a:solidFill>
                <a:cs typeface="Times New Roman" pitchFamily="18" charset="0"/>
              </a:rPr>
              <a:t>= 16 </a:t>
            </a:r>
            <a:r>
              <a:rPr lang="da-DK" dirty="0"/>
              <a:t>m</a:t>
            </a:r>
            <a:r>
              <a:rPr lang="da-DK" b="1" baseline="30000" dirty="0"/>
              <a:t>3</a:t>
            </a:r>
            <a:r>
              <a:rPr lang="da-DK" dirty="0"/>
              <a:t>/h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8BEC63-5164-4049-8715-33ABBD856FCC}"/>
              </a:ext>
            </a:extLst>
          </p:cNvPr>
          <p:cNvSpPr txBox="1">
            <a:spLocks/>
          </p:cNvSpPr>
          <p:nvPr/>
        </p:nvSpPr>
        <p:spPr>
          <a:xfrm>
            <a:off x="4462050" y="400314"/>
            <a:ext cx="4399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kiválasztás </a:t>
            </a:r>
            <a:br>
              <a:rPr lang="sl-SI" kern="0" dirty="0"/>
            </a:br>
            <a:r>
              <a:rPr lang="sl-SI" sz="2400" kern="0" dirty="0"/>
              <a:t>szelep kiválasztás</a:t>
            </a:r>
            <a:br>
              <a:rPr lang="sl-SI" sz="2400" kern="0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676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1800" b="1" dirty="0">
              <a:solidFill>
                <a:srgbClr val="B6000F"/>
              </a:solidFill>
            </a:endParaRPr>
          </a:p>
          <a:p>
            <a:r>
              <a:rPr lang="hu-HU" b="1" dirty="0">
                <a:solidFill>
                  <a:srgbClr val="B6000F"/>
                </a:solidFill>
              </a:rPr>
              <a:t>Nyomáskülönbség teljesen nyitott szelepen</a:t>
            </a:r>
            <a:endParaRPr lang="sl-SI" b="1" dirty="0">
              <a:solidFill>
                <a:srgbClr val="B6000F"/>
              </a:solidFill>
            </a:endParaRPr>
          </a:p>
          <a:p>
            <a:pPr marL="0" indent="0">
              <a:buNone/>
            </a:pPr>
            <a:endParaRPr lang="sl-SI" b="1" kern="0" dirty="0"/>
          </a:p>
          <a:p>
            <a:pPr marL="0" indent="0">
              <a:buNone/>
            </a:pPr>
            <a:endParaRPr lang="sl-SI" sz="3500" b="1" kern="0" dirty="0"/>
          </a:p>
          <a:p>
            <a:r>
              <a:rPr lang="hu-HU" b="1" dirty="0">
                <a:solidFill>
                  <a:srgbClr val="B6000F"/>
                </a:solidFill>
              </a:rPr>
              <a:t>Térfogatáram teljesen nyitott szelepen keresztül</a:t>
            </a:r>
            <a:r>
              <a:rPr lang="sl-SI" b="1" dirty="0">
                <a:solidFill>
                  <a:srgbClr val="B6000F"/>
                </a:solidFill>
              </a:rPr>
              <a:t> </a:t>
            </a:r>
            <a:endParaRPr lang="en-GB" b="1" dirty="0">
              <a:solidFill>
                <a:srgbClr val="B6000F"/>
              </a:solidFill>
            </a:endParaRPr>
          </a:p>
          <a:p>
            <a:endParaRPr lang="en-GB" b="1" kern="0" dirty="0"/>
          </a:p>
          <a:p>
            <a:endParaRPr lang="sl-SI" dirty="0"/>
          </a:p>
        </p:txBody>
      </p:sp>
      <p:sp>
        <p:nvSpPr>
          <p:cNvPr id="13" name="Rectangle 12"/>
          <p:cNvSpPr/>
          <p:nvPr/>
        </p:nvSpPr>
        <p:spPr>
          <a:xfrm flipV="1">
            <a:off x="568144" y="4473846"/>
            <a:ext cx="2778484" cy="65369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91720" y="2264645"/>
            <a:ext cx="2404329" cy="910778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3355973" y="2354239"/>
          <a:ext cx="3263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načba" r:id="rId3" imgW="1562040" imgH="469800" progId="Equation.3">
                  <p:embed/>
                </p:oleObj>
              </mc:Choice>
              <mc:Fallback>
                <p:oleObj name="Enačba" r:id="rId3" imgW="1562040" imgH="469800" progId="Equation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3" y="2354239"/>
                        <a:ext cx="3263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3503508" y="4617810"/>
          <a:ext cx="3511668" cy="45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5" imgW="1562100" imgH="254000" progId="Equation.3">
                  <p:embed/>
                </p:oleObj>
              </mc:Choice>
              <mc:Fallback>
                <p:oleObj name="Equation" r:id="rId5" imgW="1562100" imgH="254000" progId="Equation.3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508" y="4617810"/>
                        <a:ext cx="3511668" cy="458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/>
          </p:nvPr>
        </p:nvGraphicFramePr>
        <p:xfrm>
          <a:off x="876300" y="4589904"/>
          <a:ext cx="2168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načba" r:id="rId7" imgW="914400" imgH="266400" progId="Equation.3">
                  <p:embed/>
                </p:oleObj>
              </mc:Choice>
              <mc:Fallback>
                <p:oleObj name="Enačba" r:id="rId7" imgW="914400" imgH="266400" progId="Equation.3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589904"/>
                        <a:ext cx="21685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954086" y="2354239"/>
          <a:ext cx="17780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načba" r:id="rId9" imgW="850680" imgH="469800" progId="Equation.3">
                  <p:embed/>
                </p:oleObj>
              </mc:Choice>
              <mc:Fallback>
                <p:oleObj name="Enačba" r:id="rId9" imgW="850680" imgH="469800" progId="Equation.3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6" y="2354239"/>
                        <a:ext cx="17780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30721F6-0365-44F2-B4C3-69E87E912CFC}"/>
              </a:ext>
            </a:extLst>
          </p:cNvPr>
          <p:cNvSpPr txBox="1">
            <a:spLocks/>
          </p:cNvSpPr>
          <p:nvPr/>
        </p:nvSpPr>
        <p:spPr>
          <a:xfrm>
            <a:off x="4462050" y="400314"/>
            <a:ext cx="4399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kiválasztás </a:t>
            </a:r>
            <a:br>
              <a:rPr lang="sl-SI" kern="0" dirty="0"/>
            </a:br>
            <a:r>
              <a:rPr lang="sl-SI" sz="2400" kern="0" dirty="0"/>
              <a:t>nyomáskülönbség és térfogatáram számítás</a:t>
            </a:r>
            <a:br>
              <a:rPr lang="sl-SI" sz="2400" kern="0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481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sl-SI" b="1" dirty="0">
              <a:solidFill>
                <a:srgbClr val="B6000F"/>
              </a:solidFill>
            </a:endParaRPr>
          </a:p>
          <a:p>
            <a:pPr marL="0" indent="0">
              <a:buClr>
                <a:srgbClr val="B6000F"/>
              </a:buClr>
              <a:buNone/>
            </a:pPr>
            <a:r>
              <a:rPr lang="hu-HU" sz="2600" b="1" dirty="0">
                <a:solidFill>
                  <a:srgbClr val="B6000F"/>
                </a:solidFill>
              </a:rPr>
              <a:t>Szelep nyitási fok</a:t>
            </a:r>
            <a:r>
              <a:rPr lang="sl-SI" sz="2600" b="1" dirty="0">
                <a:solidFill>
                  <a:srgbClr val="B6000F"/>
                </a:solidFill>
              </a:rPr>
              <a:t>(x)</a:t>
            </a:r>
            <a:endParaRPr lang="sl-SI" sz="2600" dirty="0"/>
          </a:p>
          <a:p>
            <a:r>
              <a:rPr lang="sl-SI" sz="2600" dirty="0"/>
              <a:t>Becsült szelep nyitási fok</a:t>
            </a:r>
            <a:r>
              <a:rPr lang="en-GB" sz="2600" dirty="0"/>
              <a:t>:</a:t>
            </a:r>
            <a:endParaRPr lang="sl-SI" sz="2600" dirty="0"/>
          </a:p>
          <a:p>
            <a:endParaRPr lang="sl-SI" sz="2600" dirty="0"/>
          </a:p>
          <a:p>
            <a:endParaRPr lang="sl-SI" sz="2600" dirty="0"/>
          </a:p>
          <a:p>
            <a:endParaRPr lang="sl-SI" sz="2600" dirty="0"/>
          </a:p>
          <a:p>
            <a:pPr marL="0" indent="0">
              <a:buNone/>
            </a:pPr>
            <a:endParaRPr lang="sl-SI" sz="2600" dirty="0"/>
          </a:p>
          <a:p>
            <a:pPr>
              <a:tabLst>
                <a:tab pos="190500" algn="l"/>
                <a:tab pos="1524000" algn="l"/>
              </a:tabLst>
            </a:pPr>
            <a:r>
              <a:rPr lang="en-GB" sz="2600" dirty="0" err="1"/>
              <a:t>kv</a:t>
            </a:r>
            <a:r>
              <a:rPr lang="en-GB" sz="2600" dirty="0"/>
              <a:t> </a:t>
            </a:r>
            <a:r>
              <a:rPr lang="sl-SI" sz="2600" dirty="0"/>
              <a:t>– </a:t>
            </a:r>
            <a:r>
              <a:rPr lang="hu-HU" sz="2600" dirty="0"/>
              <a:t>számított szükséges szabályozószelep kapacitás </a:t>
            </a:r>
            <a:r>
              <a:rPr lang="en-GB" sz="2600" dirty="0"/>
              <a:t>[m</a:t>
            </a:r>
            <a:r>
              <a:rPr lang="en-GB" sz="2600" baseline="30000" dirty="0"/>
              <a:t>3</a:t>
            </a:r>
            <a:r>
              <a:rPr lang="en-GB" sz="2600" dirty="0"/>
              <a:t>/h]</a:t>
            </a:r>
          </a:p>
          <a:p>
            <a:pPr>
              <a:tabLst>
                <a:tab pos="190500" algn="l"/>
                <a:tab pos="1524000" algn="l"/>
              </a:tabLst>
            </a:pPr>
            <a:r>
              <a:rPr lang="en-GB" sz="2600" dirty="0" err="1"/>
              <a:t>Kvs</a:t>
            </a:r>
            <a:r>
              <a:rPr lang="sl-SI" sz="2600" dirty="0"/>
              <a:t>-</a:t>
            </a:r>
            <a:r>
              <a:rPr lang="hu-HU" sz="2600" dirty="0"/>
              <a:t>választott szelep kapacitása</a:t>
            </a:r>
            <a:r>
              <a:rPr lang="en-GB" sz="2600" dirty="0"/>
              <a:t> [m</a:t>
            </a:r>
            <a:r>
              <a:rPr lang="en-GB" baseline="30000" dirty="0"/>
              <a:t>3</a:t>
            </a:r>
            <a:r>
              <a:rPr lang="en-GB" dirty="0"/>
              <a:t>/h]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6" name="Rectangle 15"/>
          <p:cNvSpPr/>
          <p:nvPr/>
        </p:nvSpPr>
        <p:spPr>
          <a:xfrm flipV="1">
            <a:off x="1075579" y="2781306"/>
            <a:ext cx="2371725" cy="853814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2059753" y="5431643"/>
            <a:ext cx="1790700" cy="653695"/>
          </a:xfrm>
          <a:prstGeom prst="rect">
            <a:avLst/>
          </a:prstGeom>
          <a:gradFill flip="none" rotWithShape="1">
            <a:gsLst>
              <a:gs pos="29000">
                <a:sysClr val="window" lastClr="FFFFFF"/>
              </a:gs>
              <a:gs pos="100000">
                <a:sysClr val="window" lastClr="FFFFFF">
                  <a:shade val="100000"/>
                  <a:satMod val="115000"/>
                  <a:alpha val="36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88868" y="1256394"/>
          <a:ext cx="3031746" cy="280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VISIO" r:id="rId3" imgW="3101669" imgH="2636874" progId="">
                  <p:embed/>
                </p:oleObj>
              </mc:Choice>
              <mc:Fallback>
                <p:oleObj name="VISIO" r:id="rId3" imgW="3101669" imgH="2636874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68" y="1256394"/>
                        <a:ext cx="3031746" cy="280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1362075" y="2819400"/>
          <a:ext cx="1674908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načba" r:id="rId5" imgW="914400" imgH="431640" progId="Equation.3">
                  <p:embed/>
                </p:oleObj>
              </mc:Choice>
              <mc:Fallback>
                <p:oleObj name="Enačba" r:id="rId5" imgW="914400" imgH="431640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2819400"/>
                        <a:ext cx="1674908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5199559" y="4100612"/>
            <a:ext cx="3496766" cy="191720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808080"/>
              </a:buClr>
              <a:buSzTx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hu-HU" b="1" dirty="0">
                <a:solidFill>
                  <a:srgbClr val="B6000F"/>
                </a:solidFill>
              </a:rPr>
              <a:t>Feltételezés</a:t>
            </a:r>
            <a:endParaRPr lang="en-GB" b="1" dirty="0">
              <a:solidFill>
                <a:srgbClr val="B6000F"/>
              </a:solidFill>
            </a:endParaRPr>
          </a:p>
          <a:p>
            <a:pPr marL="171450" indent="-17145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hu-HU" dirty="0"/>
              <a:t>Tökéletes lineáris karakterisztika a teljes működési tartományban</a:t>
            </a:r>
            <a:r>
              <a:rPr lang="sl-SI" dirty="0"/>
              <a:t>  </a:t>
            </a:r>
            <a:r>
              <a:rPr lang="en-GB" dirty="0"/>
              <a:t>(</a:t>
            </a:r>
            <a:r>
              <a:rPr lang="hu-HU" dirty="0"/>
              <a:t>a gyakorlatban többé-kevésbé lineáris nyitásra)</a:t>
            </a:r>
            <a:endParaRPr lang="sl-SI" dirty="0"/>
          </a:p>
          <a:p>
            <a:pPr marL="171450" indent="-17145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en-GB" dirty="0"/>
              <a:t>70-80%</a:t>
            </a:r>
            <a:r>
              <a:rPr lang="hu-HU" dirty="0"/>
              <a:t> feletti nyitási fok esetén laposabb jelleggörbe</a:t>
            </a:r>
            <a:r>
              <a:rPr lang="en-GB" dirty="0"/>
              <a:t>.</a:t>
            </a:r>
          </a:p>
          <a:p>
            <a:pPr marL="87313" indent="-87313"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032953" y="5516562"/>
          <a:ext cx="12858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7" imgW="710891" imgH="215806" progId="Equation.3">
                  <p:embed/>
                </p:oleObj>
              </mc:Choice>
              <mc:Fallback>
                <p:oleObj name="Equation" r:id="rId7" imgW="710891" imgH="215806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953" y="5516562"/>
                        <a:ext cx="12858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250F45F-D3F3-4054-9632-0D010D8F332F}"/>
              </a:ext>
            </a:extLst>
          </p:cNvPr>
          <p:cNvSpPr txBox="1">
            <a:spLocks/>
          </p:cNvSpPr>
          <p:nvPr/>
        </p:nvSpPr>
        <p:spPr>
          <a:xfrm>
            <a:off x="4462050" y="400314"/>
            <a:ext cx="4399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sl-SI" sz="4900" kern="0" dirty="0"/>
              <a:t>Szelep kiválasztás </a:t>
            </a:r>
            <a:br>
              <a:rPr lang="sl-SI" kern="0" dirty="0"/>
            </a:br>
            <a:r>
              <a:rPr lang="sl-SI" sz="2400" kern="0" dirty="0"/>
              <a:t>ellenőrzés</a:t>
            </a:r>
            <a:br>
              <a:rPr lang="sl-SI" sz="2400" kern="0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89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261" y="182591"/>
            <a:ext cx="4797277" cy="1325563"/>
          </a:xfrm>
        </p:spPr>
        <p:txBody>
          <a:bodyPr/>
          <a:lstStyle/>
          <a:p>
            <a:r>
              <a:rPr lang="sl-SI" dirty="0"/>
              <a:t> Szelepek felépítése</a:t>
            </a:r>
            <a:br>
              <a:rPr lang="sl-SI" dirty="0"/>
            </a:br>
            <a:r>
              <a:rPr lang="sl-SI" sz="2200" dirty="0"/>
              <a:t>szelepülék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2"/>
            <a:r>
              <a:rPr lang="sl-SI" sz="1600" dirty="0"/>
              <a:t>Szelepülék zárófelületek (alacsony/magas hőmérsékletre)</a:t>
            </a:r>
          </a:p>
          <a:p>
            <a:endParaRPr lang="sl-SI" dirty="0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762261" y="1801505"/>
            <a:ext cx="1357677" cy="1837390"/>
            <a:chOff x="311" y="1392"/>
            <a:chExt cx="650" cy="812"/>
          </a:xfrm>
        </p:grpSpPr>
        <p:pic>
          <p:nvPicPr>
            <p:cNvPr id="7" name="Picture 19" descr="V230 DN50 Schnitt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1392"/>
              <a:ext cx="650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503" y="1519"/>
              <a:ext cx="289" cy="28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" name="Picture 2" descr="Auschnitt weichdicht Schnit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210" y="3757331"/>
            <a:ext cx="180828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Auschnitt metall dicht Schnit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141" y="3922430"/>
            <a:ext cx="1633904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1958105" y="3503457"/>
            <a:ext cx="2171998" cy="2205530"/>
          </a:xfrm>
          <a:prstGeom prst="ellipse">
            <a:avLst/>
          </a:prstGeom>
          <a:noFill/>
          <a:ln w="6350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15094" y="3458635"/>
            <a:ext cx="2171998" cy="2205530"/>
          </a:xfrm>
          <a:prstGeom prst="ellipse">
            <a:avLst/>
          </a:prstGeom>
          <a:noFill/>
          <a:ln w="6350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7107" y="3999902"/>
            <a:ext cx="114798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r>
              <a:rPr lang="hu-HU" sz="1400" dirty="0" err="1"/>
              <a:t>Ülék</a:t>
            </a:r>
            <a:endParaRPr lang="sl-SI" sz="1400" dirty="0"/>
          </a:p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endParaRPr lang="sl-SI" sz="1400" dirty="0"/>
          </a:p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endParaRPr lang="sl-SI" sz="1400" dirty="0"/>
          </a:p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r>
              <a:rPr lang="hu-HU" sz="1400" dirty="0"/>
              <a:t>Szelep kúp</a:t>
            </a:r>
            <a:r>
              <a:rPr lang="sl-SI" sz="800" dirty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4048" y="2840165"/>
            <a:ext cx="171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b="1" dirty="0">
                <a:solidFill>
                  <a:srgbClr val="B6000F"/>
                </a:solidFill>
              </a:rPr>
              <a:t>Lágy tömítés</a:t>
            </a:r>
            <a:r>
              <a:rPr lang="sl-SI" sz="800" dirty="0">
                <a:solidFill>
                  <a:srgbClr val="B6000F"/>
                </a:solidFill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10543" y="2840165"/>
            <a:ext cx="250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b="1" dirty="0">
                <a:solidFill>
                  <a:srgbClr val="B6000F"/>
                </a:solidFill>
              </a:rPr>
              <a:t>Fém/fém tömítés</a:t>
            </a:r>
            <a:r>
              <a:rPr lang="sl-SI" sz="800" dirty="0">
                <a:solidFill>
                  <a:srgbClr val="B6000F"/>
                </a:solidFill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84111" y="5492963"/>
            <a:ext cx="114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500" lvl="2" fontAlgn="base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</a:pPr>
            <a:r>
              <a:rPr lang="sl-SI" sz="1400" dirty="0"/>
              <a:t>EPDM tömítés</a:t>
            </a:r>
            <a:r>
              <a:rPr lang="sl-SI" sz="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103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662" y="365126"/>
            <a:ext cx="5187688" cy="1325563"/>
          </a:xfrm>
        </p:spPr>
        <p:txBody>
          <a:bodyPr/>
          <a:lstStyle/>
          <a:p>
            <a:r>
              <a:rPr lang="sl-SI" dirty="0"/>
              <a:t>Szabályozószelepek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Nyomáskiegyenlített szelepek</a:t>
            </a:r>
          </a:p>
          <a:p>
            <a:endParaRPr lang="sl-SI" dirty="0"/>
          </a:p>
        </p:txBody>
      </p:sp>
      <p:pic>
        <p:nvPicPr>
          <p:cNvPr id="22" name="Picture 5" descr="V131 DN250 Schnitt bunt Kopi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272" y="2378026"/>
            <a:ext cx="3176385" cy="358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08145" y="5801877"/>
            <a:ext cx="1101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hu-HU" sz="1200" b="1" dirty="0">
                <a:solidFill>
                  <a:schemeClr val="tx1"/>
                </a:solidFill>
                <a:latin typeface="Arial" pitchFamily="34" charset="0"/>
              </a:rPr>
              <a:t>Membrán</a:t>
            </a:r>
            <a:endParaRPr lang="en-GB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283467" y="3634179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</a:rPr>
              <a:t>P1</a:t>
            </a:r>
            <a:endParaRPr lang="en-GB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484264" y="1936740"/>
            <a:ext cx="175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200" b="1" dirty="0">
                <a:solidFill>
                  <a:srgbClr val="B6000F"/>
                </a:solidFill>
                <a:latin typeface="+mn-lt"/>
              </a:rPr>
              <a:t>DN 150 - 250</a:t>
            </a:r>
            <a:br>
              <a:rPr lang="en-GB" sz="1200" b="1" dirty="0">
                <a:solidFill>
                  <a:srgbClr val="B6000F"/>
                </a:solidFill>
                <a:latin typeface="+mn-lt"/>
              </a:rPr>
            </a:br>
            <a:r>
              <a:rPr lang="hu-HU" sz="1200" b="1" dirty="0">
                <a:solidFill>
                  <a:srgbClr val="B6000F"/>
                </a:solidFill>
                <a:latin typeface="+mn-lt"/>
              </a:rPr>
              <a:t>Membrános kiegyenlítés</a:t>
            </a:r>
            <a:endParaRPr lang="en-GB" sz="2400" dirty="0">
              <a:solidFill>
                <a:srgbClr val="B6000F"/>
              </a:solidFill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872625" y="2065502"/>
            <a:ext cx="1255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200" b="1" dirty="0">
                <a:solidFill>
                  <a:srgbClr val="B6000F"/>
                </a:solidFill>
                <a:latin typeface="+mn-lt"/>
              </a:rPr>
              <a:t>DN 15 - 125</a:t>
            </a:r>
            <a:br>
              <a:rPr lang="en-GB" sz="1200" b="1" dirty="0">
                <a:solidFill>
                  <a:srgbClr val="B6000F"/>
                </a:solidFill>
                <a:latin typeface="+mn-lt"/>
              </a:rPr>
            </a:br>
            <a:r>
              <a:rPr lang="hu-HU" sz="1200" b="1" dirty="0" err="1">
                <a:solidFill>
                  <a:srgbClr val="B6000F"/>
                </a:solidFill>
                <a:latin typeface="+mn-lt"/>
              </a:rPr>
              <a:t>Also</a:t>
            </a:r>
            <a:r>
              <a:rPr lang="hu-HU" sz="1200" b="1" dirty="0">
                <a:solidFill>
                  <a:srgbClr val="B6000F"/>
                </a:solidFill>
                <a:latin typeface="+mn-lt"/>
              </a:rPr>
              <a:t> kiegyenlítés</a:t>
            </a:r>
            <a:endParaRPr lang="en-GB" sz="2400" b="1" dirty="0">
              <a:solidFill>
                <a:srgbClr val="B6000F"/>
              </a:solidFill>
              <a:latin typeface="+mn-lt"/>
            </a:endParaRPr>
          </a:p>
        </p:txBody>
      </p:sp>
      <p:pic>
        <p:nvPicPr>
          <p:cNvPr id="27" name="Picture 10" descr="V230 DN50 Schnitt bunt Kop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190" y="2729657"/>
            <a:ext cx="1992577" cy="26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70774" y="5563446"/>
            <a:ext cx="150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sl-SI" sz="1200" b="1" dirty="0">
                <a:solidFill>
                  <a:schemeClr val="tx1"/>
                </a:solidFill>
                <a:latin typeface="Arial" pitchFamily="34" charset="0"/>
              </a:rPr>
              <a:t>Alsó szelepkamra</a:t>
            </a:r>
            <a:endParaRPr lang="en-GB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2156611" y="4836683"/>
            <a:ext cx="461151" cy="763658"/>
          </a:xfrm>
          <a:prstGeom prst="straightConnector1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484265" y="5468185"/>
            <a:ext cx="648306" cy="323102"/>
          </a:xfrm>
          <a:prstGeom prst="straightConnector1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053657" y="4161842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CC0000"/>
                </a:solidFill>
                <a:latin typeface="Helvetica"/>
              </a:defRPr>
            </a:lvl1pPr>
            <a:lvl2pPr marL="742950" indent="-285750">
              <a:defRPr sz="1600">
                <a:solidFill>
                  <a:srgbClr val="CC0000"/>
                </a:solidFill>
                <a:latin typeface="Helvetica"/>
              </a:defRPr>
            </a:lvl2pPr>
            <a:lvl3pPr marL="1143000" indent="-228600">
              <a:defRPr sz="1600">
                <a:solidFill>
                  <a:srgbClr val="CC0000"/>
                </a:solidFill>
                <a:latin typeface="Helvetica"/>
              </a:defRPr>
            </a:lvl3pPr>
            <a:lvl4pPr marL="1600200" indent="-228600">
              <a:defRPr sz="1600">
                <a:solidFill>
                  <a:srgbClr val="CC0000"/>
                </a:solidFill>
                <a:latin typeface="Helvetica"/>
              </a:defRPr>
            </a:lvl4pPr>
            <a:lvl5pPr marL="2057400" indent="-228600">
              <a:defRPr sz="1600">
                <a:solidFill>
                  <a:srgbClr val="CC0000"/>
                </a:solidFill>
                <a:latin typeface="Helvetic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Helvetica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sl-SI" sz="1800" dirty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GB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6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>
                <a:hlinkClick r:id="rId3"/>
              </a:rPr>
              <a:t>antal.kubinyi@danfoss.com</a:t>
            </a:r>
            <a:endParaRPr lang="hu-HU" dirty="0"/>
          </a:p>
          <a:p>
            <a:r>
              <a:rPr lang="hu-HU" dirty="0"/>
              <a:t>06204735386</a:t>
            </a: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4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70" y="365126"/>
            <a:ext cx="5866279" cy="1325563"/>
          </a:xfrm>
        </p:spPr>
        <p:txBody>
          <a:bodyPr/>
          <a:lstStyle/>
          <a:p>
            <a:r>
              <a:rPr lang="hu-HU" dirty="0"/>
              <a:t>Szabályozószelepek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BF143EC-5A26-47A0-9C8C-525C2427B064}"/>
              </a:ext>
            </a:extLst>
          </p:cNvPr>
          <p:cNvSpPr txBox="1">
            <a:spLocks/>
          </p:cNvSpPr>
          <p:nvPr/>
        </p:nvSpPr>
        <p:spPr>
          <a:xfrm>
            <a:off x="596113" y="2088959"/>
            <a:ext cx="3867937" cy="109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Statikus szabályozás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/>
              <a:t>Előzetes méretezés alapján állandó </a:t>
            </a:r>
            <a:r>
              <a:rPr lang="hu-HU" sz="1800" dirty="0" err="1"/>
              <a:t>folytást</a:t>
            </a:r>
            <a:r>
              <a:rPr lang="hu-HU" sz="1800" dirty="0"/>
              <a:t> hoz létre a rendszerben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126CB4F9-191D-443F-8887-BBFFF41E6C34}"/>
              </a:ext>
            </a:extLst>
          </p:cNvPr>
          <p:cNvSpPr txBox="1">
            <a:spLocks/>
          </p:cNvSpPr>
          <p:nvPr/>
        </p:nvSpPr>
        <p:spPr>
          <a:xfrm>
            <a:off x="2860117" y="3186261"/>
            <a:ext cx="5407190" cy="1398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Dinamikus (segédenergia nélküli) szabályozók</a:t>
            </a:r>
          </a:p>
          <a:p>
            <a:pPr marL="0" indent="0">
              <a:buNone/>
            </a:pPr>
            <a:r>
              <a:rPr lang="hu-HU" sz="1800" dirty="0"/>
              <a:t>A rendszer </a:t>
            </a:r>
            <a:r>
              <a:rPr lang="hu-HU" sz="1800" dirty="0" err="1"/>
              <a:t>hiradulikai</a:t>
            </a:r>
            <a:r>
              <a:rPr lang="hu-HU" sz="1800" dirty="0"/>
              <a:t> változásait követve állandó értéken tartja a kívánt paramétert (hőmérséklet, nyomás, térfogatáram).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6F6A18C-EF3A-49E8-A4A6-C04A82A15BFD}"/>
              </a:ext>
            </a:extLst>
          </p:cNvPr>
          <p:cNvSpPr txBox="1">
            <a:spLocks/>
          </p:cNvSpPr>
          <p:nvPr/>
        </p:nvSpPr>
        <p:spPr>
          <a:xfrm>
            <a:off x="589798" y="4580222"/>
            <a:ext cx="4992411" cy="139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Motoros szabályozó szelepek</a:t>
            </a:r>
          </a:p>
          <a:p>
            <a:pPr marL="0" indent="0">
              <a:buNone/>
            </a:pPr>
            <a:r>
              <a:rPr lang="hu-HU" sz="1800" dirty="0"/>
              <a:t>Külső szabályozó által vezérelve segédenergia felhasználásával avatkoznak be a rendszer térfogatáramába.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319D5EB-A18B-4D80-AAC1-16161F47A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196" y="1414488"/>
            <a:ext cx="2371300" cy="167473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BB76C-EFF2-46A7-B09C-6316F7416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25" y="3089219"/>
            <a:ext cx="1423416" cy="146304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2B47B86-7022-4D87-BA9E-B7516BDC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875" y="4414183"/>
            <a:ext cx="1653853" cy="14634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74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7388" y="345405"/>
            <a:ext cx="5937510" cy="1325563"/>
          </a:xfrm>
        </p:spPr>
        <p:txBody>
          <a:bodyPr/>
          <a:lstStyle/>
          <a:p>
            <a:pPr lvl="0"/>
            <a:r>
              <a:rPr lang="hu-HU" kern="0" dirty="0"/>
              <a:t>Alapvető paraméterek</a:t>
            </a:r>
            <a:br>
              <a:rPr lang="en-US" kern="0" dirty="0"/>
            </a:b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b="1" dirty="0">
                <a:solidFill>
                  <a:srgbClr val="B6000F"/>
                </a:solidFill>
              </a:rPr>
              <a:t>PN - </a:t>
            </a:r>
            <a:r>
              <a:rPr lang="hu-HU" sz="1800" b="1" dirty="0">
                <a:solidFill>
                  <a:srgbClr val="B6000F"/>
                </a:solidFill>
              </a:rPr>
              <a:t>nyomásfokozat</a:t>
            </a:r>
            <a:r>
              <a:rPr lang="sl-SI" sz="1800" b="1" dirty="0">
                <a:solidFill>
                  <a:srgbClr val="B6000F"/>
                </a:solidFill>
              </a:rPr>
              <a:t>* </a:t>
            </a:r>
            <a:r>
              <a:rPr lang="en-US" sz="1800" dirty="0"/>
              <a:t>PN</a:t>
            </a:r>
            <a:r>
              <a:rPr lang="sl-SI" sz="1800" dirty="0"/>
              <a:t> </a:t>
            </a:r>
            <a:r>
              <a:rPr lang="hu-HU" sz="1800" dirty="0"/>
              <a:t>névleges nyomásértékek</a:t>
            </a:r>
            <a:r>
              <a:rPr lang="en-US" sz="1800" dirty="0"/>
              <a:t> 1 - 1,6 - 2,5 - 4 - </a:t>
            </a:r>
            <a:r>
              <a:rPr lang="en-US" sz="1800" b="1" dirty="0"/>
              <a:t>6</a:t>
            </a:r>
            <a:r>
              <a:rPr lang="en-US" sz="1800" dirty="0"/>
              <a:t> - </a:t>
            </a:r>
            <a:r>
              <a:rPr lang="en-US" sz="1800" b="1" dirty="0"/>
              <a:t>10</a:t>
            </a:r>
            <a:r>
              <a:rPr lang="en-US" sz="1800" dirty="0"/>
              <a:t> - </a:t>
            </a:r>
            <a:r>
              <a:rPr lang="en-US" sz="1800" b="1" dirty="0">
                <a:solidFill>
                  <a:srgbClr val="FF0000"/>
                </a:solidFill>
              </a:rPr>
              <a:t>16</a:t>
            </a:r>
            <a:r>
              <a:rPr lang="en-US" sz="1800" dirty="0"/>
              <a:t> - </a:t>
            </a:r>
            <a:r>
              <a:rPr lang="en-US" sz="1800" b="1" dirty="0">
                <a:solidFill>
                  <a:srgbClr val="FF0000"/>
                </a:solidFill>
              </a:rPr>
              <a:t>25</a:t>
            </a:r>
            <a:r>
              <a:rPr lang="en-US" sz="1800" dirty="0"/>
              <a:t> </a:t>
            </a:r>
            <a:r>
              <a:rPr lang="hu-HU" sz="1800" dirty="0"/>
              <a:t>és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40</a:t>
            </a:r>
            <a:r>
              <a:rPr lang="sl-SI" sz="1800" dirty="0"/>
              <a:t> (bar). </a:t>
            </a:r>
          </a:p>
          <a:p>
            <a:pPr marL="359500" lvl="2" indent="0">
              <a:buNone/>
            </a:pPr>
            <a:r>
              <a:rPr lang="sl-SI" sz="1800" dirty="0"/>
              <a:t>Max. statikus nyomás</a:t>
            </a:r>
            <a:r>
              <a:rPr lang="en-US" sz="1800" dirty="0"/>
              <a:t> </a:t>
            </a:r>
            <a:r>
              <a:rPr lang="hu-HU" sz="1800" dirty="0"/>
              <a:t>a szelep üzem közben ekkora nyomást képes kezelni tartósan károsodás nélkül.</a:t>
            </a:r>
            <a:endParaRPr lang="sl-SI" sz="1800" dirty="0"/>
          </a:p>
          <a:p>
            <a:pPr marL="645250" lvl="2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sl-SI" sz="1800" dirty="0"/>
              <a:t>Szabályozószelepeket jellemzően alacsony (6-16 bar) és közepes nyomáson (25-40 bar) alkalmazzuk</a:t>
            </a:r>
            <a:endParaRPr lang="sl-SI" sz="1400" dirty="0"/>
          </a:p>
          <a:p>
            <a:r>
              <a:rPr lang="sl-SI" sz="1800" b="1" dirty="0">
                <a:solidFill>
                  <a:srgbClr val="B6000F"/>
                </a:solidFill>
              </a:rPr>
              <a:t>DN – névleges átmérő*</a:t>
            </a:r>
          </a:p>
          <a:p>
            <a:pPr marL="474663" lvl="4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hu-HU" dirty="0"/>
              <a:t>névleges</a:t>
            </a:r>
            <a:r>
              <a:rPr lang="en-US" dirty="0"/>
              <a:t> DN </a:t>
            </a:r>
            <a:r>
              <a:rPr lang="hu-HU" dirty="0"/>
              <a:t>érték</a:t>
            </a:r>
            <a:r>
              <a:rPr lang="en-US" dirty="0"/>
              <a:t> 10 - 15 - 20 - 25 - 32 - 40 - 50 - 65 - 80 - 100 - 125 - 150 - 200 - 250 – 300</a:t>
            </a:r>
            <a:r>
              <a:rPr lang="sl-SI" dirty="0"/>
              <a:t>…</a:t>
            </a:r>
          </a:p>
          <a:p>
            <a:pPr marL="188913" lvl="4" indent="0">
              <a:buNone/>
            </a:pPr>
            <a:endParaRPr lang="sl-SI" sz="1400" dirty="0"/>
          </a:p>
          <a:p>
            <a:pPr marL="188913" lvl="4" indent="0">
              <a:buNone/>
            </a:pPr>
            <a:endParaRPr lang="sl-SI" sz="1400" dirty="0"/>
          </a:p>
          <a:p>
            <a:pPr marL="188913" lvl="4" indent="0">
              <a:buNone/>
            </a:pPr>
            <a:endParaRPr lang="sl-SI" sz="1400" dirty="0"/>
          </a:p>
          <a:p>
            <a:pPr marL="182563" lvl="3" indent="-182563"/>
            <a:r>
              <a:rPr lang="sl-SI" b="1" dirty="0">
                <a:solidFill>
                  <a:srgbClr val="B6000F"/>
                </a:solidFill>
              </a:rPr>
              <a:t>T</a:t>
            </a:r>
            <a:r>
              <a:rPr lang="sl-SI" sz="1000" b="1" dirty="0">
                <a:solidFill>
                  <a:srgbClr val="B6000F"/>
                </a:solidFill>
              </a:rPr>
              <a:t>közeg</a:t>
            </a:r>
            <a:r>
              <a:rPr lang="sl-SI" b="1" dirty="0">
                <a:solidFill>
                  <a:srgbClr val="B6000F"/>
                </a:solidFill>
              </a:rPr>
              <a:t> - </a:t>
            </a:r>
            <a:r>
              <a:rPr lang="hu-HU" b="1" dirty="0">
                <a:solidFill>
                  <a:srgbClr val="B6000F"/>
                </a:solidFill>
              </a:rPr>
              <a:t>közeghőmérséklet</a:t>
            </a:r>
            <a:endParaRPr lang="sl-SI" b="1" dirty="0">
              <a:solidFill>
                <a:srgbClr val="B6000F"/>
              </a:solidFill>
            </a:endParaRPr>
          </a:p>
          <a:p>
            <a:pPr marL="649650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sl-SI" sz="1800" dirty="0"/>
              <a:t>Alacsony hőmérséklet</a:t>
            </a:r>
            <a:r>
              <a:rPr lang="hu-HU" sz="1800" dirty="0"/>
              <a:t>ű szelepek</a:t>
            </a:r>
            <a:r>
              <a:rPr lang="sl-SI" sz="1800" dirty="0"/>
              <a:t>  T &lt;</a:t>
            </a:r>
            <a:r>
              <a:rPr lang="en-US" sz="1800" dirty="0"/>
              <a:t> 120°C</a:t>
            </a:r>
            <a:endParaRPr lang="sl-SI" sz="1800" dirty="0"/>
          </a:p>
          <a:p>
            <a:pPr marL="649650" indent="-285750">
              <a:buClr>
                <a:srgbClr val="B6000F"/>
              </a:buClr>
              <a:buFont typeface="Wingdings" panose="05000000000000000000" pitchFamily="2" charset="2"/>
              <a:buChar char="Ø"/>
            </a:pPr>
            <a:r>
              <a:rPr lang="hu-HU" sz="1800" dirty="0"/>
              <a:t>Közepes hőmérsékletű szelepek</a:t>
            </a:r>
            <a:r>
              <a:rPr lang="en-US" sz="1800" dirty="0"/>
              <a:t> </a:t>
            </a:r>
            <a:r>
              <a:rPr lang="sl-SI" sz="1800" dirty="0"/>
              <a:t> T </a:t>
            </a:r>
            <a:r>
              <a:rPr lang="en-US" sz="1800" dirty="0"/>
              <a:t>120°C</a:t>
            </a:r>
            <a:r>
              <a:rPr lang="sl-SI" sz="1800" dirty="0"/>
              <a:t>-</a:t>
            </a:r>
            <a:r>
              <a:rPr lang="en-US" sz="1800" dirty="0"/>
              <a:t> </a:t>
            </a:r>
            <a:r>
              <a:rPr lang="sl-SI" sz="1800" dirty="0"/>
              <a:t>350</a:t>
            </a:r>
            <a:r>
              <a:rPr lang="en-US" sz="1800" dirty="0"/>
              <a:t>°C</a:t>
            </a:r>
            <a:endParaRPr lang="sl-SI" sz="18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marL="188913" lvl="1" indent="0">
              <a:buNone/>
            </a:pPr>
            <a:endParaRPr lang="sl-SI" sz="1000" dirty="0"/>
          </a:p>
          <a:p>
            <a:pPr marL="0" indent="0">
              <a:buNone/>
            </a:pPr>
            <a:endParaRPr lang="sl-SI" sz="1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1326" y="4130483"/>
            <a:ext cx="1266825" cy="11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6051557" y="4694354"/>
            <a:ext cx="0" cy="2798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oljeZBesedilom 13"/>
          <p:cNvSpPr txBox="1"/>
          <p:nvPr/>
        </p:nvSpPr>
        <p:spPr>
          <a:xfrm rot="16200000">
            <a:off x="5532558" y="4607468"/>
            <a:ext cx="4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/>
              <a:t>DN</a:t>
            </a:r>
          </a:p>
        </p:txBody>
      </p:sp>
    </p:spTree>
    <p:extLst>
      <p:ext uri="{BB962C8B-B14F-4D97-AF65-F5344CB8AC3E}">
        <p14:creationId xmlns:p14="http://schemas.microsoft.com/office/powerpoint/2010/main" val="4382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41" y="543911"/>
            <a:ext cx="6531667" cy="936000"/>
          </a:xfrm>
        </p:spPr>
        <p:txBody>
          <a:bodyPr>
            <a:normAutofit fontScale="90000"/>
          </a:bodyPr>
          <a:lstStyle/>
          <a:p>
            <a:pPr lvl="0"/>
            <a:r>
              <a:rPr lang="sl-SI" sz="4900" kern="0" dirty="0"/>
              <a:t>Szabályozószelep jelleggörbe (karakterisztika)</a:t>
            </a:r>
            <a:br>
              <a:rPr lang="en-US" kern="0" dirty="0"/>
            </a:br>
            <a:endParaRPr lang="sl-S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310974" cy="4679950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sz="1900" dirty="0"/>
              <a:t>A szelep karakterisztika meghatározza a viszonyt a szelepnyitás (szelepszár elmozdulás) és a térfogatáram változás között álandó nyomás mellett. 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hu-HU" sz="1900" dirty="0"/>
              <a:t>A szabályozószelepek többségénél </a:t>
            </a:r>
            <a:r>
              <a:rPr lang="hu-HU" sz="1900" b="1" dirty="0"/>
              <a:t>lineáris</a:t>
            </a:r>
            <a:r>
              <a:rPr lang="hu-HU" sz="1900" dirty="0"/>
              <a:t> vagy </a:t>
            </a:r>
            <a:r>
              <a:rPr lang="hu-HU" sz="1900" b="1" dirty="0"/>
              <a:t>logaritmikus (egyenszázalékos) </a:t>
            </a:r>
            <a:r>
              <a:rPr lang="hu-HU" sz="1900" dirty="0"/>
              <a:t>áramlás jellemzi.</a:t>
            </a:r>
            <a:r>
              <a:rPr lang="hu-HU" sz="1900" b="1" dirty="0"/>
              <a:t> </a:t>
            </a:r>
            <a:r>
              <a:rPr lang="hu-HU" sz="1900" dirty="0"/>
              <a:t>Más karakterisztikák </a:t>
            </a:r>
            <a:r>
              <a:rPr lang="hu-HU" sz="1900" b="1" dirty="0"/>
              <a:t>módosított parabolikus </a:t>
            </a:r>
            <a:r>
              <a:rPr lang="hu-HU" sz="1900" dirty="0"/>
              <a:t>köztes megoldás a lineáris és logaritmikus között. zárás és gyors  nyitás jellemzi.</a:t>
            </a:r>
            <a:endParaRPr lang="sl-SI" sz="19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074" y="1372715"/>
            <a:ext cx="20737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28"/>
          <p:cNvGrpSpPr/>
          <p:nvPr/>
        </p:nvGrpSpPr>
        <p:grpSpPr>
          <a:xfrm>
            <a:off x="6146080" y="3952579"/>
            <a:ext cx="2509762" cy="2127500"/>
            <a:chOff x="5643570" y="3786190"/>
            <a:chExt cx="3266265" cy="2632902"/>
          </a:xfrm>
        </p:grpSpPr>
        <p:grpSp>
          <p:nvGrpSpPr>
            <p:cNvPr id="10" name="Skupina 26"/>
            <p:cNvGrpSpPr/>
            <p:nvPr/>
          </p:nvGrpSpPr>
          <p:grpSpPr>
            <a:xfrm>
              <a:off x="5643570" y="3786190"/>
              <a:ext cx="3266265" cy="2632902"/>
              <a:chOff x="5643570" y="3786190"/>
              <a:chExt cx="3266265" cy="2632902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570" y="3786190"/>
                <a:ext cx="3266265" cy="263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" name="Raven konektor 12"/>
              <p:cNvCxnSpPr>
                <a:endCxn id="14" idx="0"/>
              </p:cNvCxnSpPr>
              <p:nvPr/>
            </p:nvCxnSpPr>
            <p:spPr bwMode="auto">
              <a:xfrm rot="5400000" flipH="1" flipV="1">
                <a:off x="5488590" y="4992296"/>
                <a:ext cx="1520644" cy="49630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Lok 14"/>
              <p:cNvSpPr/>
              <p:nvPr/>
            </p:nvSpPr>
            <p:spPr bwMode="auto">
              <a:xfrm rot="20253642">
                <a:off x="6480609" y="4267768"/>
                <a:ext cx="571504" cy="357190"/>
              </a:xfrm>
              <a:prstGeom prst="arc">
                <a:avLst>
                  <a:gd name="adj1" fmla="val 11717592"/>
                  <a:gd name="adj2" fmla="val 1738303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08080"/>
                  </a:buClr>
                  <a:buSzTx/>
                  <a:buFontTx/>
                  <a:buNone/>
                  <a:tabLst/>
                </a:pPr>
                <a:endParaRPr kumimoji="0" lang="sl-SI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5" name="Raven konektor 16"/>
              <p:cNvCxnSpPr>
                <a:stCxn id="14" idx="2"/>
              </p:cNvCxnSpPr>
              <p:nvPr/>
            </p:nvCxnSpPr>
            <p:spPr bwMode="auto">
              <a:xfrm flipV="1">
                <a:off x="6757569" y="4071943"/>
                <a:ext cx="1457769" cy="1894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PoljeZBesedilom 27"/>
            <p:cNvSpPr txBox="1"/>
            <p:nvPr/>
          </p:nvSpPr>
          <p:spPr>
            <a:xfrm rot="21027195">
              <a:off x="6642635" y="4026100"/>
              <a:ext cx="868318" cy="17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00" b="1" dirty="0" err="1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Quick</a:t>
              </a:r>
              <a:r>
                <a:rPr lang="sl-SI" sz="7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l-SI" sz="700" b="1" dirty="0" err="1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openning</a:t>
              </a:r>
              <a:endParaRPr lang="sl-SI" sz="7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43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0254" y="289711"/>
            <a:ext cx="5709890" cy="1325563"/>
          </a:xfrm>
        </p:spPr>
        <p:txBody>
          <a:bodyPr/>
          <a:lstStyle/>
          <a:p>
            <a:pPr lvl="0"/>
            <a:r>
              <a:rPr lang="hu-HU" kern="0" dirty="0"/>
              <a:t>Cél: Lineáris hőátadás</a:t>
            </a:r>
            <a:br>
              <a:rPr lang="en-US" kern="0" dirty="0"/>
            </a:b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/>
              <a:t>Logaritmikus jelleggörbét jellemzően a hőcserélő kimenetének linearizálására használjuk. </a:t>
            </a:r>
          </a:p>
          <a:p>
            <a:pPr lvl="1"/>
            <a:r>
              <a:rPr lang="sl-SI" sz="1900" dirty="0"/>
              <a:t>*A hőcserélő teljesítménye logaritmikussal ellentétes jelleggörbén mozog</a:t>
            </a:r>
          </a:p>
          <a:p>
            <a:pPr lvl="1"/>
            <a:r>
              <a:rPr lang="hu-HU" sz="1900" dirty="0"/>
              <a:t>Ezért a logaritmikusan vezérelt hőcserélő teljesítménye közel lineárisan szabályozható lesz.</a:t>
            </a:r>
            <a:endParaRPr lang="sl-SI" sz="19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lvl="1"/>
            <a:endParaRPr lang="sl-SI" sz="1000" dirty="0"/>
          </a:p>
          <a:p>
            <a:pPr marL="188913" lvl="1" indent="0">
              <a:buNone/>
            </a:pPr>
            <a:endParaRPr lang="sl-SI" sz="1000" dirty="0"/>
          </a:p>
          <a:p>
            <a:pPr marL="188913" lvl="1" indent="0">
              <a:buNone/>
            </a:pPr>
            <a:r>
              <a:rPr lang="sl-SI" sz="1000" dirty="0"/>
              <a:t>* Normál épületgépészeti (pl. víz-levegő) alkalmazásra. Víz víz távf</a:t>
            </a:r>
            <a:r>
              <a:rPr lang="hu-HU" sz="1000" dirty="0" err="1"/>
              <a:t>űtési</a:t>
            </a:r>
            <a:r>
              <a:rPr lang="hu-HU" sz="1000" dirty="0"/>
              <a:t> alkalmazásoknál a hőcserélő </a:t>
            </a:r>
            <a:r>
              <a:rPr lang="hu-HU" sz="1000" dirty="0" err="1"/>
              <a:t>jellegörbéje</a:t>
            </a:r>
            <a:r>
              <a:rPr lang="hu-HU" sz="1000" dirty="0"/>
              <a:t> közelebb van a lineárishoz.</a:t>
            </a:r>
            <a:r>
              <a:rPr lang="sl-SI" sz="1000" dirty="0"/>
              <a:t>  </a:t>
            </a:r>
            <a:endParaRPr lang="en-US" sz="1000" dirty="0"/>
          </a:p>
          <a:p>
            <a:pPr lvl="1"/>
            <a:endParaRPr lang="sl-SI" sz="1000" dirty="0"/>
          </a:p>
          <a:p>
            <a:pPr marL="0" indent="0">
              <a:buNone/>
            </a:pPr>
            <a:endParaRPr lang="sl-SI" sz="1000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3451546"/>
            <a:ext cx="5709890" cy="22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0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9874" y="372033"/>
            <a:ext cx="6394319" cy="1325563"/>
          </a:xfrm>
        </p:spPr>
        <p:txBody>
          <a:bodyPr>
            <a:normAutofit fontScale="90000"/>
          </a:bodyPr>
          <a:lstStyle/>
          <a:p>
            <a:pPr lvl="0"/>
            <a:r>
              <a:rPr lang="sl-SI" sz="4900" kern="0" dirty="0"/>
              <a:t>Szabályozó szelepek kiválasztás/elmélet</a:t>
            </a:r>
            <a:br>
              <a:rPr lang="en-US" kern="0" dirty="0"/>
            </a:br>
            <a:endParaRPr lang="sl-S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99900" y="1341438"/>
            <a:ext cx="5160475" cy="4679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800" dirty="0"/>
              <a:t>A szabályozó szelepnek hatása van a folyamatra. Szabályozó szelepek beavatkoznak a szabályozott folyamatba: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Folyadék térfogatáram </a:t>
            </a:r>
            <a:r>
              <a:rPr lang="sl-SI" sz="1800" b="1" dirty="0"/>
              <a:t>– </a:t>
            </a:r>
            <a:r>
              <a:rPr lang="sl-SI" sz="1800" dirty="0"/>
              <a:t>a folyamatba belépő víz mennyiségét </a:t>
            </a:r>
            <a:r>
              <a:rPr lang="sl-SI" sz="1800" dirty="0">
                <a:solidFill>
                  <a:srgbClr val="000000"/>
                </a:solidFill>
              </a:rPr>
              <a:t>(szelep kapacitás) 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Nyomáskülönbség</a:t>
            </a:r>
            <a:r>
              <a:rPr lang="sl-SI" sz="1800" dirty="0">
                <a:solidFill>
                  <a:srgbClr val="B6000F"/>
                </a:solidFill>
              </a:rPr>
              <a:t>- </a:t>
            </a:r>
            <a:r>
              <a:rPr lang="sl-SI" sz="1800" dirty="0"/>
              <a:t>nyomáskülönbség a szelepbe be és kilépő oldala között</a:t>
            </a:r>
          </a:p>
          <a:p>
            <a:pPr marL="188913" lvl="1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1800" dirty="0"/>
              <a:t>Ez a két tényező, áramlási és nyomáskülönbségi együttható jelenik meg a</a:t>
            </a:r>
            <a:r>
              <a:rPr lang="sl-SI" sz="1800" b="1" dirty="0">
                <a:solidFill>
                  <a:srgbClr val="B6000F"/>
                </a:solidFill>
              </a:rPr>
              <a:t> – Kvs </a:t>
            </a:r>
            <a:r>
              <a:rPr lang="sl-SI" sz="1800" dirty="0"/>
              <a:t>értékben</a:t>
            </a:r>
          </a:p>
          <a:p>
            <a:pPr marL="0" indent="0">
              <a:buNone/>
            </a:pPr>
            <a:endParaRPr lang="sl-SI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rgbClr val="B6000F"/>
                </a:solidFill>
              </a:rPr>
              <a:t>A Kvs lehetővé teszi:</a:t>
            </a:r>
          </a:p>
          <a:p>
            <a:pPr lvl="1"/>
            <a:r>
              <a:rPr lang="sl-SI" sz="1800" dirty="0"/>
              <a:t>A szelepek összehasonlítását</a:t>
            </a:r>
          </a:p>
          <a:p>
            <a:pPr lvl="1"/>
            <a:r>
              <a:rPr lang="sl-SI" sz="1800" dirty="0"/>
              <a:t>A nyomásveszteség meghatározható a térfogatáramból</a:t>
            </a:r>
          </a:p>
          <a:p>
            <a:pPr lvl="1"/>
            <a:r>
              <a:rPr lang="sl-SI" sz="1800" dirty="0"/>
              <a:t>A térfogatáramot meg lehet határozni a szelep nyomásveszteségéből</a:t>
            </a:r>
          </a:p>
          <a:p>
            <a:pPr marL="188913" lvl="1" indent="0">
              <a:buNone/>
            </a:pPr>
            <a:endParaRPr lang="sl-SI" sz="1400" dirty="0"/>
          </a:p>
        </p:txBody>
      </p:sp>
      <p:pic>
        <p:nvPicPr>
          <p:cNvPr id="8" name="DTBLAY7055475" descr="kerneforretni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" r="193"/>
          <a:stretch>
            <a:fillRect/>
          </a:stretch>
        </p:blipFill>
        <p:spPr bwMode="auto">
          <a:xfrm>
            <a:off x="419100" y="1472221"/>
            <a:ext cx="2980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704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179" y="408248"/>
            <a:ext cx="5875845" cy="1325563"/>
          </a:xfrm>
        </p:spPr>
        <p:txBody>
          <a:bodyPr/>
          <a:lstStyle/>
          <a:p>
            <a:pPr lvl="0"/>
            <a:r>
              <a:rPr lang="sl-SI" kern="0" dirty="0">
                <a:solidFill>
                  <a:srgbClr val="000000"/>
                </a:solidFill>
              </a:rPr>
              <a:t>Szelep kapacitás</a:t>
            </a:r>
            <a:br>
              <a:rPr lang="en-US" kern="0" dirty="0"/>
            </a:b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60724" y="1089025"/>
            <a:ext cx="5160475" cy="4679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200" dirty="0"/>
              <a:t>Szabályozószelep azonosítására és térfogatáram számszerüsítésére használt paraméterek.: </a:t>
            </a:r>
          </a:p>
          <a:p>
            <a:pPr lvl="1"/>
            <a:endParaRPr lang="sl-SI" sz="1400" b="1" dirty="0">
              <a:solidFill>
                <a:srgbClr val="B6000F"/>
              </a:solidFill>
            </a:endParaRP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K</a:t>
            </a:r>
            <a:r>
              <a:rPr lang="en-US" sz="1800" b="1" dirty="0">
                <a:solidFill>
                  <a:srgbClr val="B6000F"/>
                </a:solidFill>
              </a:rPr>
              <a:t>v</a:t>
            </a:r>
            <a:r>
              <a:rPr lang="en-US" sz="1800" dirty="0">
                <a:solidFill>
                  <a:srgbClr val="B6000F"/>
                </a:solidFill>
              </a:rPr>
              <a:t>  </a:t>
            </a:r>
            <a:r>
              <a:rPr lang="hu-HU" sz="1800" dirty="0"/>
              <a:t>érték </a:t>
            </a:r>
            <a:r>
              <a:rPr lang="hu-HU" sz="1800" b="1" dirty="0">
                <a:solidFill>
                  <a:srgbClr val="B6000F"/>
                </a:solidFill>
              </a:rPr>
              <a:t>számított</a:t>
            </a:r>
            <a:r>
              <a:rPr lang="sl-SI" sz="1800" b="1" dirty="0"/>
              <a:t> </a:t>
            </a:r>
            <a:r>
              <a:rPr lang="sl-SI" sz="1800" b="1" dirty="0">
                <a:solidFill>
                  <a:srgbClr val="B6000F"/>
                </a:solidFill>
              </a:rPr>
              <a:t>térfogatáram</a:t>
            </a:r>
            <a:r>
              <a:rPr lang="en-US" sz="1800" b="1" dirty="0"/>
              <a:t> </a:t>
            </a:r>
            <a:r>
              <a:rPr lang="sl-SI" sz="1800" dirty="0"/>
              <a:t>(k</a:t>
            </a:r>
            <a:r>
              <a:rPr lang="en-US" sz="1800" dirty="0" err="1"/>
              <a:t>apacit</a:t>
            </a:r>
            <a:r>
              <a:rPr lang="hu-HU" sz="1800" dirty="0"/>
              <a:t>ás</a:t>
            </a:r>
            <a:r>
              <a:rPr lang="sl-SI" sz="1800" dirty="0"/>
              <a:t>)</a:t>
            </a:r>
            <a:r>
              <a:rPr lang="en-US" sz="1800" dirty="0"/>
              <a:t> [m</a:t>
            </a:r>
            <a:r>
              <a:rPr lang="en-US" sz="1800" baseline="30000" dirty="0"/>
              <a:t>3</a:t>
            </a:r>
            <a:r>
              <a:rPr lang="en-US" sz="1800" dirty="0"/>
              <a:t>/h] </a:t>
            </a:r>
            <a:r>
              <a:rPr lang="hu-HU" sz="1800" dirty="0"/>
              <a:t>egy bar nyomáskülönbség hatására adott szelepállásnál</a:t>
            </a:r>
            <a:r>
              <a:rPr lang="sl-SI" sz="1800" dirty="0"/>
              <a:t>	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K</a:t>
            </a:r>
            <a:r>
              <a:rPr lang="en-US" sz="1800" b="1" dirty="0">
                <a:solidFill>
                  <a:srgbClr val="B6000F"/>
                </a:solidFill>
              </a:rPr>
              <a:t>vs</a:t>
            </a:r>
            <a:r>
              <a:rPr lang="en-US" sz="1800" dirty="0">
                <a:solidFill>
                  <a:srgbClr val="B6000F"/>
                </a:solidFill>
              </a:rPr>
              <a:t>  </a:t>
            </a:r>
            <a:r>
              <a:rPr lang="hu-HU" sz="1800" dirty="0"/>
              <a:t>érték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B6000F"/>
                </a:solidFill>
              </a:rPr>
              <a:t>max </a:t>
            </a:r>
            <a:r>
              <a:rPr lang="hu-HU" sz="1800" b="1" dirty="0">
                <a:solidFill>
                  <a:srgbClr val="B6000F"/>
                </a:solidFill>
              </a:rPr>
              <a:t>k</a:t>
            </a:r>
            <a:r>
              <a:rPr lang="en-US" sz="1800" b="1" dirty="0" err="1">
                <a:solidFill>
                  <a:srgbClr val="B6000F"/>
                </a:solidFill>
              </a:rPr>
              <a:t>apacit</a:t>
            </a:r>
            <a:r>
              <a:rPr lang="hu-HU" sz="1800" b="1" dirty="0">
                <a:solidFill>
                  <a:srgbClr val="B6000F"/>
                </a:solidFill>
              </a:rPr>
              <a:t>ás</a:t>
            </a:r>
            <a:r>
              <a:rPr lang="en-US" sz="1800" b="1" dirty="0">
                <a:solidFill>
                  <a:srgbClr val="B6000F"/>
                </a:solidFill>
              </a:rPr>
              <a:t> </a:t>
            </a:r>
            <a:r>
              <a:rPr lang="hu-HU" sz="1800" dirty="0"/>
              <a:t>teljesen nyitott szelepen keresztül egy bar nyomáskülönbség hatására </a:t>
            </a:r>
            <a:r>
              <a:rPr lang="sl-SI" sz="1800" dirty="0"/>
              <a:t> (1 bar, T=20 C) átáramló vízmennyiség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K</a:t>
            </a:r>
            <a:r>
              <a:rPr lang="en-US" sz="1800" b="1" dirty="0" err="1">
                <a:solidFill>
                  <a:srgbClr val="B6000F"/>
                </a:solidFill>
              </a:rPr>
              <a:t>vr</a:t>
            </a:r>
            <a:r>
              <a:rPr lang="en-US" sz="1800" dirty="0">
                <a:solidFill>
                  <a:srgbClr val="B6000F"/>
                </a:solidFill>
              </a:rPr>
              <a:t>  </a:t>
            </a:r>
            <a:r>
              <a:rPr lang="hu-HU" sz="1800" dirty="0"/>
              <a:t>érték a szelep 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B6000F"/>
                </a:solidFill>
              </a:rPr>
              <a:t>l</a:t>
            </a:r>
            <a:r>
              <a:rPr lang="hu-HU" sz="1800" b="1" dirty="0" err="1">
                <a:solidFill>
                  <a:srgbClr val="B6000F"/>
                </a:solidFill>
              </a:rPr>
              <a:t>egalacsonyabb</a:t>
            </a:r>
            <a:r>
              <a:rPr lang="en-US" sz="1800" b="1" dirty="0">
                <a:solidFill>
                  <a:srgbClr val="B6000F"/>
                </a:solidFill>
              </a:rPr>
              <a:t> </a:t>
            </a:r>
            <a:r>
              <a:rPr lang="hu-HU" sz="1800" b="1" dirty="0">
                <a:solidFill>
                  <a:srgbClr val="B6000F"/>
                </a:solidFill>
              </a:rPr>
              <a:t>k</a:t>
            </a:r>
            <a:r>
              <a:rPr lang="en-US" sz="1800" b="1" dirty="0" err="1">
                <a:solidFill>
                  <a:srgbClr val="B6000F"/>
                </a:solidFill>
              </a:rPr>
              <a:t>apacit</a:t>
            </a:r>
            <a:r>
              <a:rPr lang="hu-HU" sz="1800" b="1" dirty="0" err="1">
                <a:solidFill>
                  <a:srgbClr val="B6000F"/>
                </a:solidFill>
              </a:rPr>
              <a:t>ása</a:t>
            </a:r>
            <a:r>
              <a:rPr lang="sl-SI" sz="1800" b="1" dirty="0">
                <a:solidFill>
                  <a:srgbClr val="B6000F"/>
                </a:solidFill>
              </a:rPr>
              <a:t> (legalacsonyabb térfogatáram) </a:t>
            </a:r>
            <a:r>
              <a:rPr lang="sl-SI" sz="1800" dirty="0"/>
              <a:t>ahol stabilan képes szabályozni. Az alkalmazhatósághoz megkívánt minimális érték</a:t>
            </a:r>
          </a:p>
          <a:p>
            <a:pPr lvl="1">
              <a:buNone/>
            </a:pPr>
            <a:endParaRPr lang="sl-SI" sz="1600" dirty="0"/>
          </a:p>
          <a:p>
            <a:pPr lvl="1">
              <a:buNone/>
            </a:pPr>
            <a:r>
              <a:rPr lang="sl-SI" sz="1600" dirty="0"/>
              <a:t>K</a:t>
            </a:r>
            <a:r>
              <a:rPr lang="sl-SI" sz="1600" baseline="-25000" dirty="0"/>
              <a:t>vs</a:t>
            </a:r>
            <a:r>
              <a:rPr lang="sl-SI" sz="1600" dirty="0"/>
              <a:t> értékek szelepek tipikus tartományához:</a:t>
            </a:r>
            <a:endParaRPr lang="en-US" sz="16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4" descr="valve-520x3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643182"/>
            <a:ext cx="3048004" cy="2286003"/>
          </a:xfrm>
          <a:prstGeom prst="rect">
            <a:avLst/>
          </a:prstGeom>
        </p:spPr>
      </p:pic>
      <p:pic>
        <p:nvPicPr>
          <p:cNvPr id="7" name="Slika 5" descr="Table 6.2.2  K&lt;SUB&gt;vs&lt;/SUB&gt; values for a typical range of valv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439047"/>
            <a:ext cx="51435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2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389" y="173829"/>
            <a:ext cx="6243490" cy="1325563"/>
          </a:xfrm>
        </p:spPr>
        <p:txBody>
          <a:bodyPr/>
          <a:lstStyle/>
          <a:p>
            <a:pPr lvl="0" fontAlgn="base">
              <a:lnSpc>
                <a:spcPct val="95000"/>
              </a:lnSpc>
              <a:spcAft>
                <a:spcPct val="0"/>
              </a:spcAft>
              <a:defRPr/>
            </a:pPr>
            <a:r>
              <a:rPr lang="sl-SI" kern="0" dirty="0"/>
              <a:t>Kiválasztási paraméterek</a:t>
            </a:r>
            <a:endParaRPr lang="en-US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9900" y="1341438"/>
            <a:ext cx="5160475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A megfelelő szabályozószelep kiválasztásánál több paramétert is figyelembe kell vennünk.: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PN Névleges nyomás </a:t>
            </a:r>
            <a:r>
              <a:rPr lang="sl-SI" sz="1800" dirty="0"/>
              <a:t>(</a:t>
            </a:r>
            <a:r>
              <a:rPr lang="en-US" sz="1800" dirty="0"/>
              <a:t>maximum </a:t>
            </a:r>
            <a:r>
              <a:rPr lang="en-US" sz="1800" dirty="0" err="1"/>
              <a:t>stati</a:t>
            </a:r>
            <a:r>
              <a:rPr lang="hu-HU" sz="1800" dirty="0" err="1"/>
              <a:t>kus</a:t>
            </a:r>
            <a:r>
              <a:rPr lang="en-US" sz="1800" dirty="0"/>
              <a:t> </a:t>
            </a:r>
            <a:r>
              <a:rPr lang="hu-HU" sz="1800" dirty="0"/>
              <a:t>nyomás amit a szelep kezelni képes károsodás nélkül üzem közben</a:t>
            </a:r>
            <a:endParaRPr lang="sl-SI" sz="1800" dirty="0"/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Zárási nyomás(motoros szelep)</a:t>
            </a:r>
            <a:r>
              <a:rPr lang="sl-SI" sz="1800" dirty="0"/>
              <a:t> </a:t>
            </a:r>
            <a:r>
              <a:rPr lang="hu-HU" sz="1800" dirty="0"/>
              <a:t>mekkora a megengedett maximális nyomáskülönbség zárt szelepnél amit a mozgató motor</a:t>
            </a:r>
            <a:r>
              <a:rPr lang="en-US" sz="1800" dirty="0"/>
              <a:t> </a:t>
            </a:r>
            <a:r>
              <a:rPr lang="hu-HU" sz="1800" dirty="0"/>
              <a:t>ellen tud tartani a tökéletes zárás mellett</a:t>
            </a:r>
            <a:endParaRPr lang="sl-SI" sz="1800" dirty="0"/>
          </a:p>
          <a:p>
            <a:pPr marL="188913" lvl="1" indent="0">
              <a:buNone/>
            </a:pPr>
            <a:r>
              <a:rPr lang="en-US" sz="1800" dirty="0"/>
              <a:t> </a:t>
            </a:r>
            <a:endParaRPr lang="sl-SI" sz="1800" dirty="0"/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Közeg hőmérséklet, közeg típus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Szerelési kondíciók, csőátmérők, névleges méret DN</a:t>
            </a:r>
            <a:endParaRPr lang="sl-SI" sz="1800" dirty="0">
              <a:solidFill>
                <a:srgbClr val="B6000F"/>
              </a:solidFill>
            </a:endParaRP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Szelep állítási viszony (Valve Rangeability)</a:t>
            </a:r>
          </a:p>
          <a:p>
            <a:pPr lvl="1"/>
            <a:r>
              <a:rPr lang="sl-SI" sz="1800" b="1" dirty="0">
                <a:solidFill>
                  <a:srgbClr val="B6000F"/>
                </a:solidFill>
              </a:rPr>
              <a:t>Szelep autoritás</a:t>
            </a:r>
          </a:p>
          <a:p>
            <a:pPr lvl="1"/>
            <a:r>
              <a:rPr lang="hu-HU" sz="1800" b="1" dirty="0">
                <a:solidFill>
                  <a:srgbClr val="B6000F"/>
                </a:solidFill>
              </a:rPr>
              <a:t>Szelep </a:t>
            </a:r>
            <a:r>
              <a:rPr lang="hu-HU" sz="1800" b="1" dirty="0" err="1">
                <a:solidFill>
                  <a:srgbClr val="B6000F"/>
                </a:solidFill>
              </a:rPr>
              <a:t>kavitációs</a:t>
            </a:r>
            <a:r>
              <a:rPr lang="hu-HU" sz="1800" b="1" dirty="0">
                <a:solidFill>
                  <a:srgbClr val="B6000F"/>
                </a:solidFill>
              </a:rPr>
              <a:t> koefficiens</a:t>
            </a:r>
          </a:p>
          <a:p>
            <a:pPr marL="457200" lvl="1" indent="0">
              <a:buNone/>
            </a:pPr>
            <a:endParaRPr lang="sl-SI" sz="1400" b="1" dirty="0">
              <a:solidFill>
                <a:srgbClr val="B6000F"/>
              </a:solidFill>
            </a:endParaRPr>
          </a:p>
          <a:p>
            <a:endParaRPr lang="sl-SI" sz="1600" dirty="0"/>
          </a:p>
          <a:p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4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1368</Words>
  <Application>Microsoft Macintosh PowerPoint</Application>
  <PresentationFormat>Diavetítés a képernyőre (4:3 oldalarány)</PresentationFormat>
  <Paragraphs>335</Paragraphs>
  <Slides>25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Wingdings</vt:lpstr>
      <vt:lpstr>Office-téma</vt:lpstr>
      <vt:lpstr>Enačba</vt:lpstr>
      <vt:lpstr>Bitmap Image</vt:lpstr>
      <vt:lpstr>Equation</vt:lpstr>
      <vt:lpstr>VISIO</vt:lpstr>
      <vt:lpstr>Szabályozószelepek</vt:lpstr>
      <vt:lpstr>Szabályozószelep</vt:lpstr>
      <vt:lpstr>Szabályozószelepek</vt:lpstr>
      <vt:lpstr>Alapvető paraméterek </vt:lpstr>
      <vt:lpstr>Szabályozószelep jelleggörbe (karakterisztika) </vt:lpstr>
      <vt:lpstr>Cél: Lineáris hőátadás </vt:lpstr>
      <vt:lpstr>Szabályozó szelepek kiválasztás/elmélet </vt:lpstr>
      <vt:lpstr>Szelep kapacitás </vt:lpstr>
      <vt:lpstr>Kiválasztási paraméterek</vt:lpstr>
      <vt:lpstr>Szelep állítási viszony-R (VDI/VDE 2173)  </vt:lpstr>
      <vt:lpstr>Szelep állítási viszony R (VDI/VDE 2173) </vt:lpstr>
      <vt:lpstr>Szelep autoritás-Va  szabályozás stabilitása </vt:lpstr>
      <vt:lpstr>Szelepautoritás hatása a szabályozhatóságra</vt:lpstr>
      <vt:lpstr>Térfogatáram szabályozás</vt:lpstr>
      <vt:lpstr>Kavitácó </vt:lpstr>
      <vt:lpstr>Kavitáció</vt:lpstr>
      <vt:lpstr>Kavitáció </vt:lpstr>
      <vt:lpstr>Szelep kiválasztás Méretezési példa </vt:lpstr>
      <vt:lpstr>Szelep kiválasztás  kv érték számítás </vt:lpstr>
      <vt:lpstr>PowerPoint-bemutató</vt:lpstr>
      <vt:lpstr>PowerPoint-bemutató</vt:lpstr>
      <vt:lpstr>PowerPoint-bemutató</vt:lpstr>
      <vt:lpstr> Szelepek felépítése szelepülék</vt:lpstr>
      <vt:lpstr>Szabályozószelepek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Nagy Edit</cp:lastModifiedBy>
  <cp:revision>53</cp:revision>
  <cp:lastPrinted>2019-02-05T14:34:35Z</cp:lastPrinted>
  <dcterms:created xsi:type="dcterms:W3CDTF">2018-11-14T08:08:37Z</dcterms:created>
  <dcterms:modified xsi:type="dcterms:W3CDTF">2019-02-05T14:37:20Z</dcterms:modified>
</cp:coreProperties>
</file>