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60" r:id="rId6"/>
    <p:sldId id="264" r:id="rId7"/>
    <p:sldId id="266" r:id="rId8"/>
    <p:sldId id="265" r:id="rId9"/>
    <p:sldId id="267" r:id="rId10"/>
    <p:sldId id="4723" r:id="rId11"/>
    <p:sldId id="4741" r:id="rId12"/>
    <p:sldId id="4742" r:id="rId13"/>
    <p:sldId id="4743" r:id="rId14"/>
    <p:sldId id="402" r:id="rId15"/>
    <p:sldId id="4744" r:id="rId16"/>
    <p:sldId id="4745" r:id="rId17"/>
    <p:sldId id="4740" r:id="rId18"/>
    <p:sldId id="26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8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91178-BFD6-4F46-84F7-F9863FD484B1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3101A-3CEE-F946-A564-3D88DF6C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75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3101A-3CEE-F946-A564-3D88DF6CB7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79589-4912-4F23-B460-B3E611A81C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754B3B-3906-4A20-9D5C-8E3BDDC39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8"/>
            <a:ext cx="10814538" cy="686987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7EF4784-78FE-44F1-91F7-C0B5E2FF9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8287" y="5090288"/>
            <a:ext cx="7020687" cy="27699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fr-FR" dirty="0"/>
          </a:p>
        </p:txBody>
      </p:sp>
      <p:pic>
        <p:nvPicPr>
          <p:cNvPr id="20" name="Image 19" descr="Une image contenant stationnaire, enveloppe&#10;&#10;Description générée avec un niveau de confiance élevé">
            <a:extLst>
              <a:ext uri="{FF2B5EF4-FFF2-40B4-BE49-F238E27FC236}">
                <a16:creationId xmlns:a16="http://schemas.microsoft.com/office/drawing/2014/main" id="{2A5CD3A1-47F0-4CB3-9E68-720C99473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3390772"/>
            <a:ext cx="3166384" cy="32387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602BF9-1C50-4EB9-A8ED-7B92A7429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04DF38-C4D2-49C6-9F6C-F0A0706337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71" y="536018"/>
            <a:ext cx="2799826" cy="1165848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C8F47E13-2865-41F0-BFA2-3DA551ED5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6096" y="3437700"/>
            <a:ext cx="7032879" cy="1652588"/>
          </a:xfrm>
        </p:spPr>
        <p:txBody>
          <a:bodyPr anchor="ctr"/>
          <a:lstStyle>
            <a:lvl1pPr>
              <a:defRPr sz="3000" b="1"/>
            </a:lvl1pPr>
            <a:lvl2pPr>
              <a:defRPr sz="2400"/>
            </a:lvl2pPr>
          </a:lstStyle>
          <a:p>
            <a:pPr lvl="0"/>
            <a:r>
              <a:rPr lang="cs-CZ" dirty="0"/>
              <a:t>UPRAVTE STYL TEXTU</a:t>
            </a:r>
            <a:endParaRPr lang="fr-FR" dirty="0"/>
          </a:p>
          <a:p>
            <a:pPr lvl="1"/>
            <a:r>
              <a:rPr lang="fr-FR" dirty="0"/>
              <a:t>D</a:t>
            </a:r>
            <a:r>
              <a:rPr lang="cs-CZ" dirty="0" err="1"/>
              <a:t>ruhá</a:t>
            </a:r>
            <a:r>
              <a:rPr lang="cs-CZ" dirty="0"/>
              <a:t> úroveň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6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rtalom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4250-2051-4A6A-8ADC-D2D70D29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D839A3-E54E-4759-BCDC-F7933DB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7" y="1305416"/>
            <a:ext cx="4737463" cy="47456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38D50-154C-4D83-83E0-565B8E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18095-3E24-47AE-8973-718CDADE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C21F3FF-3169-411B-8564-E859FDAC76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7450" y="1304989"/>
            <a:ext cx="4565650" cy="4745622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8115255-7D0D-4FE3-978D-969FF9EAB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8360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accent2"/>
                </a:solidFill>
              </a:defRPr>
            </a:lvl1pPr>
          </a:lstStyle>
          <a:p>
            <a:r>
              <a:rPr lang="hu-HU" sz="900" dirty="0"/>
              <a:t>© 2021 </a:t>
            </a:r>
            <a:r>
              <a:rPr lang="hu-HU" sz="900" dirty="0" err="1"/>
              <a:t>Arkance</a:t>
            </a:r>
            <a:r>
              <a:rPr lang="hu-HU" sz="900" dirty="0"/>
              <a:t> Systems HU Kft. Minden jog fenntartva.</a:t>
            </a:r>
          </a:p>
        </p:txBody>
      </p:sp>
    </p:spTree>
    <p:extLst>
      <p:ext uri="{BB962C8B-B14F-4D97-AF65-F5344CB8AC3E}">
        <p14:creationId xmlns:p14="http://schemas.microsoft.com/office/powerpoint/2010/main" val="48008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32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79589-4912-4F23-B460-B3E611A81C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A6D508F-8369-A246-8BAF-395DA1B11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" y="-5937"/>
            <a:ext cx="10814538" cy="6863938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7EF4784-78FE-44F1-91F7-C0B5E2FF9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8287" y="5090288"/>
            <a:ext cx="7020687" cy="27699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fr-FR" dirty="0"/>
          </a:p>
        </p:txBody>
      </p:sp>
      <p:pic>
        <p:nvPicPr>
          <p:cNvPr id="20" name="Image 19" descr="Une image contenant stationnaire, enveloppe&#10;&#10;Description générée avec un niveau de confiance élevé">
            <a:extLst>
              <a:ext uri="{FF2B5EF4-FFF2-40B4-BE49-F238E27FC236}">
                <a16:creationId xmlns:a16="http://schemas.microsoft.com/office/drawing/2014/main" id="{2A5CD3A1-47F0-4CB3-9E68-720C99473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9"/>
          <a:stretch/>
        </p:blipFill>
        <p:spPr>
          <a:xfrm>
            <a:off x="-3193" y="3390772"/>
            <a:ext cx="2438634" cy="323878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04DF38-C4D2-49C6-9F6C-F0A070633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59" y="539215"/>
            <a:ext cx="2795415" cy="1164012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C8F47E13-2865-41F0-BFA2-3DA551ED5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6096" y="3437700"/>
            <a:ext cx="7032879" cy="1652588"/>
          </a:xfrm>
        </p:spPr>
        <p:txBody>
          <a:bodyPr anchor="ctr"/>
          <a:lstStyle>
            <a:lvl1pPr>
              <a:defRPr sz="3000" b="1"/>
            </a:lvl1pPr>
            <a:lvl2pPr>
              <a:defRPr sz="2400"/>
            </a:lvl2pPr>
          </a:lstStyle>
          <a:p>
            <a:pPr lvl="0"/>
            <a:r>
              <a:rPr lang="cs-CZ" dirty="0"/>
              <a:t>UPRAVTE STYL TEXTU</a:t>
            </a:r>
            <a:endParaRPr lang="fr-FR" dirty="0"/>
          </a:p>
          <a:p>
            <a:pPr lvl="1"/>
            <a:r>
              <a:rPr lang="fr-FR" dirty="0"/>
              <a:t>D</a:t>
            </a:r>
            <a:r>
              <a:rPr lang="cs-CZ" dirty="0" err="1"/>
              <a:t>ruhá</a:t>
            </a:r>
            <a:r>
              <a:rPr lang="cs-CZ" dirty="0"/>
              <a:t> úroveň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102ADB7-CC2E-4EB2-B0BD-875C08D446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93178"/>
            <a:ext cx="3151696" cy="4049839"/>
          </a:xfrm>
          <a:custGeom>
            <a:avLst/>
            <a:gdLst>
              <a:gd name="connsiteX0" fmla="*/ 0 w 3163888"/>
              <a:gd name="connsiteY0" fmla="*/ 0 h 1538287"/>
              <a:gd name="connsiteX1" fmla="*/ 3163888 w 3163888"/>
              <a:gd name="connsiteY1" fmla="*/ 0 h 1538287"/>
              <a:gd name="connsiteX2" fmla="*/ 3163888 w 3163888"/>
              <a:gd name="connsiteY2" fmla="*/ 1538287 h 1538287"/>
              <a:gd name="connsiteX3" fmla="*/ 0 w 3163888"/>
              <a:gd name="connsiteY3" fmla="*/ 1538287 h 1538287"/>
              <a:gd name="connsiteX4" fmla="*/ 0 w 3163888"/>
              <a:gd name="connsiteY4" fmla="*/ 0 h 1538287"/>
              <a:gd name="connsiteX0" fmla="*/ 0 w 3163888"/>
              <a:gd name="connsiteY0" fmla="*/ 1450848 h 2989135"/>
              <a:gd name="connsiteX1" fmla="*/ 3151696 w 3163888"/>
              <a:gd name="connsiteY1" fmla="*/ 0 h 2989135"/>
              <a:gd name="connsiteX2" fmla="*/ 3163888 w 3163888"/>
              <a:gd name="connsiteY2" fmla="*/ 2989135 h 2989135"/>
              <a:gd name="connsiteX3" fmla="*/ 0 w 3163888"/>
              <a:gd name="connsiteY3" fmla="*/ 2989135 h 2989135"/>
              <a:gd name="connsiteX4" fmla="*/ 0 w 3163888"/>
              <a:gd name="connsiteY4" fmla="*/ 1450848 h 2989135"/>
              <a:gd name="connsiteX0" fmla="*/ 0 w 3163888"/>
              <a:gd name="connsiteY0" fmla="*/ 1450848 h 3281743"/>
              <a:gd name="connsiteX1" fmla="*/ 3151696 w 3163888"/>
              <a:gd name="connsiteY1" fmla="*/ 0 h 3281743"/>
              <a:gd name="connsiteX2" fmla="*/ 3163888 w 3163888"/>
              <a:gd name="connsiteY2" fmla="*/ 2989135 h 3281743"/>
              <a:gd name="connsiteX3" fmla="*/ 12192 w 3163888"/>
              <a:gd name="connsiteY3" fmla="*/ 3281743 h 3281743"/>
              <a:gd name="connsiteX4" fmla="*/ 0 w 3163888"/>
              <a:gd name="connsiteY4" fmla="*/ 1450848 h 3281743"/>
              <a:gd name="connsiteX0" fmla="*/ 0 w 3163888"/>
              <a:gd name="connsiteY0" fmla="*/ 1450848 h 3281743"/>
              <a:gd name="connsiteX1" fmla="*/ 3151696 w 3163888"/>
              <a:gd name="connsiteY1" fmla="*/ 0 h 3281743"/>
              <a:gd name="connsiteX2" fmla="*/ 3163888 w 3163888"/>
              <a:gd name="connsiteY2" fmla="*/ 1708975 h 3281743"/>
              <a:gd name="connsiteX3" fmla="*/ 12192 w 3163888"/>
              <a:gd name="connsiteY3" fmla="*/ 3281743 h 3281743"/>
              <a:gd name="connsiteX4" fmla="*/ 0 w 3163888"/>
              <a:gd name="connsiteY4" fmla="*/ 1450848 h 3281743"/>
              <a:gd name="connsiteX0" fmla="*/ 0 w 3163888"/>
              <a:gd name="connsiteY0" fmla="*/ 1450848 h 3196399"/>
              <a:gd name="connsiteX1" fmla="*/ 3151696 w 3163888"/>
              <a:gd name="connsiteY1" fmla="*/ 0 h 3196399"/>
              <a:gd name="connsiteX2" fmla="*/ 3163888 w 3163888"/>
              <a:gd name="connsiteY2" fmla="*/ 1708975 h 3196399"/>
              <a:gd name="connsiteX3" fmla="*/ 24384 w 3163888"/>
              <a:gd name="connsiteY3" fmla="*/ 3196399 h 3196399"/>
              <a:gd name="connsiteX4" fmla="*/ 0 w 3163888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51696 w 3151696"/>
              <a:gd name="connsiteY2" fmla="*/ 1684591 h 3196399"/>
              <a:gd name="connsiteX3" fmla="*/ 24384 w 3151696"/>
              <a:gd name="connsiteY3" fmla="*/ 3196399 h 3196399"/>
              <a:gd name="connsiteX4" fmla="*/ 0 w 3151696"/>
              <a:gd name="connsiteY4" fmla="*/ 1450848 h 3196399"/>
              <a:gd name="connsiteX0" fmla="*/ 0 w 3163888"/>
              <a:gd name="connsiteY0" fmla="*/ 1450848 h 3196399"/>
              <a:gd name="connsiteX1" fmla="*/ 3151696 w 3163888"/>
              <a:gd name="connsiteY1" fmla="*/ 0 h 3196399"/>
              <a:gd name="connsiteX2" fmla="*/ 3163888 w 3163888"/>
              <a:gd name="connsiteY2" fmla="*/ 1721167 h 3196399"/>
              <a:gd name="connsiteX3" fmla="*/ 24384 w 3163888"/>
              <a:gd name="connsiteY3" fmla="*/ 3196399 h 3196399"/>
              <a:gd name="connsiteX4" fmla="*/ 0 w 3163888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39504 w 3151696"/>
              <a:gd name="connsiteY2" fmla="*/ 1721167 h 3196399"/>
              <a:gd name="connsiteX3" fmla="*/ 24384 w 3151696"/>
              <a:gd name="connsiteY3" fmla="*/ 3196399 h 3196399"/>
              <a:gd name="connsiteX4" fmla="*/ 0 w 3151696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51696 w 3151696"/>
              <a:gd name="connsiteY2" fmla="*/ 1721167 h 3196399"/>
              <a:gd name="connsiteX3" fmla="*/ 24384 w 3151696"/>
              <a:gd name="connsiteY3" fmla="*/ 3196399 h 3196399"/>
              <a:gd name="connsiteX4" fmla="*/ 0 w 3151696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51696 w 3151696"/>
              <a:gd name="connsiteY2" fmla="*/ 1721167 h 3196399"/>
              <a:gd name="connsiteX3" fmla="*/ 12192 w 3151696"/>
              <a:gd name="connsiteY3" fmla="*/ 3196399 h 3196399"/>
              <a:gd name="connsiteX4" fmla="*/ 0 w 3151696"/>
              <a:gd name="connsiteY4" fmla="*/ 1450848 h 3196399"/>
              <a:gd name="connsiteX0" fmla="*/ 0 w 3151696"/>
              <a:gd name="connsiteY0" fmla="*/ 1450848 h 4049839"/>
              <a:gd name="connsiteX1" fmla="*/ 3151696 w 3151696"/>
              <a:gd name="connsiteY1" fmla="*/ 0 h 4049839"/>
              <a:gd name="connsiteX2" fmla="*/ 3151696 w 3151696"/>
              <a:gd name="connsiteY2" fmla="*/ 1721167 h 4049839"/>
              <a:gd name="connsiteX3" fmla="*/ 12192 w 3151696"/>
              <a:gd name="connsiteY3" fmla="*/ 4049839 h 4049839"/>
              <a:gd name="connsiteX4" fmla="*/ 0 w 3151696"/>
              <a:gd name="connsiteY4" fmla="*/ 1450848 h 4049839"/>
              <a:gd name="connsiteX0" fmla="*/ 0 w 3151696"/>
              <a:gd name="connsiteY0" fmla="*/ 1450848 h 4049839"/>
              <a:gd name="connsiteX1" fmla="*/ 3151696 w 3151696"/>
              <a:gd name="connsiteY1" fmla="*/ 0 h 4049839"/>
              <a:gd name="connsiteX2" fmla="*/ 3151696 w 3151696"/>
              <a:gd name="connsiteY2" fmla="*/ 2733103 h 4049839"/>
              <a:gd name="connsiteX3" fmla="*/ 12192 w 3151696"/>
              <a:gd name="connsiteY3" fmla="*/ 4049839 h 4049839"/>
              <a:gd name="connsiteX4" fmla="*/ 0 w 3151696"/>
              <a:gd name="connsiteY4" fmla="*/ 1450848 h 4049839"/>
              <a:gd name="connsiteX0" fmla="*/ 0 w 3151696"/>
              <a:gd name="connsiteY0" fmla="*/ 1450848 h 4049839"/>
              <a:gd name="connsiteX1" fmla="*/ 3151696 w 3151696"/>
              <a:gd name="connsiteY1" fmla="*/ 0 h 4049839"/>
              <a:gd name="connsiteX2" fmla="*/ 3151696 w 3151696"/>
              <a:gd name="connsiteY2" fmla="*/ 2696527 h 4049839"/>
              <a:gd name="connsiteX3" fmla="*/ 12192 w 3151696"/>
              <a:gd name="connsiteY3" fmla="*/ 4049839 h 4049839"/>
              <a:gd name="connsiteX4" fmla="*/ 0 w 3151696"/>
              <a:gd name="connsiteY4" fmla="*/ 1450848 h 404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696" h="4049839">
                <a:moveTo>
                  <a:pt x="0" y="1450848"/>
                </a:moveTo>
                <a:lnTo>
                  <a:pt x="3151696" y="0"/>
                </a:lnTo>
                <a:lnTo>
                  <a:pt x="3151696" y="2696527"/>
                </a:lnTo>
                <a:lnTo>
                  <a:pt x="12192" y="4049839"/>
                </a:lnTo>
                <a:lnTo>
                  <a:pt x="0" y="1450848"/>
                </a:lnTo>
                <a:close/>
              </a:path>
            </a:pathLst>
          </a:custGeom>
        </p:spPr>
        <p:txBody>
          <a:bodyPr/>
          <a:lstStyle/>
          <a:p>
            <a:r>
              <a:rPr lang="hu-HU"/>
              <a:t>Kép beszúrásához kattintson az ikonra</a:t>
            </a:r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D602BF9-1C50-4EB9-A8ED-7B92A74295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0991D8-6A63-4EC7-818A-29D9C09DCD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A1C18C-68F8-4B3C-BC48-B966282E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2659313"/>
            <a:ext cx="7290816" cy="170002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231C34-3B25-42DA-8B75-2D9B61B5CB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9498" y="1098166"/>
            <a:ext cx="1494835" cy="1500187"/>
          </a:xfrm>
        </p:spPr>
        <p:txBody>
          <a:bodyPr/>
          <a:lstStyle>
            <a:lvl1pPr marL="0" indent="0" algn="r">
              <a:buNone/>
              <a:defRPr sz="8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A7BCC-FBCC-4C8B-9CFB-CD941BEF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6C4D64-3976-412F-8A4D-29326B18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007CB-F1E4-4CCB-867D-594EC0CF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FCBB5C9-7E09-40D0-8D49-121D2C5CC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14839"/>
            <a:ext cx="3052074" cy="15393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B33984D-7269-4ADC-80EC-BBA386775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659313"/>
            <a:ext cx="3166384" cy="32235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A8B9538-EFA2-4C2C-862C-0168640A36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817" y="6213002"/>
            <a:ext cx="1384930" cy="5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h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0A03879-501C-4415-916B-8768906C6D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EA4D07-87DA-4BAE-A49D-6F1378773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050" y="947522"/>
            <a:ext cx="7695926" cy="4396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UPRAVTE STYL TITULKU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5AB9E9-9956-42E6-8F80-E40E8BCE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DE254-8DB3-47CA-B6A8-AC52C3FF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7DA74-64D4-4F6D-91D2-809C1D3C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40474F4-E9B8-4516-B426-4B7B4D224C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04584" y="1992700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42CD569-1F2C-4767-9FF0-5D35072DEA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08412" y="2535435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1C6BD7-852B-4071-AB60-DFAC76C89F3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04584" y="2535434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9185000-C1E3-444D-A4C5-877C88155F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08412" y="3077881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FB2B47D-05DC-4B45-B1F4-FF44A0F8F8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04584" y="3077880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20ECB2B-A51C-45F1-8923-FE3EF6E999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008412" y="3620615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E8C899E-DD64-427C-8B46-1BE970EC3EC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004584" y="3620614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131CD78-21C3-410D-95B2-40954E1CEE8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008412" y="4157063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F54076-281A-4109-821D-031DC8993AE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004584" y="4157062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2D29E19-B805-417B-887F-FB1735BA46A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008412" y="4699797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E000E0E4-1ADC-41E7-A2B5-E0EB0A1450E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004584" y="4699796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C7734A3-0B99-47EE-9080-618727B3F10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08412" y="5242243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42E4793A-2BE8-464E-84F2-0D3400C9CD6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004584" y="5242242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C433F60-C1A7-4E1B-8E33-7AA53D8DB97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08412" y="1992700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B8071F5-D803-4AB9-909B-ACE31A323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816" y="6213030"/>
            <a:ext cx="1386595" cy="577378"/>
          </a:xfrm>
          <a:prstGeom prst="rect">
            <a:avLst/>
          </a:prstGeom>
        </p:spPr>
      </p:pic>
      <p:pic>
        <p:nvPicPr>
          <p:cNvPr id="28" name="Image 27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5E39EFC1-E20F-4EE1-B295-9A1ED740E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" y="554813"/>
            <a:ext cx="2430991" cy="2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ázev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4250-2051-4A6A-8ADC-D2D70D29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D839A3-E54E-4759-BCDC-F7933DB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7" y="1305416"/>
            <a:ext cx="9490437" cy="47456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38D50-154C-4D83-83E0-565B8E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68359-AB80-4018-A007-BA9C264D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18095-3E24-47AE-8973-718CDADE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a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4250-2051-4A6A-8ADC-D2D70D29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D839A3-E54E-4759-BCDC-F7933DB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7" y="1305416"/>
            <a:ext cx="4737463" cy="47456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38D50-154C-4D83-83E0-565B8E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68359-AB80-4018-A007-BA9C264D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18095-3E24-47AE-8973-718CDADE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C21F3FF-3169-411B-8564-E859FDAC76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7450" y="1304989"/>
            <a:ext cx="4565650" cy="4745622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7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90D4E-5CA0-4552-86E6-15AD8C6C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99826E-3B27-400E-9614-9556B15D0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538" y="1825625"/>
            <a:ext cx="466126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700E9A-1571-4200-B0E7-B159F4462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6126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68340A-FE8B-41DF-9E16-9217ADA5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20761-A5AA-4DB9-BD22-FFD2D7C4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25798-2188-4470-B011-D01280A2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DC1E8-A6F9-46D1-9B2B-3DB21A19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365126"/>
            <a:ext cx="9505951" cy="903288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FD600-1E36-470B-8ECE-F79A8145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278827"/>
            <a:ext cx="46545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6FC6D7-B610-4BD4-B41E-44C2324E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3025" y="2505075"/>
            <a:ext cx="465455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EA433-B94F-4495-991C-336BC4FBF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827"/>
            <a:ext cx="467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20F3AC-F9F3-46EC-8FF2-59D5F7B3C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676775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1DB0EA5D-18A2-4090-86D7-3B6B25C3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Élőláb helye 10">
            <a:extLst>
              <a:ext uri="{FF2B5EF4-FFF2-40B4-BE49-F238E27FC236}">
                <a16:creationId xmlns:a16="http://schemas.microsoft.com/office/drawing/2014/main" id="{78B59F19-14EB-4C9F-AFF9-8B81DCB2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4408609C-32F7-42DD-BD71-8127FAB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8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79589-4912-4F23-B460-B3E611A81C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1FFFA6-84A6-1943-BA5D-C94AFB2A3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-5938"/>
            <a:ext cx="10814538" cy="6869875"/>
          </a:xfrm>
          <a:prstGeom prst="rect">
            <a:avLst/>
          </a:prstGeom>
        </p:spPr>
      </p:pic>
      <p:pic>
        <p:nvPicPr>
          <p:cNvPr id="20" name="Image 19" descr="Une image contenant stationnaire, enveloppe&#10;&#10;Description générée avec un niveau de confiance élevé">
            <a:extLst>
              <a:ext uri="{FF2B5EF4-FFF2-40B4-BE49-F238E27FC236}">
                <a16:creationId xmlns:a16="http://schemas.microsoft.com/office/drawing/2014/main" id="{2A5CD3A1-47F0-4CB3-9E68-720C99473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3390772"/>
            <a:ext cx="3166384" cy="32387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602BF9-1C50-4EB9-A8ED-7B92A7429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04DF38-C4D2-49C6-9F6C-F0A0706337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76" y="546023"/>
            <a:ext cx="2782349" cy="1158571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C8F47E13-2865-41F0-BFA2-3DA551ED5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6096" y="3437700"/>
            <a:ext cx="7032879" cy="412838"/>
          </a:xfrm>
        </p:spPr>
        <p:txBody>
          <a:bodyPr anchor="ctr"/>
          <a:lstStyle>
            <a:lvl1pPr>
              <a:defRPr sz="3000" b="1"/>
            </a:lvl1pPr>
            <a:lvl2pPr>
              <a:defRPr sz="2400"/>
            </a:lvl2pPr>
          </a:lstStyle>
          <a:p>
            <a:pPr lvl="0"/>
            <a:r>
              <a:rPr lang="cs-CZ" dirty="0"/>
              <a:t>DĚKUJEME ZA VAŠI POZORNOST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745694-4B2F-4941-B93A-DD285672C4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6350" y="3851275"/>
            <a:ext cx="7032625" cy="2073275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37704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10D722-7B69-4E53-A64D-E4BC041D9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/>
          <a:stretch/>
        </p:blipFill>
        <p:spPr>
          <a:xfrm>
            <a:off x="0" y="0"/>
            <a:ext cx="10856951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37020B-FD6B-437D-BF87-7BB26CDB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8" y="548640"/>
            <a:ext cx="9490437" cy="72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Upravte název snímku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61F069-021F-4C5A-8DE7-53968E74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537" y="1305416"/>
            <a:ext cx="9490437" cy="474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 odrážkového textu</a:t>
            </a:r>
            <a:endParaRPr lang="fr-FR" dirty="0"/>
          </a:p>
          <a:p>
            <a:pPr lvl="1"/>
            <a:r>
              <a:rPr lang="fr-FR" dirty="0"/>
              <a:t>D</a:t>
            </a:r>
            <a:r>
              <a:rPr lang="cs-CZ" dirty="0" err="1"/>
              <a:t>ruhá</a:t>
            </a:r>
            <a:r>
              <a:rPr lang="cs-CZ" dirty="0"/>
              <a:t> úroveň</a:t>
            </a:r>
            <a:endParaRPr lang="fr-FR" dirty="0"/>
          </a:p>
          <a:p>
            <a:pPr lvl="2"/>
            <a:r>
              <a:rPr lang="fr-FR" dirty="0"/>
              <a:t>T</a:t>
            </a:r>
            <a:r>
              <a:rPr lang="cs-CZ" dirty="0" err="1"/>
              <a:t>řetí</a:t>
            </a:r>
            <a:r>
              <a:rPr lang="cs-CZ" dirty="0"/>
              <a:t> úroveň</a:t>
            </a:r>
            <a:endParaRPr lang="fr-FR" dirty="0"/>
          </a:p>
          <a:p>
            <a:pPr lvl="3"/>
            <a:r>
              <a:rPr lang="cs-CZ" dirty="0"/>
              <a:t>Čtvrtá úroveň</a:t>
            </a:r>
            <a:endParaRPr lang="fr-FR" dirty="0"/>
          </a:p>
          <a:p>
            <a:pPr lvl="4"/>
            <a:r>
              <a:rPr lang="cs-CZ" dirty="0"/>
              <a:t>Pátá úroveň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FADD5-2172-4804-BB20-0B19C3613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1396" y="6319774"/>
            <a:ext cx="86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B04D85-AB16-4ECB-8691-AFFC7BA60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8360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accent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78BEF-49AA-4D5C-A280-92871F634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319774"/>
            <a:ext cx="39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2"/>
                </a:solidFill>
              </a:defRPr>
            </a:lvl1pPr>
          </a:lstStyle>
          <a:p>
            <a:fld id="{FD07159B-18B2-462F-AF11-8AA8DEF3640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1A79F2-70FF-4C13-9AEB-46B95F15BE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723" y="6212955"/>
            <a:ext cx="1385023" cy="5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4" r:id="rId4"/>
    <p:sldLayoutId id="2147483650" r:id="rId5"/>
    <p:sldLayoutId id="2147483661" r:id="rId6"/>
    <p:sldLayoutId id="2147483652" r:id="rId7"/>
    <p:sldLayoutId id="2147483653" r:id="rId8"/>
    <p:sldLayoutId id="2147483662" r:id="rId9"/>
    <p:sldLayoutId id="2147483663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9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54013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Tx/>
        <a:buChar char="→"/>
        <a:tabLst>
          <a:tab pos="45085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1438" indent="487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846" userDrawn="1">
          <p15:clr>
            <a:srgbClr val="F26B43"/>
          </p15:clr>
        </p15:guide>
        <p15:guide id="3" pos="6834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robert.cservenak@arkance-system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de.sk/3uFnK0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mese.szasz@arkance-systems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cservenak@arkance-systems.com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286C2A4C-E683-B74A-A27B-EACB0AB08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8287" y="5090288"/>
            <a:ext cx="7020687" cy="93232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44546A"/>
                </a:solidFill>
              </a:rPr>
              <a:t>Cservenák Róbert</a:t>
            </a:r>
            <a:br>
              <a:rPr lang="cs-CZ" dirty="0"/>
            </a:br>
            <a:r>
              <a:rPr lang="hu-HU" dirty="0">
                <a:solidFill>
                  <a:srgbClr val="00B9F8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GIS menedzser</a:t>
            </a:r>
            <a:endParaRPr lang="hu-HU" dirty="0">
              <a:solidFill>
                <a:srgbClr val="00B9F8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00B9F8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robert.cservenak@arkance-systems.com</a:t>
            </a:r>
            <a:endParaRPr lang="hu-HU" dirty="0">
              <a:solidFill>
                <a:srgbClr val="00B9F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5476E0-96C2-8048-839A-626CDE4D2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6096" y="3437700"/>
            <a:ext cx="7544893" cy="1652588"/>
          </a:xfrm>
        </p:spPr>
        <p:txBody>
          <a:bodyPr>
            <a:normAutofit/>
          </a:bodyPr>
          <a:lstStyle/>
          <a:p>
            <a:r>
              <a:rPr lang="hu-HU" sz="2800" dirty="0"/>
              <a:t>KORSZERŰ MŰSZAKI NYILVÁNTARTÁSOK A TÁVHŐSZEKTOR SZÁMRA</a:t>
            </a:r>
          </a:p>
        </p:txBody>
      </p:sp>
      <p:pic>
        <p:nvPicPr>
          <p:cNvPr id="6" name="Espace réservé de l’image 5">
            <a:extLst>
              <a:ext uri="{FF2B5EF4-FFF2-40B4-BE49-F238E27FC236}">
                <a16:creationId xmlns:a16="http://schemas.microsoft.com/office/drawing/2014/main" id="{2CA8F826-D20F-2A4E-8676-C3AD135ADB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289" r="14269" b="9657"/>
          <a:stretch/>
        </p:blipFill>
        <p:spPr>
          <a:xfrm>
            <a:off x="0" y="1670876"/>
            <a:ext cx="3151696" cy="4049839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C5F250-D904-B44D-B36F-7A770C4D7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D3B2D2-E328-E74E-8AB9-D95C101FD183}"/>
              </a:ext>
            </a:extLst>
          </p:cNvPr>
          <p:cNvSpPr txBox="1"/>
          <p:nvPr/>
        </p:nvSpPr>
        <p:spPr>
          <a:xfrm>
            <a:off x="7653790" y="-1707812"/>
            <a:ext cx="4538210" cy="1618493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108000" rIns="36000" bIns="10800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</a:rPr>
              <a:t>Pour remplacer le visuel de cette diapositive 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1"/>
                </a:solidFill>
              </a:rPr>
              <a:t>Copier la ligne dessus l’image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1"/>
                </a:solidFill>
              </a:rPr>
              <a:t>Cliquer sur l’image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1"/>
                </a:solidFill>
              </a:rPr>
              <a:t>Supprimer le visuel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1"/>
                </a:solidFill>
              </a:rPr>
              <a:t>Faites glisser la nouvelle image dans l’espace prévu à cet effet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1"/>
                </a:solidFill>
              </a:rPr>
              <a:t>Coller la ligne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A3E6D4E-B44B-4C59-A299-55F2D1A6D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06" y="5090288"/>
            <a:ext cx="2575565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2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wiGIS - homepage">
            <a:extLst>
              <a:ext uri="{FF2B5EF4-FFF2-40B4-BE49-F238E27FC236}">
                <a16:creationId xmlns:a16="http://schemas.microsoft.com/office/drawing/2014/main" id="{A365D075-20EB-484F-B532-3D539975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1" y="-112143"/>
            <a:ext cx="7218332" cy="47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7D7AC-1A36-E245-AD97-4869876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B33A3-4E05-B647-B196-5AACFD3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10</a:t>
            </a:fld>
            <a:endParaRPr lang="fr-FR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2AEB80DB-AB7A-4170-BB58-A8E7F5AC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60" y="2091804"/>
            <a:ext cx="9362400" cy="333908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Lassú </a:t>
            </a:r>
            <a:r>
              <a:rPr lang="cs-CZ" sz="2800" dirty="0">
                <a:sym typeface="Wingdings" panose="05000000000000000000" pitchFamily="2" charset="2"/>
              </a:rPr>
              <a:t> Gyors</a:t>
            </a:r>
            <a:endParaRPr lang="cs-CZ" sz="2800" baseline="30000" dirty="0"/>
          </a:p>
          <a:p>
            <a:r>
              <a:rPr lang="cs-CZ" sz="2800" dirty="0"/>
              <a:t>Szakembereknek</a:t>
            </a:r>
            <a:r>
              <a:rPr lang="cs-CZ" sz="2800" dirty="0">
                <a:sym typeface="Wingdings" panose="05000000000000000000" pitchFamily="2" charset="2"/>
              </a:rPr>
              <a:t> Mindenkinek</a:t>
            </a:r>
          </a:p>
          <a:p>
            <a:r>
              <a:rPr lang="cs-CZ" sz="2800" dirty="0">
                <a:sym typeface="Wingdings" panose="05000000000000000000" pitchFamily="2" charset="2"/>
              </a:rPr>
              <a:t>Komplex, bonyolúlt  Könnyű</a:t>
            </a:r>
          </a:p>
          <a:p>
            <a:r>
              <a:rPr lang="cs-CZ" sz="2800" dirty="0">
                <a:sym typeface="Wingdings" panose="05000000000000000000" pitchFamily="2" charset="2"/>
              </a:rPr>
              <a:t>Statikus WEB  Reponzív</a:t>
            </a:r>
          </a:p>
          <a:p>
            <a:endParaRPr lang="cs-CZ" sz="2800" dirty="0">
              <a:sym typeface="Wingdings" panose="05000000000000000000" pitchFamily="2" charset="2"/>
            </a:endParaRPr>
          </a:p>
          <a:p>
            <a:endParaRPr lang="cs-CZ" sz="2800" dirty="0">
              <a:sym typeface="Wingdings" panose="05000000000000000000" pitchFamily="2" charset="2"/>
            </a:endParaRPr>
          </a:p>
          <a:p>
            <a:r>
              <a:rPr lang="cs-CZ" sz="2800" dirty="0">
                <a:sym typeface="Wingdings" panose="05000000000000000000" pitchFamily="2" charset="2"/>
              </a:rPr>
              <a:t>Kapcsolat: Vállalatirányítási, felülgyeleti renszerekkel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9D0EE7AF-C5E5-4A60-AD8E-48E4D7B6DBC8}"/>
              </a:ext>
            </a:extLst>
          </p:cNvPr>
          <p:cNvSpPr/>
          <p:nvPr/>
        </p:nvSpPr>
        <p:spPr>
          <a:xfrm>
            <a:off x="917388" y="613733"/>
            <a:ext cx="35283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200000"/>
            </a:pPr>
            <a:r>
              <a:rPr lang="hu-HU" alt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Miért?</a:t>
            </a:r>
          </a:p>
        </p:txBody>
      </p:sp>
    </p:spTree>
    <p:extLst>
      <p:ext uri="{BB962C8B-B14F-4D97-AF65-F5344CB8AC3E}">
        <p14:creationId xmlns:p14="http://schemas.microsoft.com/office/powerpoint/2010/main" val="106603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9410" y="288007"/>
            <a:ext cx="4099400" cy="1307837"/>
          </a:xfrm>
        </p:spPr>
        <p:txBody>
          <a:bodyPr anchor="t">
            <a:normAutofit/>
          </a:bodyPr>
          <a:lstStyle/>
          <a:p>
            <a:r>
              <a:rPr lang="cs-CZ" sz="1800" dirty="0">
                <a:cs typeface="Arial"/>
              </a:rPr>
              <a:t>KORLÁTLAN HATÁROK</a:t>
            </a:r>
            <a:endParaRPr lang="cs-CZ" sz="1800" dirty="0"/>
          </a:p>
        </p:txBody>
      </p:sp>
      <p:sp>
        <p:nvSpPr>
          <p:cNvPr id="4" name="Vývojový diagram: magnetický disk 3"/>
          <p:cNvSpPr/>
          <p:nvPr/>
        </p:nvSpPr>
        <p:spPr>
          <a:xfrm>
            <a:off x="2042875" y="4597256"/>
            <a:ext cx="1368152" cy="12764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twiGIS</a:t>
            </a:r>
          </a:p>
          <a:p>
            <a:pPr algn="ctr"/>
            <a:r>
              <a:rPr lang="cs-CZ" dirty="0"/>
              <a:t>beállítások</a:t>
            </a:r>
          </a:p>
        </p:txBody>
      </p:sp>
      <p:sp>
        <p:nvSpPr>
          <p:cNvPr id="6" name="Vývojový diagram: magnetický disk 5"/>
          <p:cNvSpPr/>
          <p:nvPr/>
        </p:nvSpPr>
        <p:spPr>
          <a:xfrm>
            <a:off x="5684488" y="4758745"/>
            <a:ext cx="1368152" cy="108012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Adatok 1</a:t>
            </a:r>
          </a:p>
        </p:txBody>
      </p:sp>
      <p:sp>
        <p:nvSpPr>
          <p:cNvPr id="8" name="Vývojový diagram: magnetický disk 7"/>
          <p:cNvSpPr/>
          <p:nvPr/>
        </p:nvSpPr>
        <p:spPr>
          <a:xfrm>
            <a:off x="7278345" y="4758745"/>
            <a:ext cx="1368152" cy="108012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Adatok 2</a:t>
            </a:r>
          </a:p>
        </p:txBody>
      </p:sp>
      <p:sp>
        <p:nvSpPr>
          <p:cNvPr id="9" name="Vývojový diagram: více dokumentů 8"/>
          <p:cNvSpPr/>
          <p:nvPr/>
        </p:nvSpPr>
        <p:spPr>
          <a:xfrm>
            <a:off x="8901546" y="4963757"/>
            <a:ext cx="1220312" cy="909936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fájlok</a:t>
            </a:r>
          </a:p>
        </p:txBody>
      </p:sp>
      <p:sp>
        <p:nvSpPr>
          <p:cNvPr id="10" name="Vývojový diagram: více dokumentů 9"/>
          <p:cNvSpPr/>
          <p:nvPr/>
        </p:nvSpPr>
        <p:spPr>
          <a:xfrm>
            <a:off x="10407997" y="4963757"/>
            <a:ext cx="1444940" cy="909936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Raszterek</a:t>
            </a:r>
          </a:p>
        </p:txBody>
      </p:sp>
      <p:sp>
        <p:nvSpPr>
          <p:cNvPr id="11" name="Dvojitá vlna 10"/>
          <p:cNvSpPr/>
          <p:nvPr/>
        </p:nvSpPr>
        <p:spPr>
          <a:xfrm>
            <a:off x="5231904" y="764704"/>
            <a:ext cx="2251675" cy="89128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twiGIS kliens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23392" y="1367960"/>
            <a:ext cx="11233248" cy="923330"/>
            <a:chOff x="623392" y="1728000"/>
            <a:chExt cx="11233248" cy="923330"/>
          </a:xfrm>
        </p:grpSpPr>
        <p:cxnSp>
          <p:nvCxnSpPr>
            <p:cNvPr id="13" name="Přímá spojnice 12"/>
            <p:cNvCxnSpPr/>
            <p:nvPr/>
          </p:nvCxnSpPr>
          <p:spPr>
            <a:xfrm>
              <a:off x="623392" y="2204864"/>
              <a:ext cx="1116124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9696684" y="1728000"/>
              <a:ext cx="21599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i="1" dirty="0">
                  <a:solidFill>
                    <a:schemeClr val="bg1">
                      <a:lumMod val="50000"/>
                    </a:schemeClr>
                  </a:solidFill>
                </a:rPr>
                <a:t>internet/böngésző</a:t>
              </a:r>
            </a:p>
            <a:p>
              <a:pPr algn="r"/>
              <a:endParaRPr lang="cs-CZ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cs-CZ" i="1" dirty="0">
                  <a:solidFill>
                    <a:schemeClr val="bg1">
                      <a:lumMod val="50000"/>
                    </a:schemeClr>
                  </a:solidFill>
                </a:rPr>
                <a:t>szerver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81035" y="2152471"/>
            <a:ext cx="4291832" cy="1217219"/>
            <a:chOff x="363656" y="2283298"/>
            <a:chExt cx="4695936" cy="1414043"/>
          </a:xfrm>
        </p:grpSpPr>
        <p:sp>
          <p:nvSpPr>
            <p:cNvPr id="16" name="Zaoblený obdélník 15"/>
            <p:cNvSpPr/>
            <p:nvPr/>
          </p:nvSpPr>
          <p:spPr>
            <a:xfrm>
              <a:off x="363656" y="2283298"/>
              <a:ext cx="4695936" cy="129614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dirty="0"/>
                <a:t>twiGIS web szervízek</a:t>
              </a:r>
            </a:p>
          </p:txBody>
        </p:sp>
        <p:sp>
          <p:nvSpPr>
            <p:cNvPr id="17" name="Pětiúhelník 16"/>
            <p:cNvSpPr/>
            <p:nvPr/>
          </p:nvSpPr>
          <p:spPr>
            <a:xfrm rot="16200000">
              <a:off x="558617" y="2735305"/>
              <a:ext cx="909988" cy="100875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/>
                <a:t>API</a:t>
              </a:r>
            </a:p>
          </p:txBody>
        </p:sp>
        <p:sp>
          <p:nvSpPr>
            <p:cNvPr id="18" name="Pětiúhelník 17"/>
            <p:cNvSpPr/>
            <p:nvPr/>
          </p:nvSpPr>
          <p:spPr>
            <a:xfrm rot="16200000">
              <a:off x="1652591" y="2737970"/>
              <a:ext cx="909988" cy="100875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/>
                <a:t>ADATOK</a:t>
              </a:r>
            </a:p>
          </p:txBody>
        </p:sp>
        <p:sp>
          <p:nvSpPr>
            <p:cNvPr id="19" name="Pětiúhelník 18"/>
            <p:cNvSpPr/>
            <p:nvPr/>
          </p:nvSpPr>
          <p:spPr>
            <a:xfrm rot="16200000">
              <a:off x="2764313" y="2692694"/>
              <a:ext cx="909988" cy="10939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/>
                <a:t>RASZTER</a:t>
              </a:r>
            </a:p>
          </p:txBody>
        </p:sp>
        <p:sp>
          <p:nvSpPr>
            <p:cNvPr id="20" name="Pětiúhelník 19"/>
            <p:cNvSpPr/>
            <p:nvPr/>
          </p:nvSpPr>
          <p:spPr>
            <a:xfrm rot="16200000">
              <a:off x="3815675" y="2735307"/>
              <a:ext cx="909988" cy="100875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/>
                <a:t>MÉDIA</a:t>
              </a:r>
            </a:p>
          </p:txBody>
        </p:sp>
      </p:grpSp>
      <p:sp>
        <p:nvSpPr>
          <p:cNvPr id="22" name="Pětiúhelník 21"/>
          <p:cNvSpPr/>
          <p:nvPr/>
        </p:nvSpPr>
        <p:spPr>
          <a:xfrm rot="16200000">
            <a:off x="5792707" y="2716145"/>
            <a:ext cx="898223" cy="1923105"/>
          </a:xfrm>
          <a:prstGeom prst="homePlate">
            <a:avLst>
              <a:gd name="adj" fmla="val 346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cs-CZ" sz="2000" dirty="0"/>
              <a:t>raszter szerver</a:t>
            </a:r>
            <a:br>
              <a:rPr lang="cs-CZ" sz="2000" dirty="0"/>
            </a:br>
            <a:r>
              <a:rPr lang="cs-CZ" sz="1200" dirty="0"/>
              <a:t>WMS/WMTS/MAPAGENT</a:t>
            </a:r>
            <a:endParaRPr lang="cs-CZ" sz="1600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7596067" y="3161939"/>
            <a:ext cx="4272757" cy="1217219"/>
            <a:chOff x="7483578" y="2480122"/>
            <a:chExt cx="4272757" cy="1217219"/>
          </a:xfrm>
        </p:grpSpPr>
        <p:sp>
          <p:nvSpPr>
            <p:cNvPr id="24" name="Zaoblený obdélník 23"/>
            <p:cNvSpPr/>
            <p:nvPr/>
          </p:nvSpPr>
          <p:spPr>
            <a:xfrm>
              <a:off x="7483578" y="2480122"/>
              <a:ext cx="4272757" cy="11157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dirty="0"/>
                <a:t>twiGIS ManagerService automatizálás</a:t>
              </a:r>
            </a:p>
          </p:txBody>
        </p:sp>
        <p:sp>
          <p:nvSpPr>
            <p:cNvPr id="25" name="Šestiúhelník 24"/>
            <p:cNvSpPr/>
            <p:nvPr/>
          </p:nvSpPr>
          <p:spPr>
            <a:xfrm rot="16200000">
              <a:off x="7683299" y="2844460"/>
              <a:ext cx="783325" cy="91784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/>
                <a:t>TCO</a:t>
              </a:r>
            </a:p>
          </p:txBody>
        </p:sp>
        <p:sp>
          <p:nvSpPr>
            <p:cNvPr id="26" name="Šestiúhelník 25"/>
            <p:cNvSpPr/>
            <p:nvPr/>
          </p:nvSpPr>
          <p:spPr>
            <a:xfrm rot="16200000">
              <a:off x="8678689" y="2846754"/>
              <a:ext cx="783325" cy="91784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 err="1"/>
                <a:t>JOBs</a:t>
              </a:r>
              <a:endParaRPr lang="cs-CZ" sz="1600" dirty="0"/>
            </a:p>
          </p:txBody>
        </p:sp>
        <p:sp>
          <p:nvSpPr>
            <p:cNvPr id="27" name="Šestiúhelník 26"/>
            <p:cNvSpPr/>
            <p:nvPr/>
          </p:nvSpPr>
          <p:spPr>
            <a:xfrm rot="16200000">
              <a:off x="9651456" y="2844461"/>
              <a:ext cx="783325" cy="91784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100" dirty="0"/>
                <a:t>NOTIFY</a:t>
              </a:r>
              <a:endParaRPr lang="cs-CZ" sz="1600" dirty="0"/>
            </a:p>
          </p:txBody>
        </p:sp>
        <p:sp>
          <p:nvSpPr>
            <p:cNvPr id="28" name="Šestiúhelník 27"/>
            <p:cNvSpPr/>
            <p:nvPr/>
          </p:nvSpPr>
          <p:spPr>
            <a:xfrm rot="16200000">
              <a:off x="10646844" y="2844462"/>
              <a:ext cx="783325" cy="91784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cs-CZ" sz="1600" dirty="0"/>
                <a:t>…</a:t>
              </a:r>
            </a:p>
          </p:txBody>
        </p:sp>
      </p:grpSp>
      <p:sp>
        <p:nvSpPr>
          <p:cNvPr id="31" name="Vývojový diagram: více dokumentů 30"/>
          <p:cNvSpPr/>
          <p:nvPr/>
        </p:nvSpPr>
        <p:spPr>
          <a:xfrm>
            <a:off x="3697166" y="4894556"/>
            <a:ext cx="1261321" cy="9099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Cache-ek</a:t>
            </a:r>
          </a:p>
        </p:txBody>
      </p:sp>
      <p:sp>
        <p:nvSpPr>
          <p:cNvPr id="32" name="Pětiúhelník 31"/>
          <p:cNvSpPr/>
          <p:nvPr/>
        </p:nvSpPr>
        <p:spPr>
          <a:xfrm rot="16200000">
            <a:off x="10461960" y="-296574"/>
            <a:ext cx="898223" cy="1923105"/>
          </a:xfrm>
          <a:prstGeom prst="homePlate">
            <a:avLst>
              <a:gd name="adj" fmla="val 346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cs-CZ" sz="2000" dirty="0"/>
              <a:t>Külső források</a:t>
            </a:r>
            <a:br>
              <a:rPr lang="cs-CZ" sz="2000" dirty="0"/>
            </a:br>
            <a:r>
              <a:rPr lang="cs-CZ" sz="1200" dirty="0"/>
              <a:t>WMS/WMTS/MAPAGENT</a:t>
            </a:r>
            <a:endParaRPr lang="cs-CZ" sz="1600" dirty="0"/>
          </a:p>
        </p:txBody>
      </p:sp>
      <p:sp>
        <p:nvSpPr>
          <p:cNvPr id="33" name="Zaoblený obdélník 32"/>
          <p:cNvSpPr/>
          <p:nvPr/>
        </p:nvSpPr>
        <p:spPr>
          <a:xfrm>
            <a:off x="680192" y="3575847"/>
            <a:ext cx="1054997" cy="17253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Adminisztráció</a:t>
            </a:r>
          </a:p>
        </p:txBody>
      </p:sp>
      <p:sp>
        <p:nvSpPr>
          <p:cNvPr id="5" name="Volný tvar 4"/>
          <p:cNvSpPr/>
          <p:nvPr/>
        </p:nvSpPr>
        <p:spPr>
          <a:xfrm>
            <a:off x="3169809" y="891822"/>
            <a:ext cx="7419169" cy="4425245"/>
          </a:xfrm>
          <a:custGeom>
            <a:avLst/>
            <a:gdLst>
              <a:gd name="connsiteX0" fmla="*/ 7419169 w 7419169"/>
              <a:gd name="connsiteY0" fmla="*/ 0 h 4425245"/>
              <a:gd name="connsiteX1" fmla="*/ 5138813 w 7419169"/>
              <a:gd name="connsiteY1" fmla="*/ 699911 h 4425245"/>
              <a:gd name="connsiteX2" fmla="*/ 5025924 w 7419169"/>
              <a:gd name="connsiteY2" fmla="*/ 3206045 h 4425245"/>
              <a:gd name="connsiteX3" fmla="*/ 2802013 w 7419169"/>
              <a:gd name="connsiteY3" fmla="*/ 3556000 h 4425245"/>
              <a:gd name="connsiteX4" fmla="*/ 1300591 w 7419169"/>
              <a:gd name="connsiteY4" fmla="*/ 4425245 h 4425245"/>
              <a:gd name="connsiteX5" fmla="*/ 521658 w 7419169"/>
              <a:gd name="connsiteY5" fmla="*/ 3556000 h 4425245"/>
              <a:gd name="connsiteX6" fmla="*/ 2369 w 7419169"/>
              <a:gd name="connsiteY6" fmla="*/ 2088445 h 4425245"/>
              <a:gd name="connsiteX7" fmla="*/ 724858 w 7419169"/>
              <a:gd name="connsiteY7" fmla="*/ 508000 h 4425245"/>
              <a:gd name="connsiteX8" fmla="*/ 2429480 w 7419169"/>
              <a:gd name="connsiteY8" fmla="*/ 214489 h 44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9169" h="4425245">
                <a:moveTo>
                  <a:pt x="7419169" y="0"/>
                </a:moveTo>
                <a:cubicBezTo>
                  <a:pt x="6478428" y="82785"/>
                  <a:pt x="5537687" y="165570"/>
                  <a:pt x="5138813" y="699911"/>
                </a:cubicBezTo>
                <a:cubicBezTo>
                  <a:pt x="4739939" y="1234252"/>
                  <a:pt x="5415391" y="2730030"/>
                  <a:pt x="5025924" y="3206045"/>
                </a:cubicBezTo>
                <a:cubicBezTo>
                  <a:pt x="4636457" y="3682060"/>
                  <a:pt x="3422902" y="3352800"/>
                  <a:pt x="2802013" y="3556000"/>
                </a:cubicBezTo>
                <a:cubicBezTo>
                  <a:pt x="2181124" y="3759200"/>
                  <a:pt x="1680650" y="4425245"/>
                  <a:pt x="1300591" y="4425245"/>
                </a:cubicBezTo>
                <a:cubicBezTo>
                  <a:pt x="920532" y="4425245"/>
                  <a:pt x="738028" y="3945467"/>
                  <a:pt x="521658" y="3556000"/>
                </a:cubicBezTo>
                <a:cubicBezTo>
                  <a:pt x="305288" y="3166533"/>
                  <a:pt x="-31498" y="2596445"/>
                  <a:pt x="2369" y="2088445"/>
                </a:cubicBezTo>
                <a:cubicBezTo>
                  <a:pt x="36236" y="1580445"/>
                  <a:pt x="320339" y="820326"/>
                  <a:pt x="724858" y="508000"/>
                </a:cubicBezTo>
                <a:cubicBezTo>
                  <a:pt x="1129376" y="195674"/>
                  <a:pt x="1779428" y="205081"/>
                  <a:pt x="2429480" y="214489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5284680" y="3403157"/>
            <a:ext cx="6242064" cy="1970354"/>
          </a:xfrm>
          <a:custGeom>
            <a:avLst/>
            <a:gdLst>
              <a:gd name="connsiteX0" fmla="*/ 5552653 w 6242064"/>
              <a:gd name="connsiteY0" fmla="*/ 1970354 h 1970354"/>
              <a:gd name="connsiteX1" fmla="*/ 5902609 w 6242064"/>
              <a:gd name="connsiteY1" fmla="*/ 1360754 h 1970354"/>
              <a:gd name="connsiteX2" fmla="*/ 1330609 w 6242064"/>
              <a:gd name="connsiteY2" fmla="*/ 1134976 h 1970354"/>
              <a:gd name="connsiteX3" fmla="*/ 9809 w 6242064"/>
              <a:gd name="connsiteY3" fmla="*/ 965643 h 1970354"/>
              <a:gd name="connsiteX4" fmla="*/ 811320 w 6242064"/>
              <a:gd name="connsiteY4" fmla="*/ 73821 h 1970354"/>
              <a:gd name="connsiteX5" fmla="*/ 2312742 w 6242064"/>
              <a:gd name="connsiteY5" fmla="*/ 85110 h 1970354"/>
              <a:gd name="connsiteX6" fmla="*/ 2865898 w 6242064"/>
              <a:gd name="connsiteY6" fmla="*/ 367332 h 1970354"/>
              <a:gd name="connsiteX7" fmla="*/ 2606253 w 6242064"/>
              <a:gd name="connsiteY7" fmla="*/ 875332 h 19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064" h="1970354">
                <a:moveTo>
                  <a:pt x="5552653" y="1970354"/>
                </a:moveTo>
                <a:cubicBezTo>
                  <a:pt x="6079468" y="1735169"/>
                  <a:pt x="6606283" y="1499984"/>
                  <a:pt x="5902609" y="1360754"/>
                </a:cubicBezTo>
                <a:cubicBezTo>
                  <a:pt x="5198935" y="1221524"/>
                  <a:pt x="2312742" y="1200828"/>
                  <a:pt x="1330609" y="1134976"/>
                </a:cubicBezTo>
                <a:cubicBezTo>
                  <a:pt x="348476" y="1069124"/>
                  <a:pt x="96357" y="1142502"/>
                  <a:pt x="9809" y="965643"/>
                </a:cubicBezTo>
                <a:cubicBezTo>
                  <a:pt x="-76739" y="788784"/>
                  <a:pt x="427498" y="220576"/>
                  <a:pt x="811320" y="73821"/>
                </a:cubicBezTo>
                <a:cubicBezTo>
                  <a:pt x="1195142" y="-72934"/>
                  <a:pt x="1970312" y="36192"/>
                  <a:pt x="2312742" y="85110"/>
                </a:cubicBezTo>
                <a:cubicBezTo>
                  <a:pt x="2655172" y="134028"/>
                  <a:pt x="2816979" y="235628"/>
                  <a:pt x="2865898" y="367332"/>
                </a:cubicBezTo>
                <a:cubicBezTo>
                  <a:pt x="2914816" y="499036"/>
                  <a:pt x="2760534" y="687184"/>
                  <a:pt x="2606253" y="875332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7123289" y="4572000"/>
            <a:ext cx="1017885" cy="383822"/>
          </a:xfrm>
          <a:custGeom>
            <a:avLst/>
            <a:gdLst>
              <a:gd name="connsiteX0" fmla="*/ 778933 w 1017885"/>
              <a:gd name="connsiteY0" fmla="*/ 383822 h 383822"/>
              <a:gd name="connsiteX1" fmla="*/ 1016000 w 1017885"/>
              <a:gd name="connsiteY1" fmla="*/ 237067 h 383822"/>
              <a:gd name="connsiteX2" fmla="*/ 835378 w 1017885"/>
              <a:gd name="connsiteY2" fmla="*/ 112889 h 383822"/>
              <a:gd name="connsiteX3" fmla="*/ 0 w 1017885"/>
              <a:gd name="connsiteY3" fmla="*/ 0 h 3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885" h="383822">
                <a:moveTo>
                  <a:pt x="778933" y="383822"/>
                </a:moveTo>
                <a:cubicBezTo>
                  <a:pt x="892762" y="333022"/>
                  <a:pt x="1006592" y="282223"/>
                  <a:pt x="1016000" y="237067"/>
                </a:cubicBezTo>
                <a:cubicBezTo>
                  <a:pt x="1025408" y="191911"/>
                  <a:pt x="1004711" y="152400"/>
                  <a:pt x="835378" y="112889"/>
                </a:cubicBezTo>
                <a:cubicBezTo>
                  <a:pt x="666045" y="73378"/>
                  <a:pt x="333022" y="36689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6220178" y="4515556"/>
            <a:ext cx="377837" cy="417688"/>
          </a:xfrm>
          <a:custGeom>
            <a:avLst/>
            <a:gdLst>
              <a:gd name="connsiteX0" fmla="*/ 101600 w 377837"/>
              <a:gd name="connsiteY0" fmla="*/ 417688 h 417688"/>
              <a:gd name="connsiteX1" fmla="*/ 372533 w 377837"/>
              <a:gd name="connsiteY1" fmla="*/ 237066 h 417688"/>
              <a:gd name="connsiteX2" fmla="*/ 259644 w 377837"/>
              <a:gd name="connsiteY2" fmla="*/ 79022 h 417688"/>
              <a:gd name="connsiteX3" fmla="*/ 0 w 377837"/>
              <a:gd name="connsiteY3" fmla="*/ 0 h 41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37" h="417688">
                <a:moveTo>
                  <a:pt x="101600" y="417688"/>
                </a:moveTo>
                <a:cubicBezTo>
                  <a:pt x="223896" y="355599"/>
                  <a:pt x="346192" y="293510"/>
                  <a:pt x="372533" y="237066"/>
                </a:cubicBezTo>
                <a:cubicBezTo>
                  <a:pt x="398874" y="180622"/>
                  <a:pt x="321733" y="118533"/>
                  <a:pt x="259644" y="79022"/>
                </a:cubicBezTo>
                <a:cubicBezTo>
                  <a:pt x="197555" y="39511"/>
                  <a:pt x="98777" y="19755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50052-9ACD-C44F-BA65-56064858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4DD172-6D0D-E344-9A9E-8BB0C54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9F19ED-5CC2-9E4B-96B1-B748E812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F83F4-8905-4A4A-A75B-79438E6B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62D35F33-296B-4473-9898-77F361E1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2659313"/>
            <a:ext cx="7290816" cy="1700026"/>
          </a:xfrm>
        </p:spPr>
        <p:txBody>
          <a:bodyPr/>
          <a:lstStyle/>
          <a:p>
            <a:r>
              <a:rPr lang="cs-CZ" dirty="0"/>
              <a:t>twiGIS bemutó videók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23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wiGIS - homepage">
            <a:extLst>
              <a:ext uri="{FF2B5EF4-FFF2-40B4-BE49-F238E27FC236}">
                <a16:creationId xmlns:a16="http://schemas.microsoft.com/office/drawing/2014/main" id="{A365D075-20EB-484F-B532-3D539975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81" y="16876"/>
            <a:ext cx="7218332" cy="47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7D7AC-1A36-E245-AD97-4869876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B33A3-4E05-B647-B196-5AACFD3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13</a:t>
            </a:fld>
            <a:endParaRPr lang="fr-FR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8E7533-329E-41CA-A71F-0173641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141" y="3429000"/>
            <a:ext cx="9490437" cy="1868167"/>
          </a:xfrm>
        </p:spPr>
        <p:txBody>
          <a:bodyPr/>
          <a:lstStyle/>
          <a:p>
            <a:r>
              <a:rPr lang="hu-HU" dirty="0"/>
              <a:t>Videó1 (WEB): </a:t>
            </a:r>
            <a:r>
              <a:rPr lang="hu-HU" dirty="0">
                <a:hlinkClick r:id="rId3"/>
              </a:rPr>
              <a:t>https://autode.sk/3uFnK0t</a:t>
            </a:r>
            <a:endParaRPr lang="hu-HU" dirty="0"/>
          </a:p>
          <a:p>
            <a:r>
              <a:rPr lang="hu-HU" dirty="0"/>
              <a:t>Videó2 (MOBIL): folyamatban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F3D7D77-D093-4AEF-B3C5-99A1B00673F5}"/>
              </a:ext>
            </a:extLst>
          </p:cNvPr>
          <p:cNvSpPr/>
          <p:nvPr/>
        </p:nvSpPr>
        <p:spPr>
          <a:xfrm>
            <a:off x="917388" y="613733"/>
            <a:ext cx="35283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200000"/>
            </a:pPr>
            <a:r>
              <a:rPr lang="hu-HU" alt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Videó prezentáció</a:t>
            </a:r>
          </a:p>
        </p:txBody>
      </p:sp>
    </p:spTree>
    <p:extLst>
      <p:ext uri="{BB962C8B-B14F-4D97-AF65-F5344CB8AC3E}">
        <p14:creationId xmlns:p14="http://schemas.microsoft.com/office/powerpoint/2010/main" val="390570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E061C11F-1F57-46E0-A1C0-AD4CC0DE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6BD647E-B7B0-4971-9DB8-A83BBAEC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14</a:t>
            </a:fld>
            <a:endParaRPr lang="fr-FR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452E9A9A-641D-437B-A34B-32AB77B2C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z="900"/>
              <a:t>© 2021 Arkance Systems HU Kft. Minden jog fenntartva.</a:t>
            </a:r>
            <a:endParaRPr lang="hu-HU" sz="9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930D9FF-02C2-4059-BD00-F10206EFA964}"/>
              </a:ext>
            </a:extLst>
          </p:cNvPr>
          <p:cNvSpPr txBox="1">
            <a:spLocks/>
          </p:cNvSpPr>
          <p:nvPr/>
        </p:nvSpPr>
        <p:spPr bwMode="auto">
          <a:xfrm>
            <a:off x="1898740" y="401276"/>
            <a:ext cx="4274233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FF993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FF993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FF993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FF9933"/>
                </a:solidFill>
                <a:latin typeface="Arial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9933"/>
                </a:solidFill>
                <a:latin typeface="Arial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9933"/>
                </a:solidFill>
                <a:latin typeface="Arial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9933"/>
                </a:solidFill>
                <a:latin typeface="Arial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200000"/>
            </a:pPr>
            <a:r>
              <a:rPr lang="hu-HU" altLang="cs-CZ" sz="2800" spc="27" dirty="0">
                <a:solidFill>
                  <a:schemeClr val="accent1"/>
                </a:solidFill>
              </a:rPr>
              <a:t>Arkance Systems GIS ágazat szakértői csapata</a:t>
            </a:r>
            <a:endParaRPr lang="en-US" altLang="cs-CZ" sz="2800" spc="27" dirty="0">
              <a:solidFill>
                <a:schemeClr val="accent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A5B4DC3-348F-4AFC-B2F7-5A93BAE4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719262"/>
            <a:ext cx="11287125" cy="3419475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2F6D2F21-D5F2-4D8D-A1D7-A0BE1FD6838D}"/>
              </a:ext>
            </a:extLst>
          </p:cNvPr>
          <p:cNvSpPr txBox="1"/>
          <p:nvPr/>
        </p:nvSpPr>
        <p:spPr>
          <a:xfrm>
            <a:off x="4375749" y="3544828"/>
            <a:ext cx="6094562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hu-HU" sz="1200" b="1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Szás</a:t>
            </a:r>
            <a:r>
              <a:rPr lang="hu-HU" sz="1200" b="1" dirty="0">
                <a:solidFill>
                  <a:srgbClr val="282828"/>
                </a:solidFill>
                <a:latin typeface="Arial" panose="020B0604020202020204" pitchFamily="34" charset="0"/>
              </a:rPr>
              <a:t>z Emese</a:t>
            </a:r>
            <a:endParaRPr lang="hu-HU" sz="1200" b="1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hu-HU" sz="105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  <a:t>GIS rendszermérnök</a:t>
            </a:r>
          </a:p>
          <a:p>
            <a:pPr algn="l" fontAlgn="base"/>
            <a:r>
              <a:rPr lang="hu-HU" sz="1100" b="0" i="0" dirty="0">
                <a:solidFill>
                  <a:srgbClr val="282828"/>
                </a:solidFill>
                <a:effectLst/>
                <a:latin typeface="inherit"/>
              </a:rPr>
              <a:t>+36 30 </a:t>
            </a:r>
            <a:r>
              <a:rPr lang="hu-HU" sz="1100" dirty="0">
                <a:solidFill>
                  <a:srgbClr val="282828"/>
                </a:solidFill>
                <a:latin typeface="inherit"/>
              </a:rPr>
              <a:t>639</a:t>
            </a:r>
            <a:r>
              <a:rPr lang="hu-HU" sz="1100" b="0" i="0" dirty="0">
                <a:solidFill>
                  <a:srgbClr val="282828"/>
                </a:solidFill>
                <a:effectLst/>
                <a:latin typeface="inherit"/>
              </a:rPr>
              <a:t> 1698 | +36 1 273 3426</a:t>
            </a:r>
            <a:br>
              <a:rPr lang="hu-HU" sz="1100" b="0" i="0" dirty="0">
                <a:solidFill>
                  <a:srgbClr val="282828"/>
                </a:solidFill>
                <a:effectLst/>
                <a:latin typeface="Arial" panose="020B0604020202020204" pitchFamily="34" charset="0"/>
              </a:rPr>
            </a:br>
            <a:r>
              <a:rPr lang="hu-HU" sz="1100" b="0" i="0" u="none" strike="noStrike" dirty="0">
                <a:solidFill>
                  <a:srgbClr val="AD2727"/>
                </a:solidFill>
                <a:effectLst/>
                <a:latin typeface="inherit"/>
                <a:hlinkClick r:id="rId3"/>
              </a:rPr>
              <a:t>emese.szasz@arkance-systems.com</a:t>
            </a:r>
            <a:endParaRPr lang="hu-HU" sz="1100" b="0" i="0" dirty="0">
              <a:solidFill>
                <a:srgbClr val="28282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1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8F32E0D-1223-46A6-B15F-8081137A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41" y="2301094"/>
            <a:ext cx="3805238" cy="2686050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A0BB4A4-72C1-2D4A-8C67-602BFD0B6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Köszönöm a figyelmüket!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CB9F69-384B-9D45-A728-73DEBF660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hu-HU" dirty="0"/>
              <a:t>Cservenák Róbert</a:t>
            </a:r>
            <a:endParaRPr lang="fr-FR" dirty="0"/>
          </a:p>
          <a:p>
            <a:pPr lvl="1"/>
            <a:r>
              <a:rPr lang="fr-FR" dirty="0"/>
              <a:t>T</a:t>
            </a:r>
            <a:r>
              <a:rPr lang="cs-CZ" dirty="0"/>
              <a:t>e</a:t>
            </a:r>
            <a:r>
              <a:rPr lang="fr-FR" dirty="0"/>
              <a:t>l</a:t>
            </a:r>
            <a:r>
              <a:rPr lang="cs-CZ" dirty="0"/>
              <a:t>ef</a:t>
            </a:r>
            <a:r>
              <a:rPr lang="fr-FR" dirty="0"/>
              <a:t>on</a:t>
            </a:r>
            <a:r>
              <a:rPr lang="hu-HU" dirty="0"/>
              <a:t>: 20/583-7292</a:t>
            </a:r>
            <a:endParaRPr lang="fr-FR" dirty="0"/>
          </a:p>
          <a:p>
            <a:pPr lvl="1"/>
            <a:r>
              <a:rPr lang="fr-FR" dirty="0"/>
              <a:t>E-mail</a:t>
            </a:r>
            <a:r>
              <a:rPr lang="hu-HU" dirty="0"/>
              <a:t>: </a:t>
            </a:r>
            <a:r>
              <a:rPr lang="hu-HU" dirty="0">
                <a:solidFill>
                  <a:srgbClr val="00B9F8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robert.cservenak@arkance-systems.com</a:t>
            </a:r>
            <a:endParaRPr lang="hu-HU" dirty="0">
              <a:solidFill>
                <a:srgbClr val="00B9F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r-FR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4FDB5EA-3A40-4821-833D-2DBB9D4E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34" y="613813"/>
            <a:ext cx="2584709" cy="1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D24AB9-7E0E-F240-9043-6A0A6DA1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 IS TART A MŰSZAKI NYÍLVÁNTARTÁS?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50052-9ACD-C44F-BA65-56064858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4DD172-6D0D-E344-9A9E-8BB0C54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9F19ED-5CC2-9E4B-96B1-B748E812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F83F4-8905-4A4A-A75B-79438E6B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93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B8A9C-F8DD-C24D-94A9-D5876FDE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Eltelt közel 40 év az első CAD rendszerek megjelenése óta és mintha mi sem történt volna</a:t>
            </a:r>
            <a:endParaRPr lang="fr-FR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453CC-A20B-5941-AE11-DDFD1121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57" y="1459598"/>
            <a:ext cx="4291764" cy="3491963"/>
          </a:xfrm>
        </p:spPr>
        <p:txBody>
          <a:bodyPr>
            <a:normAutofit/>
          </a:bodyPr>
          <a:lstStyle/>
          <a:p>
            <a:pPr marL="142809" defTabSz="775408">
              <a:buClr>
                <a:srgbClr val="006666"/>
              </a:buClr>
              <a:buSzPct val="90000"/>
              <a:defRPr/>
            </a:pPr>
            <a:r>
              <a:rPr lang="hu-HU" dirty="0"/>
              <a:t>TECHNOLÓGIA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Komplex </a:t>
            </a:r>
            <a:r>
              <a:rPr lang="hu-HU" dirty="0"/>
              <a:t>CAD</a:t>
            </a:r>
            <a:r>
              <a:rPr lang="hu-HU" sz="1600" dirty="0">
                <a:solidFill>
                  <a:schemeClr val="tx2"/>
                </a:solidFill>
              </a:rPr>
              <a:t> tervező rendszerek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dirty="0"/>
              <a:t>GIS</a:t>
            </a:r>
            <a:r>
              <a:rPr lang="hu-HU" sz="1600" dirty="0">
                <a:solidFill>
                  <a:schemeClr val="tx2"/>
                </a:solidFill>
              </a:rPr>
              <a:t> alapú nyilvántartási rendszerek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Nyílt forráskódú technológiák</a:t>
            </a:r>
            <a:br>
              <a:rPr lang="hu-HU" sz="1600" dirty="0">
                <a:solidFill>
                  <a:schemeClr val="tx2"/>
                </a:solidFill>
              </a:rPr>
            </a:br>
            <a:r>
              <a:rPr lang="hu-HU" sz="1600" dirty="0">
                <a:solidFill>
                  <a:schemeClr val="tx2"/>
                </a:solidFill>
              </a:rPr>
              <a:t>széleskörű elterjedése (</a:t>
            </a:r>
            <a:r>
              <a:rPr lang="hu-HU" dirty="0"/>
              <a:t>OpenSource</a:t>
            </a:r>
            <a:r>
              <a:rPr lang="hu-HU" sz="1600" dirty="0">
                <a:solidFill>
                  <a:schemeClr val="tx2"/>
                </a:solidFill>
              </a:rPr>
              <a:t>)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dirty="0"/>
              <a:t>MOBIL</a:t>
            </a:r>
            <a:r>
              <a:rPr lang="hu-HU" sz="1600" dirty="0">
                <a:solidFill>
                  <a:schemeClr val="tx2"/>
                </a:solidFill>
              </a:rPr>
              <a:t> technológiák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dirty="0"/>
              <a:t>BIM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7D7AC-1A36-E245-AD97-4869876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B33A3-4E05-B647-B196-5AACFD3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6109B0B-A502-45B9-8CA4-DD9DE4A8AFCD}"/>
              </a:ext>
            </a:extLst>
          </p:cNvPr>
          <p:cNvSpPr txBox="1">
            <a:spLocks/>
          </p:cNvSpPr>
          <p:nvPr/>
        </p:nvSpPr>
        <p:spPr>
          <a:xfrm>
            <a:off x="6973890" y="1459598"/>
            <a:ext cx="4615399" cy="3801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40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→"/>
              <a:tabLst>
                <a:tab pos="450850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8" indent="487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09" defTabSz="775408">
              <a:buClr>
                <a:schemeClr val="hlink"/>
              </a:buClr>
              <a:buSzPct val="90000"/>
              <a:defRPr/>
            </a:pPr>
            <a:r>
              <a:rPr lang="hu-HU" dirty="0"/>
              <a:t>TERVEZÉS, NYILVÁNTARTÁS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JAVARÉSZT </a:t>
            </a:r>
            <a:r>
              <a:rPr lang="hu-HU" sz="1600" dirty="0"/>
              <a:t>RAJZ</a:t>
            </a:r>
            <a:r>
              <a:rPr lang="hu-HU" sz="1600" dirty="0">
                <a:solidFill>
                  <a:schemeClr val="tx2"/>
                </a:solidFill>
              </a:rPr>
              <a:t> ALPÚ és NINCS MÖGÖTTE ADATBÁZIS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Cél a végtermék: </a:t>
            </a:r>
            <a:r>
              <a:rPr lang="hu-HU" sz="1600" dirty="0"/>
              <a:t>papír</a:t>
            </a:r>
            <a:r>
              <a:rPr lang="hu-HU" sz="1600" dirty="0">
                <a:solidFill>
                  <a:schemeClr val="tx2"/>
                </a:solidFill>
              </a:rPr>
              <a:t> alapú dokumentáció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A CAD csak a terv elkészítésében segít: </a:t>
            </a:r>
            <a:r>
              <a:rPr lang="hu-HU" sz="1600" dirty="0"/>
              <a:t>digitális rajzlap</a:t>
            </a:r>
            <a:endParaRPr lang="hu-HU" sz="1600" dirty="0">
              <a:solidFill>
                <a:schemeClr val="tx2"/>
              </a:solidFill>
            </a:endParaRPr>
          </a:p>
          <a:p>
            <a:pPr marL="600008" lvl="1" defTabSz="775408">
              <a:buClr>
                <a:schemeClr val="tx1"/>
              </a:buClr>
              <a:buSzPct val="90000"/>
              <a:defRPr/>
            </a:pPr>
            <a:r>
              <a:rPr lang="hu-HU" dirty="0"/>
              <a:t>Vonalak, ívek, körök, blokkok (már aki), szövegek, fóliák (már aki), stb.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A </a:t>
            </a:r>
            <a:r>
              <a:rPr lang="hu-HU" sz="1600" dirty="0"/>
              <a:t>CAD+GIS </a:t>
            </a:r>
            <a:r>
              <a:rPr lang="hu-HU" sz="1600" dirty="0">
                <a:solidFill>
                  <a:schemeClr val="tx2"/>
                </a:solidFill>
              </a:rPr>
              <a:t>adta lehetőségeket nem használjuk ki.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Lényegi adat nem tudunk kinyerni a rajzból.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61353685-3125-4B4D-A095-DBB1A4152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42278"/>
              </p:ext>
            </p:extLst>
          </p:nvPr>
        </p:nvGraphicFramePr>
        <p:xfrm>
          <a:off x="3609589" y="3160209"/>
          <a:ext cx="3328591" cy="273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7441270" imgH="6107937" progId="Photoshop.Image.9">
                  <p:embed/>
                </p:oleObj>
              </mc:Choice>
              <mc:Fallback>
                <p:oleObj name="Image" r:id="rId3" imgW="7441270" imgH="6107937" progId="Photoshop.Image.9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D42860DA-EEFF-44EC-8BF8-A8F164026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589" y="3160209"/>
                        <a:ext cx="3328591" cy="2734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0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D24AB9-7E0E-F240-9043-6A0A6DA1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MIÉRT NEM VÁLTUNK?</a:t>
            </a:r>
            <a:br>
              <a:rPr lang="cs-CZ" dirty="0"/>
            </a:br>
            <a:r>
              <a:rPr lang="cs-CZ" dirty="0"/>
              <a:t>MITŐL FÉLÜNK?</a:t>
            </a:r>
            <a:br>
              <a:rPr lang="cs-CZ" dirty="0"/>
            </a:br>
            <a:r>
              <a:rPr lang="cs-CZ" dirty="0"/>
              <a:t>MEDDIG TARTHATÓ EZ A HELYZET?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50052-9ACD-C44F-BA65-56064858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4DD172-6D0D-E344-9A9E-8BB0C54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9F19ED-5CC2-9E4B-96B1-B748E812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F83F4-8905-4A4A-A75B-79438E6B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5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B8A9C-F8DD-C24D-94A9-D5876FDE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8" y="548640"/>
            <a:ext cx="10204872" cy="720200"/>
          </a:xfrm>
        </p:spPr>
        <p:txBody>
          <a:bodyPr>
            <a:normAutofit/>
          </a:bodyPr>
          <a:lstStyle/>
          <a:p>
            <a:r>
              <a:rPr lang="hu-HU" sz="2200" dirty="0"/>
              <a:t>Mit gondolok én sok-sok éves térinformatikai tapasztalattal a hátam mögött.</a:t>
            </a:r>
            <a:endParaRPr lang="fr-FR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453CC-A20B-5941-AE11-DDFD1121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57" y="1364219"/>
            <a:ext cx="4291764" cy="4860176"/>
          </a:xfrm>
        </p:spPr>
        <p:txBody>
          <a:bodyPr>
            <a:normAutofit/>
          </a:bodyPr>
          <a:lstStyle/>
          <a:p>
            <a:pPr marL="142809" defTabSz="775408">
              <a:buClr>
                <a:srgbClr val="006666"/>
              </a:buClr>
              <a:buSzPct val="90000"/>
              <a:defRPr/>
            </a:pPr>
            <a:r>
              <a:rPr lang="hu-HU" dirty="0"/>
              <a:t>TAPASZTALAT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A legtöbbször megelégszünk azzal, hogy eleget tegyünk a kötelezettségnek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/>
              <a:t>E-közmű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>
                <a:solidFill>
                  <a:schemeClr val="tx2"/>
                </a:solidFill>
              </a:rPr>
              <a:t>MEKH adatszolgáltatás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/>
              <a:t>Ügyfél kiszolgálás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/>
              <a:t>Stb.</a:t>
            </a:r>
            <a:endParaRPr lang="hu-HU" sz="1300" dirty="0">
              <a:solidFill>
                <a:schemeClr val="tx2"/>
              </a:solidFill>
            </a:endParaRP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Gátat szab a megszokott munkarend, napi rutin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Félünk az ismeretlentől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Ahol el is kezdjük valahogy mégis a kezdeti fellángolást követően visszaesik a lendület 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Valahogy az látszik, hogy nem tudjuk felmérni azt, hogy ha energiát fektetünk valami az később megtérül és könnyebbé teszi az életünket, mindennapi munkánkat.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7D7AC-1A36-E245-AD97-4869876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B33A3-4E05-B647-B196-5AACFD3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6109B0B-A502-45B9-8CA4-DD9DE4A8AFCD}"/>
              </a:ext>
            </a:extLst>
          </p:cNvPr>
          <p:cNvSpPr txBox="1">
            <a:spLocks/>
          </p:cNvSpPr>
          <p:nvPr/>
        </p:nvSpPr>
        <p:spPr>
          <a:xfrm>
            <a:off x="6948011" y="1425093"/>
            <a:ext cx="4615399" cy="413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40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→"/>
              <a:tabLst>
                <a:tab pos="450850" algn="l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1438" indent="487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09" defTabSz="775408">
              <a:buClr>
                <a:schemeClr val="hlink"/>
              </a:buClr>
              <a:buSzPct val="90000"/>
              <a:defRPr/>
            </a:pPr>
            <a:r>
              <a:rPr lang="hu-HU" dirty="0"/>
              <a:t>SZOFTVER MEGOLDÁS OLDAL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Sok, különböző nyilvántartást használunk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Nem akarunk redundáns, duplikált nyilvántartásokat vezetni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Nem találjuk megfelelően korszerűnek a piac kínálta megoldásokat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Drága bevezetési és üzemeltetési költség</a:t>
            </a: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chemeClr val="tx2"/>
                </a:solidFill>
              </a:rPr>
              <a:t>Nem tudjuk minden környezetben, időpontban használni a rendszert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/>
              <a:t>Informatikai biztonság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/>
              <a:t>VPN kötöttség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>
                <a:solidFill>
                  <a:schemeClr val="tx2"/>
                </a:solidFill>
              </a:rPr>
              <a:t>Nincs mobil felület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>
                <a:solidFill>
                  <a:schemeClr val="tx2"/>
                </a:solidFill>
              </a:rPr>
              <a:t>Nincsenek eszközök</a:t>
            </a:r>
          </a:p>
          <a:p>
            <a:pPr marL="792481" lvl="2" indent="-295660" defTabSz="775408">
              <a:buClr>
                <a:schemeClr val="tx1"/>
              </a:buClr>
              <a:buSzPct val="90000"/>
              <a:defRPr/>
            </a:pPr>
            <a:r>
              <a:rPr lang="hu-HU" sz="1300" dirty="0"/>
              <a:t>Stb.</a:t>
            </a:r>
            <a:endParaRPr lang="hu-HU" sz="1300" dirty="0">
              <a:solidFill>
                <a:schemeClr val="tx2"/>
              </a:solidFill>
            </a:endParaRPr>
          </a:p>
          <a:p>
            <a:pPr marL="438468" indent="-295660" defTabSz="775408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hu-H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D24AB9-7E0E-F240-9043-6A0A6DA1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MIT JAVASLUNK?</a:t>
            </a:r>
            <a:br>
              <a:rPr lang="cs-CZ" dirty="0"/>
            </a:br>
            <a:r>
              <a:rPr lang="cs-CZ" dirty="0"/>
              <a:t>MIT KÍNÁUNK?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50052-9ACD-C44F-BA65-56064858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4DD172-6D0D-E344-9A9E-8BB0C54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9F19ED-5CC2-9E4B-96B1-B748E812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F83F4-8905-4A4A-A75B-79438E6B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77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E162F5F-EF32-4FA1-A3B4-40957D6E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847" y="6157986"/>
            <a:ext cx="86465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6A5BF8C-9DF8-4C44-ABFB-9A5993B4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715" y="6157986"/>
            <a:ext cx="393192" cy="365125"/>
          </a:xfrm>
        </p:spPr>
        <p:txBody>
          <a:bodyPr/>
          <a:lstStyle/>
          <a:p>
            <a:fld id="{FD07159B-18B2-462F-AF11-8AA8DEF36404}" type="slidenum">
              <a:rPr lang="fr-FR" smtClean="0"/>
              <a:t>7</a:t>
            </a:fld>
            <a:endParaRPr lang="fr-FR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9BEBDCF5-73F7-4829-8077-F3360AE3C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2811" y="6157986"/>
            <a:ext cx="4114800" cy="365125"/>
          </a:xfrm>
        </p:spPr>
        <p:txBody>
          <a:bodyPr/>
          <a:lstStyle/>
          <a:p>
            <a:r>
              <a:rPr lang="hu-HU" sz="900"/>
              <a:t>© 2021 Arkance Systems HU Kft. Minden jog fenntartva.</a:t>
            </a:r>
            <a:endParaRPr lang="hu-HU" sz="900" dirty="0"/>
          </a:p>
        </p:txBody>
      </p:sp>
      <p:pic>
        <p:nvPicPr>
          <p:cNvPr id="21" name="Obrázek 17">
            <a:extLst>
              <a:ext uri="{FF2B5EF4-FFF2-40B4-BE49-F238E27FC236}">
                <a16:creationId xmlns:a16="http://schemas.microsoft.com/office/drawing/2014/main" id="{5A6EC3FB-300A-468F-8B76-981F10DFE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3" b="5963"/>
          <a:stretch/>
        </p:blipFill>
        <p:spPr>
          <a:xfrm>
            <a:off x="438228" y="1241597"/>
            <a:ext cx="11530252" cy="4032448"/>
          </a:xfrm>
          <a:prstGeom prst="rect">
            <a:avLst/>
          </a:prstGeom>
        </p:spPr>
      </p:pic>
      <p:pic>
        <p:nvPicPr>
          <p:cNvPr id="22" name="Picture 4" descr="Oracle logo - Aktuálně.cz">
            <a:extLst>
              <a:ext uri="{FF2B5EF4-FFF2-40B4-BE49-F238E27FC236}">
                <a16:creationId xmlns:a16="http://schemas.microsoft.com/office/drawing/2014/main" id="{3DCA3651-64D7-4BEE-A5F7-E0F9D6C2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07" y="3955003"/>
            <a:ext cx="1935954" cy="14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Zástupný symbol pro obsah 7" descr="Database Storage Data · Free vector graphic on Pixabay">
            <a:extLst>
              <a:ext uri="{FF2B5EF4-FFF2-40B4-BE49-F238E27FC236}">
                <a16:creationId xmlns:a16="http://schemas.microsoft.com/office/drawing/2014/main" id="{70333D83-5CF2-423D-8A85-A168B0F83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88" y="1934889"/>
            <a:ext cx="1474946" cy="1628775"/>
          </a:xfrm>
        </p:spPr>
      </p:pic>
      <p:pic>
        <p:nvPicPr>
          <p:cNvPr id="26" name="Picture 2" descr="PostGIS - OSGeo">
            <a:extLst>
              <a:ext uri="{FF2B5EF4-FFF2-40B4-BE49-F238E27FC236}">
                <a16:creationId xmlns:a16="http://schemas.microsoft.com/office/drawing/2014/main" id="{F5B177D9-BA4B-42A9-BAD8-A995A43F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77" y="4936117"/>
            <a:ext cx="1501129" cy="8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Microsoft SQL Server Logo Vector (.SVG) Free Download">
            <a:extLst>
              <a:ext uri="{FF2B5EF4-FFF2-40B4-BE49-F238E27FC236}">
                <a16:creationId xmlns:a16="http://schemas.microsoft.com/office/drawing/2014/main" id="{8E6321CD-D377-4788-8E50-9892AC3A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7" y="3007206"/>
            <a:ext cx="1792552" cy="14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19">
            <a:extLst>
              <a:ext uri="{FF2B5EF4-FFF2-40B4-BE49-F238E27FC236}">
                <a16:creationId xmlns:a16="http://schemas.microsoft.com/office/drawing/2014/main" id="{ACB4AF19-19E7-4838-8D23-0D9CD1CE28B5}"/>
              </a:ext>
            </a:extLst>
          </p:cNvPr>
          <p:cNvSpPr/>
          <p:nvPr/>
        </p:nvSpPr>
        <p:spPr>
          <a:xfrm>
            <a:off x="371755" y="2562531"/>
            <a:ext cx="42124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solidFill>
                  <a:schemeClr val="accent2"/>
                </a:solidFill>
              </a:rPr>
              <a:t>Közmű tervezés</a:t>
            </a:r>
          </a:p>
          <a:p>
            <a:pPr algn="ctr"/>
            <a:r>
              <a:rPr lang="cs-CZ" sz="2400" dirty="0">
                <a:solidFill>
                  <a:schemeClr val="accent2"/>
                </a:solidFill>
              </a:rPr>
              <a:t>Közmű nyílvántartás</a:t>
            </a:r>
          </a:p>
          <a:p>
            <a:pPr algn="ctr"/>
            <a:endParaRPr lang="cs-CZ" sz="2400" dirty="0">
              <a:solidFill>
                <a:schemeClr val="accent2"/>
              </a:solidFill>
            </a:endParaRPr>
          </a:p>
          <a:p>
            <a:pPr algn="ctr"/>
            <a:r>
              <a:rPr lang="cs-CZ" sz="2400" dirty="0">
                <a:solidFill>
                  <a:schemeClr val="accent2"/>
                </a:solidFill>
              </a:rPr>
              <a:t>Szerkesztő munkahely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C18393F7-C593-41A8-B26C-6130311DE7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47" y="5085359"/>
            <a:ext cx="724168" cy="884697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BCC9D8A9-D624-4D54-9701-D287E72D9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454" y="4122958"/>
            <a:ext cx="1276655" cy="523219"/>
          </a:xfrm>
          <a:prstGeom prst="rect">
            <a:avLst/>
          </a:prstGeom>
        </p:spPr>
      </p:pic>
      <p:pic>
        <p:nvPicPr>
          <p:cNvPr id="35" name="Obrázek 4">
            <a:extLst>
              <a:ext uri="{FF2B5EF4-FFF2-40B4-BE49-F238E27FC236}">
                <a16:creationId xmlns:a16="http://schemas.microsoft.com/office/drawing/2014/main" id="{C2E28A07-2E3F-45C5-A516-F426EACFA1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2" y="285620"/>
            <a:ext cx="2736397" cy="954106"/>
          </a:xfrm>
          <a:prstGeom prst="rect">
            <a:avLst/>
          </a:prstGeom>
        </p:spPr>
      </p:pic>
      <p:sp>
        <p:nvSpPr>
          <p:cNvPr id="36" name="Téglalap 35">
            <a:extLst>
              <a:ext uri="{FF2B5EF4-FFF2-40B4-BE49-F238E27FC236}">
                <a16:creationId xmlns:a16="http://schemas.microsoft.com/office/drawing/2014/main" id="{A7771FC2-D70B-456F-9DC7-B72BD96142A2}"/>
              </a:ext>
            </a:extLst>
          </p:cNvPr>
          <p:cNvSpPr/>
          <p:nvPr/>
        </p:nvSpPr>
        <p:spPr>
          <a:xfrm>
            <a:off x="917388" y="613733"/>
            <a:ext cx="352839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200000"/>
            </a:pPr>
            <a:r>
              <a:rPr lang="hu-HU" alt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MŰSZAKI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200000"/>
            </a:pPr>
            <a:r>
              <a:rPr lang="hu-HU" alt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NYÍLVÁNTARTÁS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503058C-81F7-47E4-A652-72D320ADF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5877" y="872658"/>
            <a:ext cx="1474946" cy="207513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D5532D2-4017-40E4-AA94-D345E4B497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9582" y="3482417"/>
            <a:ext cx="1716788" cy="1069174"/>
          </a:xfrm>
          <a:prstGeom prst="rect">
            <a:avLst/>
          </a:prstGeom>
        </p:spPr>
      </p:pic>
      <p:sp>
        <p:nvSpPr>
          <p:cNvPr id="37" name="Obdélník 19">
            <a:extLst>
              <a:ext uri="{FF2B5EF4-FFF2-40B4-BE49-F238E27FC236}">
                <a16:creationId xmlns:a16="http://schemas.microsoft.com/office/drawing/2014/main" id="{7A2E71C5-C044-4B6F-9DEE-AA0AE0DCC7FD}"/>
              </a:ext>
            </a:extLst>
          </p:cNvPr>
          <p:cNvSpPr/>
          <p:nvPr/>
        </p:nvSpPr>
        <p:spPr>
          <a:xfrm>
            <a:off x="8834263" y="442856"/>
            <a:ext cx="25586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solidFill>
                  <a:schemeClr val="accent2"/>
                </a:solidFill>
              </a:rPr>
              <a:t>WEB felhasználók</a:t>
            </a:r>
          </a:p>
        </p:txBody>
      </p:sp>
      <p:sp>
        <p:nvSpPr>
          <p:cNvPr id="38" name="Obdélník 19">
            <a:extLst>
              <a:ext uri="{FF2B5EF4-FFF2-40B4-BE49-F238E27FC236}">
                <a16:creationId xmlns:a16="http://schemas.microsoft.com/office/drawing/2014/main" id="{F150FF51-AA2D-4F16-B432-C83D26F09D3D}"/>
              </a:ext>
            </a:extLst>
          </p:cNvPr>
          <p:cNvSpPr/>
          <p:nvPr/>
        </p:nvSpPr>
        <p:spPr>
          <a:xfrm>
            <a:off x="8998654" y="3052615"/>
            <a:ext cx="25586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solidFill>
                  <a:schemeClr val="accent2"/>
                </a:solidFill>
              </a:rPr>
              <a:t>MOBIL felhasználók</a:t>
            </a:r>
          </a:p>
        </p:txBody>
      </p:sp>
      <p:sp>
        <p:nvSpPr>
          <p:cNvPr id="39" name="Obdélník 19">
            <a:extLst>
              <a:ext uri="{FF2B5EF4-FFF2-40B4-BE49-F238E27FC236}">
                <a16:creationId xmlns:a16="http://schemas.microsoft.com/office/drawing/2014/main" id="{FE89B722-2B6F-4621-AC02-734C3D1190D3}"/>
              </a:ext>
            </a:extLst>
          </p:cNvPr>
          <p:cNvSpPr/>
          <p:nvPr/>
        </p:nvSpPr>
        <p:spPr>
          <a:xfrm>
            <a:off x="7532162" y="5393476"/>
            <a:ext cx="25586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solidFill>
                  <a:schemeClr val="accent2"/>
                </a:solidFill>
              </a:rPr>
              <a:t>Adatszolgáltatások</a:t>
            </a:r>
          </a:p>
        </p:txBody>
      </p:sp>
      <p:pic>
        <p:nvPicPr>
          <p:cNvPr id="3074" name="Picture 2" descr="Megjelent a MEKH júliusi nemzetközi árösszehasonlító vizsgálata - Magyar  Napelem Napkollektor Szövetség">
            <a:extLst>
              <a:ext uri="{FF2B5EF4-FFF2-40B4-BE49-F238E27FC236}">
                <a16:creationId xmlns:a16="http://schemas.microsoft.com/office/drawing/2014/main" id="{A31B2634-32BC-4315-B17C-85471FDD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497" y="5013745"/>
            <a:ext cx="953248" cy="9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E47E681-AC11-4EE7-9BAE-B479D06AA3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231" y="5085359"/>
            <a:ext cx="31146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50052-9ACD-C44F-BA65-56064858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hu-HU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4DD172-6D0D-E344-9A9E-8BB0C54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9F19ED-5CC2-9E4B-96B1-B748E812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F83F4-8905-4A4A-A75B-79438E6B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8</a:t>
            </a:fld>
            <a:endParaRPr lang="fr-FR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AE3B4F10-E60C-4640-95FB-1C21C565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2659313"/>
            <a:ext cx="7290816" cy="1700026"/>
          </a:xfrm>
        </p:spPr>
        <p:txBody>
          <a:bodyPr/>
          <a:lstStyle/>
          <a:p>
            <a:r>
              <a:rPr lang="cs-CZ" dirty="0"/>
              <a:t>Mi az a twiGIS?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7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7D7AC-1A36-E245-AD97-4869876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B33A3-4E05-B647-B196-5AACFD3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9</a:t>
            </a:fld>
            <a:endParaRPr lang="fr-FR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5BE283F-8301-47BD-A06A-6370529C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341" y="1728000"/>
            <a:ext cx="7089881" cy="3847738"/>
          </a:xfrm>
          <a:prstGeom prst="rect">
            <a:avLst/>
          </a:prstGeom>
        </p:spPr>
      </p:pic>
      <p:sp>
        <p:nvSpPr>
          <p:cNvPr id="13" name="Zástupný symbol pro obsah 6">
            <a:extLst>
              <a:ext uri="{FF2B5EF4-FFF2-40B4-BE49-F238E27FC236}">
                <a16:creationId xmlns:a16="http://schemas.microsoft.com/office/drawing/2014/main" id="{E523D989-6074-4C21-BA8C-FB2C6B4B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061320"/>
            <a:ext cx="5121800" cy="3599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Területek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Közmű-nyilvántartás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Városüzemeltetés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Önkormányzati térinformatika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Intuitív, web, mobil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AutoCAD Map, QGIS háttér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Központi adatbázis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Magyar felhasználói felület</a:t>
            </a:r>
            <a:endParaRPr lang="cs-CZ" sz="2400" dirty="0"/>
          </a:p>
        </p:txBody>
      </p:sp>
      <p:pic>
        <p:nvPicPr>
          <p:cNvPr id="14" name="Obrázek 7">
            <a:extLst>
              <a:ext uri="{FF2B5EF4-FFF2-40B4-BE49-F238E27FC236}">
                <a16:creationId xmlns:a16="http://schemas.microsoft.com/office/drawing/2014/main" id="{1B3D2DA2-DAF1-41A5-B3FF-08134539F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65025"/>
            <a:ext cx="3909043" cy="13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083"/>
      </p:ext>
    </p:extLst>
  </p:cSld>
  <p:clrMapOvr>
    <a:masterClrMapping/>
  </p:clrMapOvr>
</p:sld>
</file>

<file path=ppt/theme/theme1.xml><?xml version="1.0" encoding="utf-8"?>
<a:theme xmlns:a="http://schemas.openxmlformats.org/drawingml/2006/main" name="Téma Office">
  <a:themeElements>
    <a:clrScheme name="Ark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A6D"/>
      </a:accent1>
      <a:accent2>
        <a:srgbClr val="00B9F8"/>
      </a:accent2>
      <a:accent3>
        <a:srgbClr val="EB695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kance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DA4F7FBE-31C2-46C5-A728-123B4DEC00F8}" vid="{BBB0E274-4966-43FF-97B5-D9B3399577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zn xmlns="b132182f-73c5-42d0-9911-665daaeacf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B86399E0E704A8C3AD4B055AC6D69" ma:contentTypeVersion="12" ma:contentTypeDescription="Crée un document." ma:contentTypeScope="" ma:versionID="05f6cbee4d41f2d6496db904ab2ca2c7">
  <xsd:schema xmlns:xsd="http://www.w3.org/2001/XMLSchema" xmlns:xs="http://www.w3.org/2001/XMLSchema" xmlns:p="http://schemas.microsoft.com/office/2006/metadata/properties" xmlns:ns2="b132182f-73c5-42d0-9911-665daaeacfe3" xmlns:ns3="8b869ef9-ba61-4a32-9b6f-849e9fecf069" targetNamespace="http://schemas.microsoft.com/office/2006/metadata/properties" ma:root="true" ma:fieldsID="ccea2f6a6a1537612d8b98dd5ac425f9" ns2:_="" ns3:_="">
    <xsd:import namespace="b132182f-73c5-42d0-9911-665daaeacfe3"/>
    <xsd:import namespace="8b869ef9-ba61-4a32-9b6f-849e9fecf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oz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2182f-73c5-42d0-9911-665daaeac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ozn" ma:index="19" nillable="true" ma:displayName="Pozn" ma:format="Dropdown" ma:internalName="Poz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9ef9-ba61-4a32-9b6f-849e9fecf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8F9DA-C423-4007-8E66-4711E5C6AE46}">
  <ds:schemaRefs>
    <ds:schemaRef ds:uri="http://purl.org/dc/dcmitype/"/>
    <ds:schemaRef ds:uri="b132182f-73c5-42d0-9911-665daaeacfe3"/>
    <ds:schemaRef ds:uri="http://purl.org/dc/elements/1.1/"/>
    <ds:schemaRef ds:uri="http://schemas.microsoft.com/office/2006/metadata/properties"/>
    <ds:schemaRef ds:uri="http://schemas.microsoft.com/office/2006/documentManagement/types"/>
    <ds:schemaRef ds:uri="8b869ef9-ba61-4a32-9b6f-849e9fecf06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B4DEB7-2C67-4B78-90BA-89BAF5736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2182f-73c5-42d0-9911-665daaeacfe3"/>
    <ds:schemaRef ds:uri="8b869ef9-ba61-4a32-9b6f-849e9fecf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B13B58-DBC8-4A01-AF32-8A50D0228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Arkance systems_HU Távhő</Template>
  <TotalTime>324</TotalTime>
  <Words>535</Words>
  <Application>Microsoft Office PowerPoint</Application>
  <PresentationFormat>Szélesvásznú</PresentationFormat>
  <Paragraphs>132</Paragraphs>
  <Slides>15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inherit</vt:lpstr>
      <vt:lpstr>Roboto</vt:lpstr>
      <vt:lpstr>Roboto Bold</vt:lpstr>
      <vt:lpstr>Téma Office</vt:lpstr>
      <vt:lpstr>Image</vt:lpstr>
      <vt:lpstr>PowerPoint-bemutató</vt:lpstr>
      <vt:lpstr>HOL IS TART A MŰSZAKI NYÍLVÁNTARTÁS?</vt:lpstr>
      <vt:lpstr>Eltelt közel 40 év az első CAD rendszerek megjelenése óta és mintha mi sem történt volna</vt:lpstr>
      <vt:lpstr>MIÉRT NEM VÁLTUNK? MITŐL FÉLÜNK? MEDDIG TARTHATÓ EZ A HELYZET?</vt:lpstr>
      <vt:lpstr>Mit gondolok én sok-sok éves térinformatikai tapasztalattal a hátam mögött.</vt:lpstr>
      <vt:lpstr>MIT JAVASLUNK? MIT KÍNÁUNK?</vt:lpstr>
      <vt:lpstr>PowerPoint-bemutató</vt:lpstr>
      <vt:lpstr>Mi az a twiGIS?</vt:lpstr>
      <vt:lpstr>PowerPoint-bemutató</vt:lpstr>
      <vt:lpstr>PowerPoint-bemutató</vt:lpstr>
      <vt:lpstr>KORLÁTLAN HATÁROK</vt:lpstr>
      <vt:lpstr>twiGIS bemutó videók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Róbert CSERVENÁK</dc:creator>
  <cp:lastModifiedBy>Róbert CSERVENÁK</cp:lastModifiedBy>
  <cp:revision>6</cp:revision>
  <dcterms:created xsi:type="dcterms:W3CDTF">2022-01-20T09:07:24Z</dcterms:created>
  <dcterms:modified xsi:type="dcterms:W3CDTF">2022-01-21T12:20:58Z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0x0101001D0B86399E0E704A8C3AD4B055AC6D69</vt:lpwstr>
  </property>
</Properties>
</file>