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8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61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97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51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47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23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18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47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129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12/9/2020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995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12/9/2020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19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Videó 17">
            <a:extLst>
              <a:ext uri="{FF2B5EF4-FFF2-40B4-BE49-F238E27FC236}">
                <a16:creationId xmlns:a16="http://schemas.microsoft.com/office/drawing/2014/main" id="{61D25BDB-6487-40A6-9A24-73EA2FCEFA1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t="284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9" name="Rectangle 10">
            <a:extLst>
              <a:ext uri="{FF2B5EF4-FFF2-40B4-BE49-F238E27FC236}">
                <a16:creationId xmlns:a16="http://schemas.microsoft.com/office/drawing/2014/main" id="{612349FF-7742-42ED-ADF3-238B5DDD1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07" y="4237318"/>
            <a:ext cx="12188952" cy="2620682"/>
          </a:xfrm>
          <a:prstGeom prst="rect">
            <a:avLst/>
          </a:prstGeom>
          <a:gradFill>
            <a:gsLst>
              <a:gs pos="42000">
                <a:srgbClr val="000000">
                  <a:alpha val="14000"/>
                </a:srgbClr>
              </a:gs>
              <a:gs pos="0">
                <a:srgbClr val="000000">
                  <a:alpha val="0"/>
                </a:srgbClr>
              </a:gs>
              <a:gs pos="100000">
                <a:srgbClr val="000000">
                  <a:alpha val="31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9BB006A9-7B13-42E6-AAD8-AF6478EB2F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6" y="5528235"/>
            <a:ext cx="10696574" cy="770964"/>
          </a:xfrm>
        </p:spPr>
        <p:txBody>
          <a:bodyPr anchor="b">
            <a:normAutofit/>
          </a:bodyPr>
          <a:lstStyle/>
          <a:p>
            <a:r>
              <a:rPr lang="hu-HU" sz="4000" dirty="0">
                <a:solidFill>
                  <a:srgbClr val="FFFFFF"/>
                </a:solidFill>
              </a:rPr>
              <a:t>Hogyan ne utáljuk a Hulladékégetőket?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7B2AD3E-81F3-4F44-969A-9F89163BD9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849" y="4392705"/>
            <a:ext cx="5795251" cy="1063813"/>
          </a:xfrm>
        </p:spPr>
        <p:txBody>
          <a:bodyPr anchor="b">
            <a:normAutofit/>
          </a:bodyPr>
          <a:lstStyle/>
          <a:p>
            <a:r>
              <a:rPr lang="hu-HU" sz="1800" dirty="0">
                <a:solidFill>
                  <a:srgbClr val="FFFFFF"/>
                </a:solidFill>
              </a:rPr>
              <a:t>Novák Viktória</a:t>
            </a:r>
          </a:p>
        </p:txBody>
      </p:sp>
    </p:spTree>
    <p:extLst>
      <p:ext uri="{BB962C8B-B14F-4D97-AF65-F5344CB8AC3E}">
        <p14:creationId xmlns:p14="http://schemas.microsoft.com/office/powerpoint/2010/main" val="341253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mute="1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A0340F-EE4E-4A46-B87E-8927AF06C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Holisztikus szemlélet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6808D6A-87B2-4517-8FC8-AB8E402CDF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hu-HU" sz="2800" dirty="0"/>
          </a:p>
          <a:p>
            <a:pPr marL="0" indent="0" algn="ctr">
              <a:buNone/>
            </a:pPr>
            <a:r>
              <a:rPr lang="hu-HU" sz="2800" dirty="0"/>
              <a:t>Mint ahogy általában mindenhol, itt is azzal érjük el a legnagyobb eredményt, ha a lehető legtöbb oldalról megvizsgáljuk a dolgokat és eggyel hátrébb lépve figyeljük meg a teljes képet.</a:t>
            </a:r>
          </a:p>
        </p:txBody>
      </p:sp>
    </p:spTree>
    <p:extLst>
      <p:ext uri="{BB962C8B-B14F-4D97-AF65-F5344CB8AC3E}">
        <p14:creationId xmlns:p14="http://schemas.microsoft.com/office/powerpoint/2010/main" val="277688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DA8724-3A65-4166-81D3-2ACA39514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Számokban…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6A28D64-E712-4611-9DBC-CE6ED6B46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Hulladék fűtőértéke 14,3 MJ/kg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 hektár nemesnyár vagy akácerdő kb. 20 tonna faanyagot ad évente. 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(35% nedvességtartalom, 12 GJ/t fűtőérték)</a:t>
            </a:r>
          </a:p>
          <a:p>
            <a:r>
              <a:rPr lang="hu-H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ha erdő 240 GJ energia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27.938.000 GJ energiát nyerhetünk TSZH termikus ártalmatlanítása során</a:t>
            </a: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évente 116.408 ha-</a:t>
            </a:r>
            <a:r>
              <a:rPr lang="hu-H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történő fakitermelést tehetnénk szükségtelenné</a:t>
            </a: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Magyarország erdős területei: 16-18.000 ha</a:t>
            </a:r>
            <a:endParaRPr lang="hu-H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hu-H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77746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F0300E-EA11-4BD8-8251-306B26341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367" y="2626608"/>
            <a:ext cx="10691265" cy="1371030"/>
          </a:xfrm>
        </p:spPr>
        <p:txBody>
          <a:bodyPr/>
          <a:lstStyle/>
          <a:p>
            <a:pPr algn="ctr"/>
            <a:r>
              <a:rPr lang="hu-HU" dirty="0"/>
              <a:t>Köszönöm </a:t>
            </a:r>
            <a:r>
              <a:rPr lang="hu-HU"/>
              <a:t>a figyelmet</a:t>
            </a:r>
          </a:p>
        </p:txBody>
      </p:sp>
    </p:spTree>
    <p:extLst>
      <p:ext uri="{BB962C8B-B14F-4D97-AF65-F5344CB8AC3E}">
        <p14:creationId xmlns:p14="http://schemas.microsoft.com/office/powerpoint/2010/main" val="316440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E05908-AD60-4EBB-A336-95DA37E99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Hulladékégetés és környezettudatosság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041E306-529E-4E7A-9D32-FF6FAA644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93126"/>
            <a:ext cx="3613913" cy="3636088"/>
          </a:xfrm>
        </p:spPr>
        <p:txBody>
          <a:bodyPr/>
          <a:lstStyle/>
          <a:p>
            <a:r>
              <a:rPr lang="hu-HU" dirty="0"/>
              <a:t>„semmittevés” is egy lépés</a:t>
            </a:r>
          </a:p>
          <a:p>
            <a:r>
              <a:rPr lang="hu-HU" dirty="0"/>
              <a:t>Szelektív gyűjtés</a:t>
            </a:r>
          </a:p>
          <a:p>
            <a:r>
              <a:rPr lang="hu-HU" dirty="0" err="1"/>
              <a:t>Ökocsomagolások</a:t>
            </a:r>
            <a:endParaRPr lang="hu-HU" dirty="0"/>
          </a:p>
          <a:p>
            <a:r>
              <a:rPr lang="hu-HU" dirty="0"/>
              <a:t>Szemét elégetése?</a:t>
            </a:r>
          </a:p>
          <a:p>
            <a:r>
              <a:rPr lang="hu-HU" dirty="0"/>
              <a:t>Hulladékpiramis</a:t>
            </a:r>
          </a:p>
          <a:p>
            <a:r>
              <a:rPr lang="hu-HU" dirty="0" err="1"/>
              <a:t>Waste</a:t>
            </a:r>
            <a:r>
              <a:rPr lang="hu-HU" dirty="0"/>
              <a:t> mining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B475149B-812D-468D-96B9-05B3FBE45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22" y="1509956"/>
            <a:ext cx="5338439" cy="462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0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65C6B53-5325-43B5-97F5-8D0855B72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gonosz hulladékégető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0565018-AAAC-4153-B062-315C11BDC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“</a:t>
            </a:r>
            <a:r>
              <a:rPr lang="hu-HU" sz="1800" dirty="0">
                <a:effectLst/>
                <a:latin typeface="CIDFont+F1"/>
                <a:ea typeface="CIDFont+F1"/>
                <a:cs typeface="CIDFont+F1"/>
              </a:rPr>
              <a:t>Á</a:t>
            </a:r>
            <a:r>
              <a:rPr lang="hu-HU" sz="18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rtalmasabb a k</a:t>
            </a:r>
            <a:r>
              <a:rPr lang="hu-HU" sz="1800" dirty="0">
                <a:effectLst/>
                <a:latin typeface="CIDFont+F1"/>
                <a:ea typeface="CIDFont+F1"/>
                <a:cs typeface="CIDFont+F1"/>
              </a:rPr>
              <a:t>ö</a:t>
            </a:r>
            <a:r>
              <a:rPr lang="hu-HU" sz="18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rnyezetre n</a:t>
            </a:r>
            <a:r>
              <a:rPr lang="hu-HU" sz="18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8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zve, vagy b</a:t>
            </a:r>
            <a:r>
              <a:rPr lang="hu-HU" sz="1800" dirty="0">
                <a:effectLst/>
                <a:latin typeface="CIDFont+F1"/>
                <a:ea typeface="CIDFont+F1"/>
                <a:cs typeface="CIDFont+F1"/>
              </a:rPr>
              <a:t>ü</a:t>
            </a:r>
            <a:r>
              <a:rPr lang="hu-HU" sz="18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d</a:t>
            </a:r>
            <a:r>
              <a:rPr lang="hu-HU" sz="1800" dirty="0">
                <a:effectLst/>
                <a:latin typeface="CIDFont+F1"/>
                <a:ea typeface="CIDFont+F1"/>
                <a:cs typeface="CIDFont+F1"/>
              </a:rPr>
              <a:t>ö</a:t>
            </a:r>
            <a:r>
              <a:rPr lang="hu-HU" sz="18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sebb, nagyobb, rond</a:t>
            </a:r>
            <a:r>
              <a:rPr lang="hu-HU" sz="1800" dirty="0">
                <a:effectLst/>
                <a:latin typeface="CIDFont+F1"/>
                <a:ea typeface="CIDFont+F1"/>
                <a:cs typeface="CIDFont+F1"/>
              </a:rPr>
              <a:t>á</a:t>
            </a:r>
            <a:r>
              <a:rPr lang="hu-HU" sz="18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bb, </a:t>
            </a:r>
            <a:r>
              <a:rPr lang="hu-HU" sz="1800" dirty="0" err="1">
                <a:effectLst/>
                <a:latin typeface="CIDFont+F1"/>
                <a:ea typeface="Calibri" panose="020F0502020204030204" pitchFamily="34" charset="0"/>
                <a:cs typeface="CIDFont+F1"/>
              </a:rPr>
              <a:t>stb</a:t>
            </a:r>
            <a:r>
              <a:rPr lang="en-US" sz="18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”</a:t>
            </a:r>
            <a:endParaRPr lang="hu-HU" sz="1800" dirty="0">
              <a:latin typeface="CIDFont+F1"/>
              <a:ea typeface="Calibri" panose="020F0502020204030204" pitchFamily="34" charset="0"/>
              <a:cs typeface="CIDFont+F1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(Kisv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á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rosi,</a:t>
            </a:r>
            <a:r>
              <a:rPr 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31-45 k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ö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z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ö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tti n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ő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- sz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ner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ő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m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ű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s hullad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k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get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ő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)</a:t>
            </a:r>
            <a:endParaRPr lang="hu-H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latin typeface="CIDFont+F6"/>
              </a:rPr>
              <a:t>“</a:t>
            </a:r>
            <a:r>
              <a:rPr lang="hu-HU" sz="1800" dirty="0">
                <a:latin typeface="CIDFont+F6"/>
              </a:rPr>
              <a:t>Rendkívül környezetszennyezőnek, vagy veszélyesnek tartom őket.</a:t>
            </a:r>
            <a:r>
              <a:rPr lang="en-US" sz="1800" dirty="0">
                <a:latin typeface="CIDFont+F6"/>
              </a:rPr>
              <a:t>”</a:t>
            </a:r>
            <a:endParaRPr lang="hu-HU" sz="1800" dirty="0">
              <a:latin typeface="CIDFont+F6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(</a:t>
            </a:r>
            <a:r>
              <a:rPr lang="hu-HU" sz="1600" dirty="0">
                <a:latin typeface="CIDFont+F1"/>
              </a:rPr>
              <a:t>Középvárosi 31-45 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k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ö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z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ö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tti f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rfi - hullad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k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get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ő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s atom)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CIDFont+F6"/>
                <a:ea typeface="CIDFont+F1"/>
                <a:cs typeface="CIDFont+F6"/>
              </a:rPr>
              <a:t>“Szennyezés”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(60 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ven fel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ü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li k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ö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z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pv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á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rosi f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rfi - hullad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k, sz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ner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ő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m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ű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)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effectLst/>
                <a:latin typeface="CIDFont+F6"/>
                <a:ea typeface="CIDFont+F1"/>
                <a:cs typeface="CIDFont+F6"/>
              </a:rPr>
              <a:t>“Mert </a:t>
            </a:r>
            <a:r>
              <a:rPr lang="hu-HU" sz="1800" dirty="0" err="1">
                <a:effectLst/>
                <a:latin typeface="CIDFont+F6"/>
                <a:ea typeface="CIDFont+F1"/>
                <a:cs typeface="CIDFont+F6"/>
              </a:rPr>
              <a:t>gonoszak</a:t>
            </a:r>
            <a:r>
              <a:rPr lang="hu-HU" sz="1800" dirty="0">
                <a:effectLst/>
                <a:latin typeface="CIDFont+F6"/>
                <a:ea typeface="CIDFont+F1"/>
                <a:cs typeface="CIDFont+F6"/>
              </a:rPr>
              <a:t>”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hu-HU" sz="1600" dirty="0">
                <a:effectLst/>
                <a:latin typeface="CIDFont+F6"/>
                <a:ea typeface="CIDFont+F1"/>
                <a:cs typeface="CIDFont+F6"/>
              </a:rPr>
              <a:t>(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K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ö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zs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gben 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l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ő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 31-45 k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ö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z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ö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tt f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rfi, a sz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ler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ő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m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ű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re 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é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s napelemre 6-ostadott, a biog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á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zra nem tudom v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á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laszt, a t</a:t>
            </a:r>
            <a:r>
              <a:rPr lang="hu-HU" sz="1600" dirty="0">
                <a:effectLst/>
                <a:latin typeface="CIDFont+F1"/>
                <a:ea typeface="CIDFont+F1"/>
                <a:cs typeface="CIDFont+F1"/>
              </a:rPr>
              <a:t>ö</a:t>
            </a:r>
            <a:r>
              <a:rPr lang="hu-HU" sz="1600" dirty="0">
                <a:effectLst/>
                <a:latin typeface="CIDFont+F1"/>
                <a:ea typeface="Calibri" panose="020F0502020204030204" pitchFamily="34" charset="0"/>
                <a:cs typeface="CIDFont+F1"/>
              </a:rPr>
              <a:t>bbire pedig 1-est)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82482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CA0E8E4-79BA-4258-A026-BD7F6C0E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Gonosz a távhő is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A9923C-9C59-4854-9773-78D147A29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293126"/>
            <a:ext cx="7085082" cy="3636088"/>
          </a:xfrm>
        </p:spPr>
        <p:txBody>
          <a:bodyPr/>
          <a:lstStyle/>
          <a:p>
            <a:r>
              <a:rPr lang="hu-HU" dirty="0"/>
              <a:t>“Ha megépítik az </a:t>
            </a:r>
            <a:r>
              <a:rPr lang="hu-HU" dirty="0" err="1"/>
              <a:t>inotai</a:t>
            </a:r>
            <a:r>
              <a:rPr lang="hu-HU" dirty="0"/>
              <a:t> hulladékégetőt, azonnal fogjanak hozzá a temető bővítéséhez is, mert a környéken sokkal nagyobb lesz a halálozási arány” </a:t>
            </a:r>
          </a:p>
          <a:p>
            <a:pPr lvl="1"/>
            <a:r>
              <a:rPr lang="hu-HU" dirty="0"/>
              <a:t>egy helybéli nyugdíjas</a:t>
            </a:r>
          </a:p>
          <a:p>
            <a:pPr marL="457200" lvl="1" indent="0">
              <a:buNone/>
            </a:pPr>
            <a:endParaRPr lang="hu-HU" dirty="0"/>
          </a:p>
          <a:p>
            <a:r>
              <a:rPr lang="hu-HU" dirty="0"/>
              <a:t>“Az egészségünk nem eladó” </a:t>
            </a:r>
          </a:p>
          <a:p>
            <a:pPr lvl="1"/>
            <a:r>
              <a:rPr lang="hu-HU" dirty="0"/>
              <a:t>egy középkorú asszony</a:t>
            </a:r>
          </a:p>
          <a:p>
            <a:endParaRPr lang="hu-H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6C65530-83C6-424E-ABFA-D1C1DA481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202" y="1447061"/>
            <a:ext cx="3578254" cy="464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12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85666E-6BFE-4A3C-BB1D-561FC5AE6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KOMmunikáció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258A91-98F9-42C1-80B9-D0573D6AE9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Megfelelő tájékoztatás nélkül az ellenszenv egyre csak erősödik</a:t>
            </a:r>
          </a:p>
          <a:p>
            <a:r>
              <a:rPr lang="hu-HU" dirty="0"/>
              <a:t>Ez az időben előre haladva csak egyre nagyobb gazdasági kockázatot jelent.</a:t>
            </a:r>
          </a:p>
          <a:p>
            <a:r>
              <a:rPr lang="hu-HU" dirty="0"/>
              <a:t>Célszerű feloldani megelőzéssel:</a:t>
            </a:r>
          </a:p>
          <a:p>
            <a:pPr lvl="1"/>
            <a:r>
              <a:rPr lang="hu-HU" dirty="0"/>
              <a:t>Tájékoztatás</a:t>
            </a:r>
          </a:p>
          <a:p>
            <a:pPr lvl="1"/>
            <a:r>
              <a:rPr lang="hu-HU" dirty="0"/>
              <a:t>Igényfelmérés</a:t>
            </a:r>
          </a:p>
          <a:p>
            <a:pPr lvl="1"/>
            <a:r>
              <a:rPr lang="hu-HU" dirty="0"/>
              <a:t>Szavazás</a:t>
            </a:r>
          </a:p>
          <a:p>
            <a:pPr lvl="1"/>
            <a:r>
              <a:rPr lang="hu-HU" dirty="0"/>
              <a:t>Lakossági fórumok</a:t>
            </a:r>
          </a:p>
          <a:p>
            <a:pPr lvl="1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8722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E471D62-071F-4F1F-8F0A-135975CE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Felmérés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23E9EFB-FAEE-4D5A-A4E3-E38BAB8D3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Ha tudjuk, hogy mi váltja ki a félelmet </a:t>
            </a:r>
            <a:r>
              <a:rPr lang="hu-HU" dirty="0">
                <a:sym typeface="Wingdings" panose="05000000000000000000" pitchFamily="2" charset="2"/>
              </a:rPr>
              <a:t></a:t>
            </a:r>
            <a:r>
              <a:rPr lang="hu-HU" dirty="0"/>
              <a:t> tudjuk azt is, hogy hogyan szüntessük meg</a:t>
            </a:r>
          </a:p>
          <a:p>
            <a:pPr lvl="1"/>
            <a:r>
              <a:rPr lang="hu-HU" dirty="0"/>
              <a:t>Bizalom hiánya </a:t>
            </a:r>
            <a:r>
              <a:rPr lang="hu-HU" dirty="0">
                <a:sym typeface="Wingdings" panose="05000000000000000000" pitchFamily="2" charset="2"/>
              </a:rPr>
              <a:t> információ hiánya</a:t>
            </a:r>
            <a:endParaRPr lang="hu-HU" dirty="0"/>
          </a:p>
          <a:p>
            <a:pPr lvl="1"/>
            <a:r>
              <a:rPr lang="hu-HU" dirty="0">
                <a:sym typeface="Wingdings" panose="05000000000000000000" pitchFamily="2" charset="2"/>
              </a:rPr>
              <a:t> tájékoztatás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1. rövidtávon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2. középtávon</a:t>
            </a:r>
          </a:p>
          <a:p>
            <a:pPr lvl="1"/>
            <a:r>
              <a:rPr lang="hu-HU" dirty="0">
                <a:sym typeface="Wingdings" panose="05000000000000000000" pitchFamily="2" charset="2"/>
              </a:rPr>
              <a:t>3. hosszútávon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3054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78DD96A-207E-49E7-BB99-E6A0B3533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Rövidtávú tájékoztatás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5487B44-DCB6-47FD-8D23-C654DE884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Higgyék azt az emberek, hogy van beleszólásuk</a:t>
            </a:r>
          </a:p>
          <a:p>
            <a:r>
              <a:rPr lang="hu-HU" dirty="0"/>
              <a:t>De még jobb, ha van is.</a:t>
            </a:r>
          </a:p>
          <a:p>
            <a:r>
              <a:rPr lang="hu-HU" dirty="0"/>
              <a:t>Kiscsoportos tájékoztatók, lakossági fórumok, rövid kérdőívek</a:t>
            </a:r>
          </a:p>
          <a:p>
            <a:r>
              <a:rPr lang="hu-HU" dirty="0"/>
              <a:t>Ezek a leghatékonyabbak gazdaságilag</a:t>
            </a:r>
          </a:p>
          <a:p>
            <a:r>
              <a:rPr lang="hu-HU" dirty="0"/>
              <a:t>Viszont mindig meg kell ismételni őket </a:t>
            </a:r>
            <a:r>
              <a:rPr lang="hu-HU" dirty="0">
                <a:sym typeface="Wingdings" panose="05000000000000000000" pitchFamily="2" charset="2"/>
              </a:rPr>
              <a:t> hiányzik a szemléletformálás</a:t>
            </a:r>
          </a:p>
          <a:p>
            <a:r>
              <a:rPr lang="hu-HU" dirty="0">
                <a:sym typeface="Wingdings" panose="05000000000000000000" pitchFamily="2" charset="2"/>
              </a:rPr>
              <a:t>Sok megválaszolatlanul hagyott kérdés álhíreket gerjeszt</a:t>
            </a:r>
          </a:p>
          <a:p>
            <a:r>
              <a:rPr lang="hu-HU" dirty="0">
                <a:sym typeface="Wingdings" panose="05000000000000000000" pitchFamily="2" charset="2"/>
              </a:rPr>
              <a:t>Fontos elfogadnunk, hogy mindig lesznek meggyőzhetetlenek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10997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305C45A-500E-450F-8E25-8C56B83FD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Középtávú tájékoztatás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D834A90-7FAB-41E9-9A12-91BB8F4A42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Elsősorban marketing jellegű</a:t>
            </a:r>
          </a:p>
          <a:p>
            <a:r>
              <a:rPr lang="hu-HU" dirty="0"/>
              <a:t>Nagy cégeknél láthatjuk, hogy beválik.</a:t>
            </a:r>
          </a:p>
          <a:p>
            <a:r>
              <a:rPr lang="hu-HU" dirty="0"/>
              <a:t>Magasabb a költségigénye, lassabban érünk el vele eredményt</a:t>
            </a:r>
          </a:p>
          <a:p>
            <a:r>
              <a:rPr lang="hu-HU" dirty="0"/>
              <a:t>Viszont már van szemléletformáló hatása</a:t>
            </a:r>
          </a:p>
          <a:p>
            <a:r>
              <a:rPr lang="hu-HU" dirty="0">
                <a:sym typeface="Wingdings" panose="05000000000000000000" pitchFamily="2" charset="2"/>
              </a:rPr>
              <a:t> Egy későbbi beruházásnál már kevésbé szükséges oktatni a lakosokat.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71146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88EC66-6332-45D9-82AA-F4D5C9636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Hosszútávú tájékoztatás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1B7747-3751-4EF7-994E-620CC50B2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Egy generációváltás szükséges az eredmény eléréséhez</a:t>
            </a:r>
          </a:p>
          <a:p>
            <a:r>
              <a:rPr lang="hu-HU" dirty="0"/>
              <a:t>(vagy egyáltalán a módszer mutatóinak méréséhez)</a:t>
            </a:r>
          </a:p>
          <a:p>
            <a:r>
              <a:rPr lang="hu-HU" dirty="0"/>
              <a:t>Hosszútávon a leggazdaságosabb, viszont magas kezdeti energia- és tőkeigény</a:t>
            </a:r>
          </a:p>
          <a:p>
            <a:r>
              <a:rPr lang="hu-HU" dirty="0"/>
              <a:t>Óvodától a felnőttképzésig</a:t>
            </a:r>
          </a:p>
          <a:p>
            <a:r>
              <a:rPr lang="hu-HU" dirty="0"/>
              <a:t>Emellett persze szükséges lenne a korábbi kettő</a:t>
            </a:r>
          </a:p>
        </p:txBody>
      </p:sp>
    </p:spTree>
    <p:extLst>
      <p:ext uri="{BB962C8B-B14F-4D97-AF65-F5344CB8AC3E}">
        <p14:creationId xmlns:p14="http://schemas.microsoft.com/office/powerpoint/2010/main" val="904790803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31201C"/>
      </a:dk2>
      <a:lt2>
        <a:srgbClr val="F1F0F3"/>
      </a:lt2>
      <a:accent1>
        <a:srgbClr val="80B01F"/>
      </a:accent1>
      <a:accent2>
        <a:srgbClr val="B0A313"/>
      </a:accent2>
      <a:accent3>
        <a:srgbClr val="E78729"/>
      </a:accent3>
      <a:accent4>
        <a:srgbClr val="D52717"/>
      </a:accent4>
      <a:accent5>
        <a:srgbClr val="E72969"/>
      </a:accent5>
      <a:accent6>
        <a:srgbClr val="D517A6"/>
      </a:accent6>
      <a:hlink>
        <a:srgbClr val="C04257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445</Words>
  <Application>Microsoft Office PowerPoint</Application>
  <PresentationFormat>Szélesvásznú</PresentationFormat>
  <Paragraphs>72</Paragraphs>
  <Slides>12</Slides>
  <Notes>0</Notes>
  <HiddenSlides>0</HiddenSlides>
  <MMClips>1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Calisto MT</vt:lpstr>
      <vt:lpstr>CIDFont+F1</vt:lpstr>
      <vt:lpstr>CIDFont+F6</vt:lpstr>
      <vt:lpstr>Univers Condensed</vt:lpstr>
      <vt:lpstr>ChronicleVTI</vt:lpstr>
      <vt:lpstr>Hogyan ne utáljuk a Hulladékégetőket?</vt:lpstr>
      <vt:lpstr>Hulladékégetés és környezettudatosság</vt:lpstr>
      <vt:lpstr>A gonosz hulladékégető</vt:lpstr>
      <vt:lpstr>Gonosz a távhő is</vt:lpstr>
      <vt:lpstr>KOMmunikáció</vt:lpstr>
      <vt:lpstr>Felmérés</vt:lpstr>
      <vt:lpstr>Rövidtávú tájékoztatás</vt:lpstr>
      <vt:lpstr>Középtávú tájékoztatás</vt:lpstr>
      <vt:lpstr>Hosszútávú tájékoztatás</vt:lpstr>
      <vt:lpstr>Holisztikus szemlélet</vt:lpstr>
      <vt:lpstr>Számokban…</vt:lpstr>
      <vt:lpstr>Köszönöm a figyelmet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Hogyan ne utáljuk a Hulladékégetőket?</dc:title>
  <dc:creator>Viktória0 Papp</dc:creator>
  <cp:lastModifiedBy>Viktória0 Papp</cp:lastModifiedBy>
  <cp:revision>15</cp:revision>
  <dcterms:created xsi:type="dcterms:W3CDTF">2020-12-03T15:57:08Z</dcterms:created>
  <dcterms:modified xsi:type="dcterms:W3CDTF">2020-12-09T08:29:57Z</dcterms:modified>
</cp:coreProperties>
</file>