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80" r:id="rId10"/>
    <p:sldId id="266" r:id="rId11"/>
    <p:sldId id="282" r:id="rId12"/>
    <p:sldId id="270" r:id="rId13"/>
    <p:sldId id="271" r:id="rId14"/>
    <p:sldId id="272" r:id="rId15"/>
    <p:sldId id="274" r:id="rId16"/>
    <p:sldId id="281" r:id="rId17"/>
    <p:sldId id="276" r:id="rId18"/>
    <p:sldId id="277" r:id="rId19"/>
    <p:sldId id="27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enisMiklos\Desktop\B&#220;KI%20GERGELY%20P&#193;LY&#193;ZAT\MaT&#225;SzSz%20El&#337;ad&#225;s\F&#246;ld%20&#225;tlagh&#337;m&#233;rs&#233;klete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enisMiklos\Desktop\B&#220;KI%20GERGELY%20P&#193;LY&#193;ZAT\MaT&#225;SzSz%20El&#337;ad&#225;s\F&#246;ld%20&#225;tlagh&#337;m&#233;rs&#233;klete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&#193;LY&#193;ZAT\&#220;H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enisMiklos\Desktop\B&#220;KI%20GERGELY%20P&#193;LY&#193;ZAT\MaT&#225;SzSz%20El&#337;ad&#225;s\F&#246;ld%20&#225;tlagh&#337;m&#233;rs&#233;klete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&#193;LY&#193;ZAT\T&#252;zel&#337;anyag%20forr&#225;s%20v&#225;ltoz&#225;s%20az%20er&#337;m&#369;b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/>
              <a:t>Globális átlaghőmérséklet és a légköri CO2 szint kapcsolata</a:t>
            </a:r>
          </a:p>
        </c:rich>
      </c:tx>
      <c:layout>
        <c:manualLayout>
          <c:xMode val="edge"/>
          <c:yMode val="edge"/>
          <c:x val="0.12312363960492093"/>
          <c:y val="2.7398664045455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7594990490031407E-2"/>
          <c:y val="0.15636370700028729"/>
          <c:w val="0.86790844975872516"/>
          <c:h val="0.65589188205500981"/>
        </c:manualLayout>
      </c:layout>
      <c:lineChart>
        <c:grouping val="standard"/>
        <c:varyColors val="0"/>
        <c:ser>
          <c:idx val="0"/>
          <c:order val="0"/>
          <c:tx>
            <c:v>Globális átlaghőmérséklet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'Átlag hőmérséklet-CO2'!$A$22:$A$141</c:f>
              <c:numCache>
                <c:formatCode>General</c:formatCode>
                <c:ptCount val="12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</c:numCache>
            </c:numRef>
          </c:cat>
          <c:val>
            <c:numRef>
              <c:f>'Átlag hőmérséklet-CO2'!$C$22:$C$141</c:f>
              <c:numCache>
                <c:formatCode>General</c:formatCode>
                <c:ptCount val="120"/>
                <c:pt idx="0">
                  <c:v>13.850000000000023</c:v>
                </c:pt>
                <c:pt idx="1">
                  <c:v>13.79000000000002</c:v>
                </c:pt>
                <c:pt idx="2">
                  <c:v>13.700000000000045</c:v>
                </c:pt>
                <c:pt idx="3">
                  <c:v>13.639999999999986</c:v>
                </c:pt>
                <c:pt idx="4">
                  <c:v>13.57000000000005</c:v>
                </c:pt>
                <c:pt idx="5">
                  <c:v>13.700000000000045</c:v>
                </c:pt>
                <c:pt idx="6">
                  <c:v>13.740000000000066</c:v>
                </c:pt>
                <c:pt idx="7">
                  <c:v>13.580000000000041</c:v>
                </c:pt>
                <c:pt idx="8">
                  <c:v>13.57000000000005</c:v>
                </c:pt>
                <c:pt idx="9">
                  <c:v>13.53000000000003</c:v>
                </c:pt>
                <c:pt idx="10">
                  <c:v>13.54000000000002</c:v>
                </c:pt>
                <c:pt idx="11">
                  <c:v>13.560000000000002</c:v>
                </c:pt>
                <c:pt idx="12">
                  <c:v>13.590000000000032</c:v>
                </c:pt>
                <c:pt idx="13">
                  <c:v>13.610000000000014</c:v>
                </c:pt>
                <c:pt idx="14">
                  <c:v>13.770000000000039</c:v>
                </c:pt>
                <c:pt idx="15">
                  <c:v>13.840000000000032</c:v>
                </c:pt>
                <c:pt idx="16">
                  <c:v>13.639999999999986</c:v>
                </c:pt>
                <c:pt idx="17">
                  <c:v>13.560000000000002</c:v>
                </c:pt>
                <c:pt idx="18">
                  <c:v>13.680000000000007</c:v>
                </c:pt>
                <c:pt idx="19">
                  <c:v>13.710000000000036</c:v>
                </c:pt>
                <c:pt idx="20">
                  <c:v>13.730000000000018</c:v>
                </c:pt>
                <c:pt idx="21">
                  <c:v>13.79000000000002</c:v>
                </c:pt>
                <c:pt idx="22">
                  <c:v>13.710000000000036</c:v>
                </c:pt>
                <c:pt idx="23">
                  <c:v>13.740000000000066</c:v>
                </c:pt>
                <c:pt idx="24">
                  <c:v>13.760000000000048</c:v>
                </c:pt>
                <c:pt idx="25">
                  <c:v>13.780000000000086</c:v>
                </c:pt>
                <c:pt idx="26">
                  <c:v>13.910000000000025</c:v>
                </c:pt>
                <c:pt idx="27">
                  <c:v>13.810000000000059</c:v>
                </c:pt>
                <c:pt idx="28">
                  <c:v>13.829999999999984</c:v>
                </c:pt>
                <c:pt idx="29">
                  <c:v>13.680000000000007</c:v>
                </c:pt>
                <c:pt idx="30">
                  <c:v>13.879999999999995</c:v>
                </c:pt>
                <c:pt idx="31">
                  <c:v>13.920000000000016</c:v>
                </c:pt>
                <c:pt idx="32">
                  <c:v>13.890000000000043</c:v>
                </c:pt>
                <c:pt idx="33">
                  <c:v>13.740000000000066</c:v>
                </c:pt>
                <c:pt idx="34">
                  <c:v>13.900000000000034</c:v>
                </c:pt>
                <c:pt idx="35">
                  <c:v>13.840000000000032</c:v>
                </c:pt>
                <c:pt idx="36">
                  <c:v>13.890000000000043</c:v>
                </c:pt>
                <c:pt idx="37">
                  <c:v>14.020000000000039</c:v>
                </c:pt>
                <c:pt idx="38">
                  <c:v>14.050000000000068</c:v>
                </c:pt>
                <c:pt idx="39">
                  <c:v>14</c:v>
                </c:pt>
                <c:pt idx="40">
                  <c:v>14.060000000000059</c:v>
                </c:pt>
                <c:pt idx="41">
                  <c:v>14.07000000000005</c:v>
                </c:pt>
                <c:pt idx="42">
                  <c:v>14.050000000000068</c:v>
                </c:pt>
                <c:pt idx="43">
                  <c:v>14.050000000000068</c:v>
                </c:pt>
                <c:pt idx="44">
                  <c:v>14.130000000000052</c:v>
                </c:pt>
                <c:pt idx="45">
                  <c:v>14</c:v>
                </c:pt>
                <c:pt idx="46">
                  <c:v>13.920000000000016</c:v>
                </c:pt>
                <c:pt idx="47">
                  <c:v>13.949999999999989</c:v>
                </c:pt>
                <c:pt idx="48">
                  <c:v>13.890000000000043</c:v>
                </c:pt>
                <c:pt idx="49">
                  <c:v>13.879999999999995</c:v>
                </c:pt>
                <c:pt idx="50">
                  <c:v>13.810000000000059</c:v>
                </c:pt>
                <c:pt idx="51">
                  <c:v>13.930000000000064</c:v>
                </c:pt>
                <c:pt idx="52">
                  <c:v>14.010000000000048</c:v>
                </c:pt>
                <c:pt idx="53">
                  <c:v>14.080000000000041</c:v>
                </c:pt>
                <c:pt idx="54">
                  <c:v>13.879999999999995</c:v>
                </c:pt>
                <c:pt idx="55">
                  <c:v>13.870000000000005</c:v>
                </c:pt>
                <c:pt idx="56">
                  <c:v>13.810000000000059</c:v>
                </c:pt>
                <c:pt idx="57">
                  <c:v>14.04000000000002</c:v>
                </c:pt>
                <c:pt idx="58">
                  <c:v>14.050000000000068</c:v>
                </c:pt>
                <c:pt idx="59">
                  <c:v>14.03000000000003</c:v>
                </c:pt>
                <c:pt idx="60">
                  <c:v>13.95999999999998</c:v>
                </c:pt>
                <c:pt idx="61">
                  <c:v>14.060000000000059</c:v>
                </c:pt>
                <c:pt idx="62">
                  <c:v>14.050000000000068</c:v>
                </c:pt>
                <c:pt idx="63">
                  <c:v>14.080000000000041</c:v>
                </c:pt>
                <c:pt idx="64">
                  <c:v>13.800000000000068</c:v>
                </c:pt>
                <c:pt idx="65">
                  <c:v>13.890000000000043</c:v>
                </c:pt>
                <c:pt idx="66">
                  <c:v>13.95999999999998</c:v>
                </c:pt>
                <c:pt idx="67">
                  <c:v>13.990000000000009</c:v>
                </c:pt>
                <c:pt idx="68">
                  <c:v>13.949999999999989</c:v>
                </c:pt>
                <c:pt idx="69">
                  <c:v>14.07000000000005</c:v>
                </c:pt>
                <c:pt idx="70">
                  <c:v>14.04000000000002</c:v>
                </c:pt>
                <c:pt idx="71">
                  <c:v>13.940000000000055</c:v>
                </c:pt>
                <c:pt idx="72">
                  <c:v>14.020000000000039</c:v>
                </c:pt>
                <c:pt idx="73">
                  <c:v>14.149999999999977</c:v>
                </c:pt>
                <c:pt idx="74">
                  <c:v>13.930000000000064</c:v>
                </c:pt>
                <c:pt idx="75">
                  <c:v>13.990000000000009</c:v>
                </c:pt>
                <c:pt idx="76">
                  <c:v>13.879999999999995</c:v>
                </c:pt>
                <c:pt idx="77">
                  <c:v>14.149999999999977</c:v>
                </c:pt>
                <c:pt idx="78">
                  <c:v>14.050000000000068</c:v>
                </c:pt>
                <c:pt idx="79">
                  <c:v>14.120000000000061</c:v>
                </c:pt>
                <c:pt idx="80">
                  <c:v>14.220000000000084</c:v>
                </c:pt>
                <c:pt idx="81">
                  <c:v>14.28000000000003</c:v>
                </c:pt>
                <c:pt idx="82">
                  <c:v>14.090000000000032</c:v>
                </c:pt>
                <c:pt idx="83">
                  <c:v>14.269999999999982</c:v>
                </c:pt>
                <c:pt idx="84">
                  <c:v>14.110000000000014</c:v>
                </c:pt>
                <c:pt idx="85">
                  <c:v>14.07000000000005</c:v>
                </c:pt>
                <c:pt idx="86">
                  <c:v>14.1400000000001</c:v>
                </c:pt>
                <c:pt idx="87">
                  <c:v>14.28000000000003</c:v>
                </c:pt>
                <c:pt idx="88">
                  <c:v>14.340000000000032</c:v>
                </c:pt>
                <c:pt idx="89">
                  <c:v>14.230000000000018</c:v>
                </c:pt>
                <c:pt idx="90">
                  <c:v>14.390000000000043</c:v>
                </c:pt>
                <c:pt idx="91">
                  <c:v>14.370000000000061</c:v>
                </c:pt>
                <c:pt idx="92">
                  <c:v>14.180000000000007</c:v>
                </c:pt>
                <c:pt idx="93">
                  <c:v>14.189999999999998</c:v>
                </c:pt>
                <c:pt idx="94">
                  <c:v>14.28000000000003</c:v>
                </c:pt>
                <c:pt idx="95">
                  <c:v>14.420000000000016</c:v>
                </c:pt>
                <c:pt idx="96">
                  <c:v>14.32000000000005</c:v>
                </c:pt>
                <c:pt idx="97">
                  <c:v>14.450000000000102</c:v>
                </c:pt>
                <c:pt idx="98">
                  <c:v>14.610000000000014</c:v>
                </c:pt>
                <c:pt idx="99">
                  <c:v>14.390000000000043</c:v>
                </c:pt>
                <c:pt idx="100">
                  <c:v>14.400000000000034</c:v>
                </c:pt>
                <c:pt idx="101">
                  <c:v>14.520000000000039</c:v>
                </c:pt>
                <c:pt idx="102">
                  <c:v>14.600000000000023</c:v>
                </c:pt>
                <c:pt idx="103">
                  <c:v>14.590000000000032</c:v>
                </c:pt>
                <c:pt idx="104">
                  <c:v>14.520000000000039</c:v>
                </c:pt>
                <c:pt idx="105">
                  <c:v>14.649999999999977</c:v>
                </c:pt>
                <c:pt idx="106">
                  <c:v>14.590000000000032</c:v>
                </c:pt>
                <c:pt idx="107">
                  <c:v>14.620000000000005</c:v>
                </c:pt>
                <c:pt idx="108">
                  <c:v>14.490000000000066</c:v>
                </c:pt>
                <c:pt idx="109">
                  <c:v>14.590000000000032</c:v>
                </c:pt>
                <c:pt idx="110">
                  <c:v>14.660000000000025</c:v>
                </c:pt>
                <c:pt idx="111">
                  <c:v>14.54000000000002</c:v>
                </c:pt>
                <c:pt idx="112">
                  <c:v>14.560000000000059</c:v>
                </c:pt>
                <c:pt idx="113">
                  <c:v>14.6</c:v>
                </c:pt>
                <c:pt idx="114">
                  <c:v>14.66</c:v>
                </c:pt>
                <c:pt idx="115">
                  <c:v>14.72</c:v>
                </c:pt>
                <c:pt idx="116">
                  <c:v>14.84</c:v>
                </c:pt>
                <c:pt idx="117">
                  <c:v>14.73</c:v>
                </c:pt>
                <c:pt idx="118">
                  <c:v>14.67</c:v>
                </c:pt>
                <c:pt idx="119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A0-4ECB-B3AB-F7AE25A6E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5119"/>
        <c:axId val="474747295"/>
      </c:lineChart>
      <c:lineChart>
        <c:grouping val="standard"/>
        <c:varyColors val="0"/>
        <c:ser>
          <c:idx val="1"/>
          <c:order val="1"/>
          <c:tx>
            <c:v>Légköri CO2 koncentráció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'Átlag hőmérséklet-CO2'!$A$22:$A$141</c:f>
              <c:numCache>
                <c:formatCode>General</c:formatCode>
                <c:ptCount val="12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</c:numCache>
            </c:numRef>
          </c:cat>
          <c:val>
            <c:numRef>
              <c:f>'Átlag hőmérséklet-CO2'!$D$22:$D$141</c:f>
              <c:numCache>
                <c:formatCode>0.00</c:formatCode>
                <c:ptCount val="120"/>
                <c:pt idx="0">
                  <c:v>295.55</c:v>
                </c:pt>
                <c:pt idx="1">
                  <c:v>295.3</c:v>
                </c:pt>
                <c:pt idx="2">
                  <c:v>295.05</c:v>
                </c:pt>
                <c:pt idx="3">
                  <c:v>294.8</c:v>
                </c:pt>
                <c:pt idx="4">
                  <c:v>295.85000000000002</c:v>
                </c:pt>
                <c:pt idx="5">
                  <c:v>296.89999999999998</c:v>
                </c:pt>
                <c:pt idx="6">
                  <c:v>297.47500000000002</c:v>
                </c:pt>
                <c:pt idx="7">
                  <c:v>298.05</c:v>
                </c:pt>
                <c:pt idx="8">
                  <c:v>298.625</c:v>
                </c:pt>
                <c:pt idx="9">
                  <c:v>299.2</c:v>
                </c:pt>
                <c:pt idx="10">
                  <c:v>299.41666666666669</c:v>
                </c:pt>
                <c:pt idx="11">
                  <c:v>299.63333333333333</c:v>
                </c:pt>
                <c:pt idx="12">
                  <c:v>299.85000000000002</c:v>
                </c:pt>
                <c:pt idx="13">
                  <c:v>300.06666666666666</c:v>
                </c:pt>
                <c:pt idx="14">
                  <c:v>300.28333333333336</c:v>
                </c:pt>
                <c:pt idx="15">
                  <c:v>300.5</c:v>
                </c:pt>
                <c:pt idx="16">
                  <c:v>300.68333333333334</c:v>
                </c:pt>
                <c:pt idx="17">
                  <c:v>300.86666666666667</c:v>
                </c:pt>
                <c:pt idx="18">
                  <c:v>301.05</c:v>
                </c:pt>
                <c:pt idx="19">
                  <c:v>301.23333333333335</c:v>
                </c:pt>
                <c:pt idx="20">
                  <c:v>301.41666666666669</c:v>
                </c:pt>
                <c:pt idx="21">
                  <c:v>301.60000000000002</c:v>
                </c:pt>
                <c:pt idx="22">
                  <c:v>302.25</c:v>
                </c:pt>
                <c:pt idx="23">
                  <c:v>302.89999999999998</c:v>
                </c:pt>
                <c:pt idx="24">
                  <c:v>303.55</c:v>
                </c:pt>
                <c:pt idx="25">
                  <c:v>304.2</c:v>
                </c:pt>
                <c:pt idx="26">
                  <c:v>304.85000000000002</c:v>
                </c:pt>
                <c:pt idx="27">
                  <c:v>305.5</c:v>
                </c:pt>
                <c:pt idx="28">
                  <c:v>305.63749999999999</c:v>
                </c:pt>
                <c:pt idx="29">
                  <c:v>305.77499999999998</c:v>
                </c:pt>
                <c:pt idx="30">
                  <c:v>305.91250000000002</c:v>
                </c:pt>
                <c:pt idx="31">
                  <c:v>306.05</c:v>
                </c:pt>
                <c:pt idx="32">
                  <c:v>306.1875</c:v>
                </c:pt>
                <c:pt idx="33">
                  <c:v>306.32499999999999</c:v>
                </c:pt>
                <c:pt idx="34">
                  <c:v>306.46249999999998</c:v>
                </c:pt>
                <c:pt idx="35">
                  <c:v>306.60000000000002</c:v>
                </c:pt>
                <c:pt idx="36">
                  <c:v>306.76249999999999</c:v>
                </c:pt>
                <c:pt idx="37">
                  <c:v>306.92500000000001</c:v>
                </c:pt>
                <c:pt idx="38">
                  <c:v>307.08749999999998</c:v>
                </c:pt>
                <c:pt idx="39">
                  <c:v>307.25</c:v>
                </c:pt>
                <c:pt idx="40">
                  <c:v>307.41250000000002</c:v>
                </c:pt>
                <c:pt idx="41">
                  <c:v>307.57499999999999</c:v>
                </c:pt>
                <c:pt idx="42">
                  <c:v>307.73750000000001</c:v>
                </c:pt>
                <c:pt idx="43">
                  <c:v>307.89999999999998</c:v>
                </c:pt>
                <c:pt idx="44">
                  <c:v>308.38</c:v>
                </c:pt>
                <c:pt idx="45">
                  <c:v>308.86</c:v>
                </c:pt>
                <c:pt idx="46">
                  <c:v>309.33999999999997</c:v>
                </c:pt>
                <c:pt idx="47">
                  <c:v>309.82</c:v>
                </c:pt>
                <c:pt idx="48">
                  <c:v>310.3</c:v>
                </c:pt>
                <c:pt idx="49">
                  <c:v>310.77999999999997</c:v>
                </c:pt>
                <c:pt idx="50">
                  <c:v>311.26</c:v>
                </c:pt>
                <c:pt idx="51">
                  <c:v>311.74</c:v>
                </c:pt>
                <c:pt idx="52">
                  <c:v>312.22000000000003</c:v>
                </c:pt>
                <c:pt idx="53">
                  <c:v>312.7</c:v>
                </c:pt>
                <c:pt idx="54">
                  <c:v>313.21666666666664</c:v>
                </c:pt>
                <c:pt idx="55">
                  <c:v>313.73333333333335</c:v>
                </c:pt>
                <c:pt idx="56">
                  <c:v>314.25</c:v>
                </c:pt>
                <c:pt idx="57">
                  <c:v>314.76666666666665</c:v>
                </c:pt>
                <c:pt idx="58">
                  <c:v>315.28333333333336</c:v>
                </c:pt>
                <c:pt idx="59">
                  <c:v>315.97000000000003</c:v>
                </c:pt>
                <c:pt idx="60">
                  <c:v>316.91000000000003</c:v>
                </c:pt>
                <c:pt idx="61">
                  <c:v>317.64</c:v>
                </c:pt>
                <c:pt idx="62">
                  <c:v>318.45</c:v>
                </c:pt>
                <c:pt idx="63">
                  <c:v>318.99</c:v>
                </c:pt>
                <c:pt idx="64">
                  <c:v>319.62</c:v>
                </c:pt>
                <c:pt idx="65">
                  <c:v>320.04000000000002</c:v>
                </c:pt>
                <c:pt idx="66">
                  <c:v>321.38</c:v>
                </c:pt>
                <c:pt idx="67">
                  <c:v>322.16000000000003</c:v>
                </c:pt>
                <c:pt idx="68">
                  <c:v>323.04000000000002</c:v>
                </c:pt>
                <c:pt idx="69">
                  <c:v>324.62</c:v>
                </c:pt>
                <c:pt idx="70">
                  <c:v>325.68</c:v>
                </c:pt>
                <c:pt idx="71">
                  <c:v>326.32</c:v>
                </c:pt>
                <c:pt idx="72">
                  <c:v>327.45</c:v>
                </c:pt>
                <c:pt idx="73">
                  <c:v>329.68</c:v>
                </c:pt>
                <c:pt idx="74">
                  <c:v>330.18</c:v>
                </c:pt>
                <c:pt idx="75">
                  <c:v>331.08</c:v>
                </c:pt>
                <c:pt idx="76">
                  <c:v>332.05</c:v>
                </c:pt>
                <c:pt idx="77">
                  <c:v>333.78</c:v>
                </c:pt>
                <c:pt idx="78">
                  <c:v>335.41</c:v>
                </c:pt>
                <c:pt idx="79">
                  <c:v>336.78</c:v>
                </c:pt>
                <c:pt idx="80">
                  <c:v>338.68</c:v>
                </c:pt>
                <c:pt idx="81">
                  <c:v>340.1</c:v>
                </c:pt>
                <c:pt idx="82">
                  <c:v>341.44</c:v>
                </c:pt>
                <c:pt idx="83">
                  <c:v>343.03</c:v>
                </c:pt>
                <c:pt idx="84">
                  <c:v>344.58</c:v>
                </c:pt>
                <c:pt idx="85">
                  <c:v>346.04</c:v>
                </c:pt>
                <c:pt idx="86">
                  <c:v>347.39</c:v>
                </c:pt>
                <c:pt idx="87">
                  <c:v>349.16</c:v>
                </c:pt>
                <c:pt idx="88">
                  <c:v>351.56</c:v>
                </c:pt>
                <c:pt idx="89">
                  <c:v>353.07</c:v>
                </c:pt>
                <c:pt idx="90">
                  <c:v>354.35</c:v>
                </c:pt>
                <c:pt idx="91">
                  <c:v>355.57</c:v>
                </c:pt>
                <c:pt idx="92">
                  <c:v>356.38</c:v>
                </c:pt>
                <c:pt idx="93">
                  <c:v>357.07</c:v>
                </c:pt>
                <c:pt idx="94">
                  <c:v>358.82</c:v>
                </c:pt>
                <c:pt idx="95">
                  <c:v>360.8</c:v>
                </c:pt>
                <c:pt idx="96">
                  <c:v>362.59</c:v>
                </c:pt>
                <c:pt idx="97">
                  <c:v>363.71</c:v>
                </c:pt>
                <c:pt idx="98">
                  <c:v>366.65</c:v>
                </c:pt>
                <c:pt idx="99">
                  <c:v>368.33</c:v>
                </c:pt>
                <c:pt idx="100">
                  <c:v>369.52</c:v>
                </c:pt>
                <c:pt idx="101">
                  <c:v>371.13</c:v>
                </c:pt>
                <c:pt idx="102">
                  <c:v>373.22</c:v>
                </c:pt>
                <c:pt idx="103">
                  <c:v>375.77</c:v>
                </c:pt>
                <c:pt idx="104">
                  <c:v>377.49</c:v>
                </c:pt>
                <c:pt idx="105">
                  <c:v>379.8</c:v>
                </c:pt>
                <c:pt idx="106">
                  <c:v>381.9</c:v>
                </c:pt>
                <c:pt idx="107">
                  <c:v>383.77</c:v>
                </c:pt>
                <c:pt idx="108">
                  <c:v>385.59</c:v>
                </c:pt>
                <c:pt idx="109">
                  <c:v>387.37</c:v>
                </c:pt>
                <c:pt idx="110">
                  <c:v>389.85</c:v>
                </c:pt>
                <c:pt idx="111">
                  <c:v>391.62</c:v>
                </c:pt>
                <c:pt idx="112" formatCode="General">
                  <c:v>393.81</c:v>
                </c:pt>
                <c:pt idx="113">
                  <c:v>396.52</c:v>
                </c:pt>
                <c:pt idx="114">
                  <c:v>404.24</c:v>
                </c:pt>
                <c:pt idx="115">
                  <c:v>400.83</c:v>
                </c:pt>
                <c:pt idx="116">
                  <c:v>404.24</c:v>
                </c:pt>
                <c:pt idx="117">
                  <c:v>406.55</c:v>
                </c:pt>
                <c:pt idx="118">
                  <c:v>408.52</c:v>
                </c:pt>
                <c:pt idx="119">
                  <c:v>410.7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A0-4ECB-B3AB-F7AE25A6E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283727"/>
        <c:axId val="474774335"/>
      </c:lineChart>
      <c:catAx>
        <c:axId val="34105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Celsius</a:t>
                </a:r>
              </a:p>
            </c:rich>
          </c:tx>
          <c:layout>
            <c:manualLayout>
              <c:xMode val="edge"/>
              <c:yMode val="edge"/>
              <c:x val="1.968338913483975E-2"/>
              <c:y val="9.21170473470965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4747295"/>
        <c:crosses val="autoZero"/>
        <c:auto val="1"/>
        <c:lblAlgn val="ctr"/>
        <c:lblOffset val="100"/>
        <c:noMultiLvlLbl val="0"/>
      </c:catAx>
      <c:valAx>
        <c:axId val="474747295"/>
        <c:scaling>
          <c:orientation val="minMax"/>
          <c:max val="15"/>
          <c:min val="1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05119"/>
        <c:crosses val="autoZero"/>
        <c:crossBetween val="between"/>
      </c:valAx>
      <c:valAx>
        <c:axId val="474774335"/>
        <c:scaling>
          <c:orientation val="minMax"/>
          <c:max val="420"/>
          <c:min val="280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5283727"/>
        <c:crosses val="max"/>
        <c:crossBetween val="between"/>
        <c:majorUnit val="20"/>
        <c:minorUnit val="4"/>
      </c:valAx>
      <c:catAx>
        <c:axId val="59528372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ppm</a:t>
                </a:r>
              </a:p>
            </c:rich>
          </c:tx>
          <c:layout>
            <c:manualLayout>
              <c:xMode val="edge"/>
              <c:yMode val="edge"/>
              <c:x val="0.95088386681095172"/>
              <c:y val="9.58740109823262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crossAx val="4747743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/>
              <a:t>Magyarország</a:t>
            </a:r>
            <a:r>
              <a:rPr lang="hu-HU" sz="1400" b="1" baseline="0" dirty="0"/>
              <a:t> ÜHG kibocsátása</a:t>
            </a:r>
            <a:br>
              <a:rPr lang="hu-HU" sz="1400" b="1" baseline="0" dirty="0"/>
            </a:br>
            <a:r>
              <a:rPr lang="hu-HU" sz="1400" b="1" baseline="0" dirty="0"/>
              <a:t> 1990-2018. között</a:t>
            </a:r>
            <a:endParaRPr lang="hu-H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20551282051282052"/>
          <c:w val="0.89019685039370078"/>
          <c:h val="0.60056344749931012"/>
        </c:manualLayout>
      </c:layout>
      <c:lineChart>
        <c:grouping val="standard"/>
        <c:varyColors val="0"/>
        <c:ser>
          <c:idx val="0"/>
          <c:order val="0"/>
          <c:tx>
            <c:v>ÜHG kibocsátás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'Mo. ÜHG kibocsátás'!$A$2:$A$30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'Mo. ÜHG kibocsátás'!$B$2:$B$30</c:f>
              <c:numCache>
                <c:formatCode>General</c:formatCode>
                <c:ptCount val="29"/>
                <c:pt idx="0">
                  <c:v>93.95</c:v>
                </c:pt>
                <c:pt idx="1">
                  <c:v>87.29</c:v>
                </c:pt>
                <c:pt idx="2">
                  <c:v>77.239999999999995</c:v>
                </c:pt>
                <c:pt idx="3">
                  <c:v>78.12</c:v>
                </c:pt>
                <c:pt idx="4">
                  <c:v>76.97</c:v>
                </c:pt>
                <c:pt idx="5">
                  <c:v>75.349999999999994</c:v>
                </c:pt>
                <c:pt idx="6">
                  <c:v>77.569999999999993</c:v>
                </c:pt>
                <c:pt idx="7">
                  <c:v>76.03</c:v>
                </c:pt>
                <c:pt idx="8">
                  <c:v>75.56</c:v>
                </c:pt>
                <c:pt idx="9">
                  <c:v>76.11</c:v>
                </c:pt>
                <c:pt idx="10">
                  <c:v>73.23</c:v>
                </c:pt>
                <c:pt idx="11">
                  <c:v>75.22</c:v>
                </c:pt>
                <c:pt idx="12">
                  <c:v>73.540000000000006</c:v>
                </c:pt>
                <c:pt idx="13">
                  <c:v>76.489999999999995</c:v>
                </c:pt>
                <c:pt idx="14">
                  <c:v>75.63</c:v>
                </c:pt>
                <c:pt idx="15">
                  <c:v>75.39</c:v>
                </c:pt>
                <c:pt idx="16">
                  <c:v>74.14</c:v>
                </c:pt>
                <c:pt idx="17">
                  <c:v>72.459999999999994</c:v>
                </c:pt>
                <c:pt idx="18">
                  <c:v>70.52</c:v>
                </c:pt>
                <c:pt idx="19">
                  <c:v>64.48</c:v>
                </c:pt>
                <c:pt idx="20">
                  <c:v>64.86</c:v>
                </c:pt>
                <c:pt idx="21">
                  <c:v>63.24</c:v>
                </c:pt>
                <c:pt idx="22">
                  <c:v>59.57</c:v>
                </c:pt>
                <c:pt idx="23">
                  <c:v>56.73</c:v>
                </c:pt>
                <c:pt idx="24">
                  <c:v>57.39</c:v>
                </c:pt>
                <c:pt idx="25">
                  <c:v>60.79</c:v>
                </c:pt>
                <c:pt idx="26">
                  <c:v>61.26</c:v>
                </c:pt>
                <c:pt idx="27">
                  <c:v>63.78</c:v>
                </c:pt>
                <c:pt idx="28">
                  <c:v>63.22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68-47EC-A586-2C476F142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8723871"/>
        <c:axId val="1948967679"/>
      </c:lineChart>
      <c:catAx>
        <c:axId val="20787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900" b="1" dirty="0"/>
                  <a:t>milló</a:t>
                </a:r>
                <a:r>
                  <a:rPr lang="hu-HU" sz="900" b="1" baseline="0" dirty="0"/>
                  <a:t> t CO2 eq</a:t>
                </a:r>
                <a:endParaRPr lang="hu-HU" sz="900" b="1" dirty="0"/>
              </a:p>
            </c:rich>
          </c:tx>
          <c:layout>
            <c:manualLayout>
              <c:xMode val="edge"/>
              <c:yMode val="edge"/>
              <c:x val="1.2857116781552073E-2"/>
              <c:y val="0.12193217579640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8967679"/>
        <c:crosses val="autoZero"/>
        <c:auto val="1"/>
        <c:lblAlgn val="ctr"/>
        <c:lblOffset val="100"/>
        <c:noMultiLvlLbl val="0"/>
      </c:catAx>
      <c:valAx>
        <c:axId val="1948967679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87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00603937539727"/>
          <c:y val="0.91887820452150648"/>
          <c:w val="0.44102138418248632"/>
          <c:h val="7.1232042560594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3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Magyarország ÜHG kibocsátása ágazatonként</a:t>
            </a:r>
            <a:br>
              <a:rPr lang="hu-HU" sz="13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13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2018-ban</a:t>
            </a:r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73082397881044"/>
          <c:y val="0.27790322142261698"/>
          <c:w val="0.41257523073460362"/>
          <c:h val="0.682999188391277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E1-48FB-B83E-C0FD685F25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E1-48FB-B83E-C0FD685F25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E1-48FB-B83E-C0FD685F25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E1-48FB-B83E-C0FD685F25E7}"/>
              </c:ext>
            </c:extLst>
          </c:dPt>
          <c:dLbls>
            <c:dLbl>
              <c:idx val="0"/>
              <c:layout>
                <c:manualLayout>
                  <c:x val="-0.10628116797900262"/>
                  <c:y val="-0.14882874015748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E1-48FB-B83E-C0FD685F25E7}"/>
                </c:ext>
              </c:extLst>
            </c:dLbl>
            <c:dLbl>
              <c:idx val="3"/>
              <c:layout>
                <c:manualLayout>
                  <c:x val="7.2151450176279174E-3"/>
                  <c:y val="-2.548834336884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E1-48FB-B83E-C0FD685F2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'EU ÜHG ágazat'!$A$15:$A$18</c:f>
              <c:strCache>
                <c:ptCount val="4"/>
                <c:pt idx="0">
                  <c:v>Energiaszektor</c:v>
                </c:pt>
                <c:pt idx="1">
                  <c:v>Mezőgazdaság</c:v>
                </c:pt>
                <c:pt idx="2">
                  <c:v>Ipari termelés</c:v>
                </c:pt>
                <c:pt idx="3">
                  <c:v>Hulladékkezelés</c:v>
                </c:pt>
              </c:strCache>
            </c:strRef>
          </c:cat>
          <c:val>
            <c:numRef>
              <c:f>'EU ÜHG ágazat'!$B$15:$B$18</c:f>
              <c:numCache>
                <c:formatCode>0" %"</c:formatCode>
                <c:ptCount val="4"/>
                <c:pt idx="0">
                  <c:v>73.015873015873012</c:v>
                </c:pt>
                <c:pt idx="1">
                  <c:v>11.111111111111111</c:v>
                </c:pt>
                <c:pt idx="2">
                  <c:v>11.111111111111111</c:v>
                </c:pt>
                <c:pt idx="3">
                  <c:v>4.7619047619047619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E1-48FB-B83E-C0FD685F2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22578184591915"/>
          <c:y val="0.32343327672276262"/>
          <c:w val="0.33055555555555555"/>
          <c:h val="0.55193113572667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8337455472005"/>
          <c:y val="0"/>
          <c:w val="0.66653954267787574"/>
          <c:h val="0.988825318016490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6C-4034-84A2-B492CA563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6C-4034-84A2-B492CA563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6C-4034-84A2-B492CA5634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6C-4034-84A2-B492CA5634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6C-4034-84A2-B492CA5634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F6C-4034-84A2-B492CA5634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F6C-4034-84A2-B492CA5634F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F6C-4034-84A2-B492CA5634F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F6C-4034-84A2-B492CA5634F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F6C-4034-84A2-B492CA5634FA}"/>
              </c:ext>
            </c:extLst>
          </c:dPt>
          <c:dPt>
            <c:idx val="1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F6C-4034-84A2-B492CA5634FA}"/>
              </c:ext>
            </c:extLst>
          </c:dPt>
          <c:dLbls>
            <c:delete val="1"/>
          </c:dLbls>
          <c:cat>
            <c:strRef>
              <c:f>Munka1!$A$3:$A$13</c:f>
              <c:strCache>
                <c:ptCount val="11"/>
                <c:pt idx="0">
                  <c:v>Budapest</c:v>
                </c:pt>
                <c:pt idx="1">
                  <c:v>Debrecen</c:v>
                </c:pt>
                <c:pt idx="2">
                  <c:v>Miskolc</c:v>
                </c:pt>
                <c:pt idx="3">
                  <c:v>Pécs</c:v>
                </c:pt>
                <c:pt idx="4">
                  <c:v>Szeged </c:v>
                </c:pt>
                <c:pt idx="5">
                  <c:v>Győr</c:v>
                </c:pt>
                <c:pt idx="6">
                  <c:v>Tatabánya</c:v>
                </c:pt>
                <c:pt idx="7">
                  <c:v>Székesfehérvár</c:v>
                </c:pt>
                <c:pt idx="8">
                  <c:v>Nyíregyháza</c:v>
                </c:pt>
                <c:pt idx="9">
                  <c:v>Kecskemét</c:v>
                </c:pt>
                <c:pt idx="10">
                  <c:v>Egyéb</c:v>
                </c:pt>
              </c:strCache>
            </c:strRef>
          </c:cat>
          <c:val>
            <c:numRef>
              <c:f>Munka1!$B$3:$B$13</c:f>
              <c:numCache>
                <c:formatCode>0" %"</c:formatCode>
                <c:ptCount val="11"/>
                <c:pt idx="0">
                  <c:v>38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 formatCode="0.0&quot; %&quot;">
                  <c:v>1.7</c:v>
                </c:pt>
                <c:pt idx="10" formatCode="0.0&quot; %&quot;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F6C-4034-84A2-B492CA5634F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Távhőtermelők által felhasznált energiahordozó mennyiségek aránya 2019-ben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31756583552055995"/>
          <c:y val="0.33408695917656117"/>
          <c:w val="0.41486832895888009"/>
          <c:h val="0.616058433989099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81-4976-A220-AC188F2AC37D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81-4976-A220-AC188F2AC3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81-4976-A220-AC188F2AC37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81-4976-A220-AC188F2AC3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81-4976-A220-AC188F2AC3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81-4976-A220-AC188F2AC3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81-4976-A220-AC188F2AC37D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81-4976-A220-AC188F2AC3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C81-4976-A220-AC188F2AC37D}"/>
              </c:ext>
            </c:extLst>
          </c:dPt>
          <c:dLbls>
            <c:dLbl>
              <c:idx val="0"/>
              <c:layout>
                <c:manualLayout>
                  <c:x val="8.381124234470691E-2"/>
                  <c:y val="-0.212186497521143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Földgáz</a:t>
                    </a:r>
                    <a:br>
                      <a:rPr lang="en-US" dirty="0"/>
                    </a:br>
                    <a:fld id="{A3400AC7-6C4A-4E3B-9DFF-77BFB8E84880}" type="VALUE">
                      <a:rPr lang="en-US"/>
                      <a:pPr/>
                      <a:t>[ÉRTÉK]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81-4976-A220-AC188F2AC37D}"/>
                </c:ext>
              </c:extLst>
            </c:dLbl>
            <c:dLbl>
              <c:idx val="1"/>
              <c:layout>
                <c:manualLayout>
                  <c:x val="-3.3655621172353455E-2"/>
                  <c:y val="1.33078156897054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Szén</a:t>
                    </a:r>
                    <a:br>
                      <a:rPr lang="en-US" dirty="0"/>
                    </a:br>
                    <a:fld id="{C9011696-57AA-41D0-84A0-89A415B9ED16}" type="VALUE">
                      <a:rPr lang="en-US"/>
                      <a:pPr/>
                      <a:t>[ÉRTÉK]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81-4976-A220-AC188F2AC37D}"/>
                </c:ext>
              </c:extLst>
            </c:dLbl>
            <c:dLbl>
              <c:idx val="2"/>
              <c:layout>
                <c:manualLayout>
                  <c:x val="-0.1004410542432196"/>
                  <c:y val="-0.123069407990667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Kommunális hulladék</a:t>
                    </a:r>
                    <a:br>
                      <a:rPr lang="en-US" dirty="0"/>
                    </a:br>
                    <a:fld id="{38473F7D-6B67-4B70-BFAF-354186A5CDB7}" type="VALUE">
                      <a:rPr lang="en-US"/>
                      <a:pPr/>
                      <a:t>[ÉRTÉK]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81-4976-A220-AC188F2AC37D}"/>
                </c:ext>
              </c:extLst>
            </c:dLbl>
            <c:dLbl>
              <c:idx val="3"/>
              <c:layout>
                <c:manualLayout>
                  <c:x val="-6.2662182852143505E-2"/>
                  <c:y val="-1.38218139399242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Megújuló</a:t>
                    </a:r>
                    <a:r>
                      <a:rPr lang="en-US" baseline="0" dirty="0"/>
                      <a:t> energiaforrások</a:t>
                    </a:r>
                    <a:br>
                      <a:rPr lang="en-US" baseline="0" dirty="0"/>
                    </a:br>
                    <a:fld id="{8EB85028-1E9F-4557-83D3-4FC8FE087EE6}" type="VALUE">
                      <a:rPr lang="en-US"/>
                      <a:pPr/>
                      <a:t>[ÉRTÉK]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0844269466314"/>
                      <c:h val="0.233962011671077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81-4976-A220-AC188F2AC3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Nukleáris</a:t>
                    </a:r>
                    <a:br>
                      <a:rPr lang="en-US" dirty="0"/>
                    </a:br>
                    <a:fld id="{19677186-6149-41CA-A70D-EE8F4187E384}" type="VALUE">
                      <a:rPr lang="en-US"/>
                      <a:pPr/>
                      <a:t>[ÉRTÉK]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81-4976-A220-AC188F2AC37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Egyéb</a:t>
                    </a:r>
                    <a:br>
                      <a:rPr lang="en-US" dirty="0"/>
                    </a:br>
                    <a:fld id="{D2D93DA9-90C4-4623-9F8E-3DB2ECC9E120}" type="VALUE">
                      <a:rPr lang="en-US"/>
                      <a:pPr/>
                      <a:t>[ÉRTÉK]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C81-4976-A220-AC188F2AC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Tüzelőanyagmix!$D$2:$D$10</c:f>
              <c:strCache>
                <c:ptCount val="9"/>
                <c:pt idx="0">
                  <c:v>Földgáz</c:v>
                </c:pt>
                <c:pt idx="1">
                  <c:v>Szén</c:v>
                </c:pt>
                <c:pt idx="2">
                  <c:v>Kommunális hulladék</c:v>
                </c:pt>
                <c:pt idx="3">
                  <c:v>Megújuló energiaforrások</c:v>
                </c:pt>
                <c:pt idx="7">
                  <c:v>Nukleáris fűtőelem</c:v>
                </c:pt>
                <c:pt idx="8">
                  <c:v>Egyéb</c:v>
                </c:pt>
              </c:strCache>
            </c:strRef>
          </c:cat>
          <c:val>
            <c:numRef>
              <c:f>Tüzelőanyagmix!$F$2:$F$10</c:f>
              <c:numCache>
                <c:formatCode>0.00" %"</c:formatCode>
                <c:ptCount val="9"/>
                <c:pt idx="0">
                  <c:v>67.465031920140206</c:v>
                </c:pt>
                <c:pt idx="1">
                  <c:v>0.59134668287875869</c:v>
                </c:pt>
                <c:pt idx="2">
                  <c:v>6.2947302960995071</c:v>
                </c:pt>
                <c:pt idx="3">
                  <c:v>24.228655300607542</c:v>
                </c:pt>
                <c:pt idx="7">
                  <c:v>1.1485039460849389</c:v>
                </c:pt>
                <c:pt idx="8">
                  <c:v>0.27173185418904761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81-4976-A220-AC188F2AC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 dirty="0"/>
              <a:t>Tüzelőanyag forrás változás az erőműben</a:t>
            </a:r>
          </a:p>
        </c:rich>
      </c:tx>
      <c:overlay val="0"/>
    </c:title>
    <c:autoTitleDeleted val="0"/>
    <c:plotArea>
      <c:layout/>
      <c:areaChart>
        <c:grouping val="percentStack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cat>
            <c:numRef>
              <c:f>Munka1!$A$2:$A$22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Munka1!$B$2:$B$22</c:f>
              <c:numCache>
                <c:formatCode>0" %"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83</c:v>
                </c:pt>
                <c:pt idx="6">
                  <c:v>50</c:v>
                </c:pt>
                <c:pt idx="7">
                  <c:v>42</c:v>
                </c:pt>
                <c:pt idx="8">
                  <c:v>40</c:v>
                </c:pt>
                <c:pt idx="9">
                  <c:v>33</c:v>
                </c:pt>
                <c:pt idx="10">
                  <c:v>30</c:v>
                </c:pt>
                <c:pt idx="11">
                  <c:v>28</c:v>
                </c:pt>
                <c:pt idx="12">
                  <c:v>20</c:v>
                </c:pt>
                <c:pt idx="13">
                  <c:v>12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4-4E97-B2E0-1FB64DD82664}"/>
            </c:ext>
          </c:extLst>
        </c:ser>
        <c:ser>
          <c:idx val="1"/>
          <c:order val="1"/>
          <c:spPr>
            <a:solidFill>
              <a:schemeClr val="accent6"/>
            </a:solidFill>
          </c:spPr>
          <c:cat>
            <c:numRef>
              <c:f>Munka1!$A$2:$A$22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Munka1!$C$2:$C$22</c:f>
              <c:numCache>
                <c:formatCode>0" %"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  <c:pt idx="6">
                  <c:v>50</c:v>
                </c:pt>
                <c:pt idx="7">
                  <c:v>58</c:v>
                </c:pt>
                <c:pt idx="8">
                  <c:v>60</c:v>
                </c:pt>
                <c:pt idx="9">
                  <c:v>67</c:v>
                </c:pt>
                <c:pt idx="10">
                  <c:v>70</c:v>
                </c:pt>
                <c:pt idx="11">
                  <c:v>72</c:v>
                </c:pt>
                <c:pt idx="12">
                  <c:v>80</c:v>
                </c:pt>
                <c:pt idx="13">
                  <c:v>88</c:v>
                </c:pt>
                <c:pt idx="14">
                  <c:v>98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 formatCode="0.00&quot; %&quot;">
                  <c:v>98.31</c:v>
                </c:pt>
                <c:pt idx="20" formatCode="0.00&quot; %&quot;">
                  <c:v>99.89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4-4E97-B2E0-1FB64DD8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39136"/>
        <c:axId val="88540672"/>
      </c:areaChart>
      <c:catAx>
        <c:axId val="885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540672"/>
        <c:crosses val="autoZero"/>
        <c:auto val="1"/>
        <c:lblAlgn val="ctr"/>
        <c:lblOffset val="100"/>
        <c:noMultiLvlLbl val="0"/>
      </c:catAx>
      <c:valAx>
        <c:axId val="885406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8539136"/>
        <c:crosses val="autoZero"/>
        <c:crossBetween val="midCat"/>
      </c:valAx>
    </c:plotArea>
    <c:plotVisOnly val="1"/>
    <c:dispBlanksAs val="zero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 dirty="0"/>
              <a:t>Kötelező csatlakozási szabályozások megoszlása*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9606768535176681"/>
          <c:y val="0.20135226300127371"/>
          <c:w val="0.43766807955848264"/>
          <c:h val="0.6804585370330416"/>
        </c:manualLayout>
      </c:layout>
      <c:pieChart>
        <c:varyColors val="1"/>
        <c:ser>
          <c:idx val="0"/>
          <c:order val="0"/>
          <c:explosion val="4"/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D11E-4508-9C24-D18A3A24805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D11E-4508-9C24-D18A3A24805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D11E-4508-9C24-D18A3A248059}"/>
              </c:ext>
            </c:extLst>
          </c:dPt>
          <c:dLbls>
            <c:dLbl>
              <c:idx val="0"/>
              <c:layout>
                <c:manualLayout>
                  <c:x val="7.3624499359725454E-2"/>
                  <c:y val="8.1136490191747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E-4508-9C24-D18A3A248059}"/>
                </c:ext>
              </c:extLst>
            </c:dLbl>
            <c:dLbl>
              <c:idx val="1"/>
              <c:layout>
                <c:manualLayout>
                  <c:x val="0.10167138221296182"/>
                  <c:y val="-0.12884775484041239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/>
                      <a:t>Szolgáltatási, franchise övezetekben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0590917773511"/>
                      <c:h val="0.2229697743026708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11E-4508-9C24-D18A3A248059}"/>
                </c:ext>
              </c:extLst>
            </c:dLbl>
            <c:dLbl>
              <c:idx val="2"/>
              <c:layout>
                <c:manualLayout>
                  <c:x val="-0.11397384347514927"/>
                  <c:y val="-2.7149004014949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3979614321232"/>
                      <c:h val="0.27599748848341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1E-4508-9C24-D18A3A248059}"/>
                </c:ext>
              </c:extLst>
            </c:dLbl>
            <c:dLbl>
              <c:idx val="3"/>
              <c:layout>
                <c:manualLayout>
                  <c:x val="-0.11740075609814828"/>
                  <c:y val="-0.22408678437379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E-4508-9C24-D18A3A248059}"/>
                </c:ext>
              </c:extLst>
            </c:dLbl>
            <c:dLbl>
              <c:idx val="4"/>
              <c:layout>
                <c:manualLayout>
                  <c:x val="-4.6740003585697271E-2"/>
                  <c:y val="4.2826886907936013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/>
                      <a:t>"Hacsak nem" rendszerben az egész városra
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11E-4508-9C24-D18A3A248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Munka1!$A$3:$A$7</c:f>
              <c:strCache>
                <c:ptCount val="5"/>
                <c:pt idx="0">
                  <c:v>Nincs kötelező csatlakozás</c:v>
                </c:pt>
                <c:pt idx="1">
                  <c:v>Szolgáltatásin franchise övezetekben</c:v>
                </c:pt>
                <c:pt idx="2">
                  <c:v>Kereskedelmi, állami intézmények számára</c:v>
                </c:pt>
                <c:pt idx="3">
                  <c:v>Új építésű ingatlanoknak</c:v>
                </c:pt>
                <c:pt idx="4">
                  <c:v>Hacsak nem rendszerben az egész városra</c:v>
                </c:pt>
              </c:strCache>
            </c:strRef>
          </c:cat>
          <c:val>
            <c:numRef>
              <c:f>Munka1!$B$3:$B$7</c:f>
              <c:numCache>
                <c:formatCode>0" %"</c:formatCode>
                <c:ptCount val="5"/>
                <c:pt idx="0">
                  <c:v>27</c:v>
                </c:pt>
                <c:pt idx="1">
                  <c:v>23</c:v>
                </c:pt>
                <c:pt idx="2">
                  <c:v>10</c:v>
                </c:pt>
                <c:pt idx="3">
                  <c:v>13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1E-4508-9C24-D18A3A2480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30838-552E-4A42-B866-0F118097E9B9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C230E5C-1600-45B5-B463-E44D63DBECDA}">
      <dgm:prSet phldrT="[Szöveg]" custT="1"/>
      <dgm:spPr/>
      <dgm:t>
        <a:bodyPr/>
        <a:lstStyle/>
        <a:p>
          <a:pPr algn="ctr"/>
          <a:r>
            <a:rPr lang="hu-HU" sz="1800" b="1" dirty="0"/>
            <a:t>Párizsi Klímaegyezmény célkitűzései</a:t>
          </a:r>
        </a:p>
      </dgm:t>
    </dgm:pt>
    <dgm:pt modelId="{7BB5171E-C442-4BBE-8C87-90D90E119101}" type="parTrans" cxnId="{D2FCC201-BE13-4F5F-BAE0-A7A781D1AD8F}">
      <dgm:prSet/>
      <dgm:spPr/>
      <dgm:t>
        <a:bodyPr/>
        <a:lstStyle/>
        <a:p>
          <a:endParaRPr lang="hu-HU" sz="1800"/>
        </a:p>
      </dgm:t>
    </dgm:pt>
    <dgm:pt modelId="{922A9C88-FB02-4327-B525-0D3AEE289878}" type="sibTrans" cxnId="{D2FCC201-BE13-4F5F-BAE0-A7A781D1AD8F}">
      <dgm:prSet/>
      <dgm:spPr/>
      <dgm:t>
        <a:bodyPr/>
        <a:lstStyle/>
        <a:p>
          <a:endParaRPr lang="hu-HU" sz="1800"/>
        </a:p>
      </dgm:t>
    </dgm:pt>
    <dgm:pt modelId="{54DDC386-8FB9-43F3-9F28-6B1BF6C759E3}">
      <dgm:prSet phldrT="[Szöveg]" custT="1"/>
      <dgm:spPr/>
      <dgm:t>
        <a:bodyPr/>
        <a:lstStyle/>
        <a:p>
          <a:pPr algn="l"/>
          <a:r>
            <a:rPr lang="hu-HU" sz="1800" dirty="0"/>
            <a:t>2030-ig az ÜHG kibocsátás legalább 40 %-kal történő csökkentése az 1990-es bázisévhez képest</a:t>
          </a:r>
        </a:p>
      </dgm:t>
    </dgm:pt>
    <dgm:pt modelId="{3D226568-21C3-4181-897B-30E7AC241D6E}" type="parTrans" cxnId="{2429ADD9-A09F-48F6-94F7-E18AB36DBA2E}">
      <dgm:prSet/>
      <dgm:spPr/>
      <dgm:t>
        <a:bodyPr/>
        <a:lstStyle/>
        <a:p>
          <a:endParaRPr lang="hu-HU" sz="1800"/>
        </a:p>
      </dgm:t>
    </dgm:pt>
    <dgm:pt modelId="{53B3D6FE-C0CD-47AE-B5B1-0E81623EE13A}" type="sibTrans" cxnId="{2429ADD9-A09F-48F6-94F7-E18AB36DBA2E}">
      <dgm:prSet/>
      <dgm:spPr/>
      <dgm:t>
        <a:bodyPr/>
        <a:lstStyle/>
        <a:p>
          <a:endParaRPr lang="hu-HU" sz="1800"/>
        </a:p>
      </dgm:t>
    </dgm:pt>
    <dgm:pt modelId="{B6CE135A-72B9-4EDC-A710-E65EACC50B04}">
      <dgm:prSet phldrT="[Szöveg]" custT="1"/>
      <dgm:spPr/>
      <dgm:t>
        <a:bodyPr/>
        <a:lstStyle/>
        <a:p>
          <a:pPr algn="l"/>
          <a:r>
            <a:rPr lang="hu-HU" sz="1800" dirty="0"/>
            <a:t>Éghajlatváltozás káros hatásaihoz történő alkalmazkodóképesség növelése</a:t>
          </a:r>
        </a:p>
      </dgm:t>
    </dgm:pt>
    <dgm:pt modelId="{65580B18-44AC-4C3A-A2E5-47BDD5BB57AA}" type="parTrans" cxnId="{236D2BB1-FB9E-48A4-8AB7-E21954D1BA63}">
      <dgm:prSet/>
      <dgm:spPr/>
      <dgm:t>
        <a:bodyPr/>
        <a:lstStyle/>
        <a:p>
          <a:endParaRPr lang="hu-HU" sz="1800"/>
        </a:p>
      </dgm:t>
    </dgm:pt>
    <dgm:pt modelId="{00D7368F-FA24-4DE5-9307-E71C7E1E33AF}" type="sibTrans" cxnId="{236D2BB1-FB9E-48A4-8AB7-E21954D1BA63}">
      <dgm:prSet/>
      <dgm:spPr/>
      <dgm:t>
        <a:bodyPr/>
        <a:lstStyle/>
        <a:p>
          <a:endParaRPr lang="hu-HU" sz="1800"/>
        </a:p>
      </dgm:t>
    </dgm:pt>
    <dgm:pt modelId="{7A37CEE2-3027-4AA7-8BCF-9489BA77A4B5}">
      <dgm:prSet phldrT="[Szöveg]" custT="1"/>
      <dgm:spPr/>
      <dgm:t>
        <a:bodyPr/>
        <a:lstStyle/>
        <a:p>
          <a:pPr algn="l"/>
          <a:endParaRPr lang="hu-HU" sz="1800" dirty="0"/>
        </a:p>
      </dgm:t>
    </dgm:pt>
    <dgm:pt modelId="{06EE3FDB-3E77-4ECD-B108-44051690D86B}" type="parTrans" cxnId="{514A7669-CE26-4928-842A-6CB83A278AA8}">
      <dgm:prSet/>
      <dgm:spPr/>
      <dgm:t>
        <a:bodyPr/>
        <a:lstStyle/>
        <a:p>
          <a:endParaRPr lang="hu-HU" sz="1800"/>
        </a:p>
      </dgm:t>
    </dgm:pt>
    <dgm:pt modelId="{E0A4DCB2-08A9-429A-93A3-A636FF9B685E}" type="sibTrans" cxnId="{514A7669-CE26-4928-842A-6CB83A278AA8}">
      <dgm:prSet/>
      <dgm:spPr/>
      <dgm:t>
        <a:bodyPr/>
        <a:lstStyle/>
        <a:p>
          <a:endParaRPr lang="hu-HU" sz="1800"/>
        </a:p>
      </dgm:t>
    </dgm:pt>
    <dgm:pt modelId="{B753C65C-73D7-4CF6-9F8D-B1489E0A01D6}">
      <dgm:prSet phldrT="[Szöveg]" custT="1"/>
      <dgm:spPr/>
      <dgm:t>
        <a:bodyPr/>
        <a:lstStyle/>
        <a:p>
          <a:pPr algn="l"/>
          <a:endParaRPr lang="hu-HU" sz="1800" dirty="0"/>
        </a:p>
      </dgm:t>
    </dgm:pt>
    <dgm:pt modelId="{818ADE85-A1BE-4FAE-9F91-1E200C5485DA}" type="parTrans" cxnId="{C3EC7186-0796-4277-A34C-93609E06E654}">
      <dgm:prSet/>
      <dgm:spPr/>
      <dgm:t>
        <a:bodyPr/>
        <a:lstStyle/>
        <a:p>
          <a:endParaRPr lang="hu-HU" sz="1800"/>
        </a:p>
      </dgm:t>
    </dgm:pt>
    <dgm:pt modelId="{82F80EAC-4085-4A1E-9986-59331FE6BDEC}" type="sibTrans" cxnId="{C3EC7186-0796-4277-A34C-93609E06E654}">
      <dgm:prSet/>
      <dgm:spPr/>
      <dgm:t>
        <a:bodyPr/>
        <a:lstStyle/>
        <a:p>
          <a:endParaRPr lang="hu-HU" sz="1800"/>
        </a:p>
      </dgm:t>
    </dgm:pt>
    <dgm:pt modelId="{DB345654-D939-47F9-805E-99FD4466FF92}">
      <dgm:prSet phldrT="[Szöveg]" custT="1"/>
      <dgm:spPr/>
      <dgm:t>
        <a:bodyPr/>
        <a:lstStyle/>
        <a:p>
          <a:pPr algn="l"/>
          <a:r>
            <a:rPr lang="hu-HU" sz="1800" dirty="0"/>
            <a:t>Globális felmelegedés mértékének 1,5 – 2 °C alatt tartása az iparosodás előtti szinthez képest</a:t>
          </a:r>
        </a:p>
      </dgm:t>
    </dgm:pt>
    <dgm:pt modelId="{D660A015-8793-40A9-9F8F-D349581C58A8}" type="sibTrans" cxnId="{7FEDD767-E8B9-42B1-BC5F-D1416ECE89F0}">
      <dgm:prSet/>
      <dgm:spPr/>
      <dgm:t>
        <a:bodyPr/>
        <a:lstStyle/>
        <a:p>
          <a:endParaRPr lang="hu-HU" sz="1800"/>
        </a:p>
      </dgm:t>
    </dgm:pt>
    <dgm:pt modelId="{7CB5C4E6-9262-47A6-9AA6-B81E0AE45CEB}" type="parTrans" cxnId="{7FEDD767-E8B9-42B1-BC5F-D1416ECE89F0}">
      <dgm:prSet/>
      <dgm:spPr/>
      <dgm:t>
        <a:bodyPr/>
        <a:lstStyle/>
        <a:p>
          <a:endParaRPr lang="hu-HU" sz="1800"/>
        </a:p>
      </dgm:t>
    </dgm:pt>
    <dgm:pt modelId="{A84D7085-6924-49B3-BC0E-81828DDF997C}" type="pres">
      <dgm:prSet presAssocID="{9B830838-552E-4A42-B866-0F118097E9B9}" presName="linearFlow" presStyleCnt="0">
        <dgm:presLayoutVars>
          <dgm:dir/>
          <dgm:resizeHandles val="exact"/>
        </dgm:presLayoutVars>
      </dgm:prSet>
      <dgm:spPr/>
    </dgm:pt>
    <dgm:pt modelId="{D3292B44-A233-4037-A6F5-FE356383B570}" type="pres">
      <dgm:prSet presAssocID="{FC230E5C-1600-45B5-B463-E44D63DBECDA}" presName="composite" presStyleCnt="0"/>
      <dgm:spPr/>
    </dgm:pt>
    <dgm:pt modelId="{8AF8095F-27D7-4742-AC36-B2A3650C2E9F}" type="pres">
      <dgm:prSet presAssocID="{FC230E5C-1600-45B5-B463-E44D63DBECD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717E835-383B-4EA8-B475-9BECDB9EDE11}" type="pres">
      <dgm:prSet presAssocID="{FC230E5C-1600-45B5-B463-E44D63DBECDA}" presName="txShp" presStyleLbl="node1" presStyleIdx="0" presStyleCnt="1" custScaleX="130557" custScaleY="126490" custLinFactNeighborX="3370" custLinFactNeighborY="62">
        <dgm:presLayoutVars>
          <dgm:bulletEnabled val="1"/>
        </dgm:presLayoutVars>
      </dgm:prSet>
      <dgm:spPr/>
    </dgm:pt>
  </dgm:ptLst>
  <dgm:cxnLst>
    <dgm:cxn modelId="{D2FCC201-BE13-4F5F-BAE0-A7A781D1AD8F}" srcId="{9B830838-552E-4A42-B866-0F118097E9B9}" destId="{FC230E5C-1600-45B5-B463-E44D63DBECDA}" srcOrd="0" destOrd="0" parTransId="{7BB5171E-C442-4BBE-8C87-90D90E119101}" sibTransId="{922A9C88-FB02-4327-B525-0D3AEE289878}"/>
    <dgm:cxn modelId="{D383A05D-014E-48E6-855F-2152A4EAEF41}" type="presOf" srcId="{B6CE135A-72B9-4EDC-A710-E65EACC50B04}" destId="{1717E835-383B-4EA8-B475-9BECDB9EDE11}" srcOrd="0" destOrd="5" presId="urn:microsoft.com/office/officeart/2005/8/layout/vList3"/>
    <dgm:cxn modelId="{7FEDD767-E8B9-42B1-BC5F-D1416ECE89F0}" srcId="{FC230E5C-1600-45B5-B463-E44D63DBECDA}" destId="{DB345654-D939-47F9-805E-99FD4466FF92}" srcOrd="0" destOrd="0" parTransId="{7CB5C4E6-9262-47A6-9AA6-B81E0AE45CEB}" sibTransId="{D660A015-8793-40A9-9F8F-D349581C58A8}"/>
    <dgm:cxn modelId="{514A7669-CE26-4928-842A-6CB83A278AA8}" srcId="{FC230E5C-1600-45B5-B463-E44D63DBECDA}" destId="{7A37CEE2-3027-4AA7-8BCF-9489BA77A4B5}" srcOrd="3" destOrd="0" parTransId="{06EE3FDB-3E77-4ECD-B108-44051690D86B}" sibTransId="{E0A4DCB2-08A9-429A-93A3-A636FF9B685E}"/>
    <dgm:cxn modelId="{BFF5DE69-88BD-445E-A759-FB8CF5365475}" type="presOf" srcId="{7A37CEE2-3027-4AA7-8BCF-9489BA77A4B5}" destId="{1717E835-383B-4EA8-B475-9BECDB9EDE11}" srcOrd="0" destOrd="4" presId="urn:microsoft.com/office/officeart/2005/8/layout/vList3"/>
    <dgm:cxn modelId="{5947AA4A-0CEA-4297-8D51-29F3754D8A78}" type="presOf" srcId="{B753C65C-73D7-4CF6-9F8D-B1489E0A01D6}" destId="{1717E835-383B-4EA8-B475-9BECDB9EDE11}" srcOrd="0" destOrd="2" presId="urn:microsoft.com/office/officeart/2005/8/layout/vList3"/>
    <dgm:cxn modelId="{C3EC7186-0796-4277-A34C-93609E06E654}" srcId="{FC230E5C-1600-45B5-B463-E44D63DBECDA}" destId="{B753C65C-73D7-4CF6-9F8D-B1489E0A01D6}" srcOrd="1" destOrd="0" parTransId="{818ADE85-A1BE-4FAE-9F91-1E200C5485DA}" sibTransId="{82F80EAC-4085-4A1E-9986-59331FE6BDEC}"/>
    <dgm:cxn modelId="{236D2BB1-FB9E-48A4-8AB7-E21954D1BA63}" srcId="{FC230E5C-1600-45B5-B463-E44D63DBECDA}" destId="{B6CE135A-72B9-4EDC-A710-E65EACC50B04}" srcOrd="4" destOrd="0" parTransId="{65580B18-44AC-4C3A-A2E5-47BDD5BB57AA}" sibTransId="{00D7368F-FA24-4DE5-9307-E71C7E1E33AF}"/>
    <dgm:cxn modelId="{988601B6-3C7B-41B4-A270-21F6037BC966}" type="presOf" srcId="{DB345654-D939-47F9-805E-99FD4466FF92}" destId="{1717E835-383B-4EA8-B475-9BECDB9EDE11}" srcOrd="0" destOrd="1" presId="urn:microsoft.com/office/officeart/2005/8/layout/vList3"/>
    <dgm:cxn modelId="{2429ADD9-A09F-48F6-94F7-E18AB36DBA2E}" srcId="{FC230E5C-1600-45B5-B463-E44D63DBECDA}" destId="{54DDC386-8FB9-43F3-9F28-6B1BF6C759E3}" srcOrd="2" destOrd="0" parTransId="{3D226568-21C3-4181-897B-30E7AC241D6E}" sibTransId="{53B3D6FE-C0CD-47AE-B5B1-0E81623EE13A}"/>
    <dgm:cxn modelId="{3AEB35EB-EC16-4D06-9813-BB384F9CA3D7}" type="presOf" srcId="{9B830838-552E-4A42-B866-0F118097E9B9}" destId="{A84D7085-6924-49B3-BC0E-81828DDF997C}" srcOrd="0" destOrd="0" presId="urn:microsoft.com/office/officeart/2005/8/layout/vList3"/>
    <dgm:cxn modelId="{FB1AB3EB-A3C5-4813-9B0E-4139B3EE751B}" type="presOf" srcId="{54DDC386-8FB9-43F3-9F28-6B1BF6C759E3}" destId="{1717E835-383B-4EA8-B475-9BECDB9EDE11}" srcOrd="0" destOrd="3" presId="urn:microsoft.com/office/officeart/2005/8/layout/vList3"/>
    <dgm:cxn modelId="{A87442F3-EFA0-4183-AA30-F4CB61BB86B6}" type="presOf" srcId="{FC230E5C-1600-45B5-B463-E44D63DBECDA}" destId="{1717E835-383B-4EA8-B475-9BECDB9EDE11}" srcOrd="0" destOrd="0" presId="urn:microsoft.com/office/officeart/2005/8/layout/vList3"/>
    <dgm:cxn modelId="{8B337D65-485F-4FE8-80AA-39C3A41C6803}" type="presParOf" srcId="{A84D7085-6924-49B3-BC0E-81828DDF997C}" destId="{D3292B44-A233-4037-A6F5-FE356383B570}" srcOrd="0" destOrd="0" presId="urn:microsoft.com/office/officeart/2005/8/layout/vList3"/>
    <dgm:cxn modelId="{7FF5E009-1474-47E7-8A9F-F282F4528E2C}" type="presParOf" srcId="{D3292B44-A233-4037-A6F5-FE356383B570}" destId="{8AF8095F-27D7-4742-AC36-B2A3650C2E9F}" srcOrd="0" destOrd="0" presId="urn:microsoft.com/office/officeart/2005/8/layout/vList3"/>
    <dgm:cxn modelId="{E4372288-5B22-4373-AF0B-898AF81C80BF}" type="presParOf" srcId="{D3292B44-A233-4037-A6F5-FE356383B570}" destId="{1717E835-383B-4EA8-B475-9BECDB9EDE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30838-552E-4A42-B866-0F118097E9B9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84D7085-6924-49B3-BC0E-81828DDF997C}" type="pres">
      <dgm:prSet presAssocID="{9B830838-552E-4A42-B866-0F118097E9B9}" presName="linearFlow" presStyleCnt="0">
        <dgm:presLayoutVars>
          <dgm:dir/>
          <dgm:resizeHandles val="exact"/>
        </dgm:presLayoutVars>
      </dgm:prSet>
      <dgm:spPr/>
    </dgm:pt>
  </dgm:ptLst>
  <dgm:cxnLst>
    <dgm:cxn modelId="{3AEB35EB-EC16-4D06-9813-BB384F9CA3D7}" type="presOf" srcId="{9B830838-552E-4A42-B866-0F118097E9B9}" destId="{A84D7085-6924-49B3-BC0E-81828DDF997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C0792-649D-4B06-A27E-29859BAE9A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4B0FD0F-0B65-41E5-99EA-C0F3DAC72257}">
      <dgm:prSet phldrT="[Szöveg]" custT="1"/>
      <dgm:spPr/>
      <dgm:t>
        <a:bodyPr/>
        <a:lstStyle/>
        <a:p>
          <a:r>
            <a:rPr lang="hu-HU" sz="1400" dirty="0"/>
            <a:t>40 % -os ÜHG kibocsátás csökkenés </a:t>
          </a:r>
        </a:p>
      </dgm:t>
    </dgm:pt>
    <dgm:pt modelId="{C0B3919D-BA63-4619-A5B8-6CC7B8253C65}" type="parTrans" cxnId="{73AF68EE-B56D-43C9-8D52-ED0AA28205CD}">
      <dgm:prSet/>
      <dgm:spPr/>
      <dgm:t>
        <a:bodyPr/>
        <a:lstStyle/>
        <a:p>
          <a:endParaRPr lang="hu-HU"/>
        </a:p>
      </dgm:t>
    </dgm:pt>
    <dgm:pt modelId="{5B4816F4-3F60-465B-97F2-12E04186CD56}" type="sibTrans" cxnId="{73AF68EE-B56D-43C9-8D52-ED0AA28205CD}">
      <dgm:prSet/>
      <dgm:spPr/>
      <dgm:t>
        <a:bodyPr/>
        <a:lstStyle/>
        <a:p>
          <a:endParaRPr lang="hu-HU"/>
        </a:p>
      </dgm:t>
    </dgm:pt>
    <dgm:pt modelId="{38CFE220-034F-4262-A569-B8BE537306EE}">
      <dgm:prSet phldrT="[Szöveg]"/>
      <dgm:spPr/>
      <dgm:t>
        <a:bodyPr/>
        <a:lstStyle/>
        <a:p>
          <a:r>
            <a:rPr lang="hu-HU" dirty="0"/>
            <a:t>55 % -os ÜHG kibocsátás csökkenés</a:t>
          </a:r>
        </a:p>
      </dgm:t>
    </dgm:pt>
    <dgm:pt modelId="{0184A5A0-A585-4D73-8488-2BF0470D660A}" type="parTrans" cxnId="{C27D4DEE-4850-42B3-8A5B-36B6D748506E}">
      <dgm:prSet/>
      <dgm:spPr/>
      <dgm:t>
        <a:bodyPr/>
        <a:lstStyle/>
        <a:p>
          <a:endParaRPr lang="hu-HU"/>
        </a:p>
      </dgm:t>
    </dgm:pt>
    <dgm:pt modelId="{544A5B4D-4DFE-48A8-9C5A-70C5AE32D524}" type="sibTrans" cxnId="{C27D4DEE-4850-42B3-8A5B-36B6D748506E}">
      <dgm:prSet/>
      <dgm:spPr/>
      <dgm:t>
        <a:bodyPr/>
        <a:lstStyle/>
        <a:p>
          <a:endParaRPr lang="hu-HU"/>
        </a:p>
      </dgm:t>
    </dgm:pt>
    <dgm:pt modelId="{285C2C01-1A01-478D-9A71-C90485BA28CE}">
      <dgm:prSet phldrT="[Szöveg]"/>
      <dgm:spPr/>
      <dgm:t>
        <a:bodyPr/>
        <a:lstStyle/>
        <a:p>
          <a:r>
            <a:rPr lang="hu-HU" dirty="0"/>
            <a:t>95 % -os ÜHG kibocsátás csökkenés</a:t>
          </a:r>
        </a:p>
      </dgm:t>
    </dgm:pt>
    <dgm:pt modelId="{80CCB090-E0B3-47D1-AE64-29E01D3C3D9E}" type="parTrans" cxnId="{749F2E73-CB27-4628-B5ED-582F933C6F47}">
      <dgm:prSet/>
      <dgm:spPr/>
      <dgm:t>
        <a:bodyPr/>
        <a:lstStyle/>
        <a:p>
          <a:endParaRPr lang="hu-HU"/>
        </a:p>
      </dgm:t>
    </dgm:pt>
    <dgm:pt modelId="{25DAF64B-6A1C-42E6-ADE1-FE83737F3EC2}" type="sibTrans" cxnId="{749F2E73-CB27-4628-B5ED-582F933C6F47}">
      <dgm:prSet/>
      <dgm:spPr/>
      <dgm:t>
        <a:bodyPr/>
        <a:lstStyle/>
        <a:p>
          <a:endParaRPr lang="hu-HU"/>
        </a:p>
      </dgm:t>
    </dgm:pt>
    <dgm:pt modelId="{A51CCD90-EB64-43E0-9F14-72E6D51F41FD}">
      <dgm:prSet phldrT="[Szöveg]" custT="1"/>
      <dgm:spPr/>
      <dgm:t>
        <a:bodyPr/>
        <a:lstStyle/>
        <a:p>
          <a:r>
            <a:rPr lang="hu-HU" sz="1500" dirty="0"/>
            <a:t>2050</a:t>
          </a:r>
        </a:p>
      </dgm:t>
    </dgm:pt>
    <dgm:pt modelId="{52BF4AD9-5274-4192-B2E2-B7F8EB0ADC9F}" type="sibTrans" cxnId="{4A5C354C-1813-403F-A7E1-6E7084BC22D3}">
      <dgm:prSet/>
      <dgm:spPr/>
      <dgm:t>
        <a:bodyPr/>
        <a:lstStyle/>
        <a:p>
          <a:endParaRPr lang="hu-HU"/>
        </a:p>
      </dgm:t>
    </dgm:pt>
    <dgm:pt modelId="{F2C66A3B-DE16-49E3-B05C-FD48FE7273E6}" type="parTrans" cxnId="{4A5C354C-1813-403F-A7E1-6E7084BC22D3}">
      <dgm:prSet/>
      <dgm:spPr/>
      <dgm:t>
        <a:bodyPr/>
        <a:lstStyle/>
        <a:p>
          <a:endParaRPr lang="hu-HU"/>
        </a:p>
      </dgm:t>
    </dgm:pt>
    <dgm:pt modelId="{97631E11-EBEE-457F-BED7-A4AA3ABE9DC6}">
      <dgm:prSet phldrT="[Szöveg]" custT="1"/>
      <dgm:spPr/>
      <dgm:t>
        <a:bodyPr/>
        <a:lstStyle/>
        <a:p>
          <a:r>
            <a:rPr lang="hu-HU" sz="1500" dirty="0"/>
            <a:t>2040</a:t>
          </a:r>
        </a:p>
      </dgm:t>
    </dgm:pt>
    <dgm:pt modelId="{AFBB2B9B-0C43-4C47-B183-3910A582996C}" type="sibTrans" cxnId="{E00B8DE3-5F88-44A3-BDC5-E3AF48E75D5F}">
      <dgm:prSet/>
      <dgm:spPr/>
      <dgm:t>
        <a:bodyPr/>
        <a:lstStyle/>
        <a:p>
          <a:endParaRPr lang="hu-HU"/>
        </a:p>
      </dgm:t>
    </dgm:pt>
    <dgm:pt modelId="{D617CA86-B8E4-4C20-B25C-68569700087E}" type="parTrans" cxnId="{E00B8DE3-5F88-44A3-BDC5-E3AF48E75D5F}">
      <dgm:prSet/>
      <dgm:spPr/>
      <dgm:t>
        <a:bodyPr/>
        <a:lstStyle/>
        <a:p>
          <a:endParaRPr lang="hu-HU"/>
        </a:p>
      </dgm:t>
    </dgm:pt>
    <dgm:pt modelId="{02EE46B5-294F-421F-BFC3-96E447005839}">
      <dgm:prSet phldrT="[Szöveg]" custT="1"/>
      <dgm:spPr/>
      <dgm:t>
        <a:bodyPr/>
        <a:lstStyle/>
        <a:p>
          <a:r>
            <a:rPr lang="hu-HU" sz="1500" dirty="0"/>
            <a:t>2030</a:t>
          </a:r>
        </a:p>
      </dgm:t>
    </dgm:pt>
    <dgm:pt modelId="{56A069BA-AA00-4278-BF69-417EC80893ED}" type="sibTrans" cxnId="{C0912D69-4466-481C-B622-9F745EB73D55}">
      <dgm:prSet/>
      <dgm:spPr/>
      <dgm:t>
        <a:bodyPr/>
        <a:lstStyle/>
        <a:p>
          <a:endParaRPr lang="hu-HU"/>
        </a:p>
      </dgm:t>
    </dgm:pt>
    <dgm:pt modelId="{65DFFD6C-3564-4B50-8149-2714F0268CE5}" type="parTrans" cxnId="{C0912D69-4466-481C-B622-9F745EB73D55}">
      <dgm:prSet/>
      <dgm:spPr/>
      <dgm:t>
        <a:bodyPr/>
        <a:lstStyle/>
        <a:p>
          <a:endParaRPr lang="hu-HU"/>
        </a:p>
      </dgm:t>
    </dgm:pt>
    <dgm:pt modelId="{6A69A75F-6435-4D80-85DE-3FFD29DFA5BA}" type="pres">
      <dgm:prSet presAssocID="{944C0792-649D-4B06-A27E-29859BAE9AB2}" presName="linearFlow" presStyleCnt="0">
        <dgm:presLayoutVars>
          <dgm:dir/>
          <dgm:animLvl val="lvl"/>
          <dgm:resizeHandles val="exact"/>
        </dgm:presLayoutVars>
      </dgm:prSet>
      <dgm:spPr/>
    </dgm:pt>
    <dgm:pt modelId="{ED65143C-4319-4E46-A619-51130055D139}" type="pres">
      <dgm:prSet presAssocID="{02EE46B5-294F-421F-BFC3-96E447005839}" presName="composite" presStyleCnt="0"/>
      <dgm:spPr/>
    </dgm:pt>
    <dgm:pt modelId="{E92F3F64-CBD0-46D9-9405-2AC6FA610FD4}" type="pres">
      <dgm:prSet presAssocID="{02EE46B5-294F-421F-BFC3-96E447005839}" presName="parentText" presStyleLbl="alignNode1" presStyleIdx="0" presStyleCnt="3" custLinFactNeighborX="0" custLinFactNeighborY="-560">
        <dgm:presLayoutVars>
          <dgm:chMax val="1"/>
          <dgm:bulletEnabled val="1"/>
        </dgm:presLayoutVars>
      </dgm:prSet>
      <dgm:spPr/>
    </dgm:pt>
    <dgm:pt modelId="{6A5C3CC9-E4C6-41C3-95D9-D332A7C11FCB}" type="pres">
      <dgm:prSet presAssocID="{02EE46B5-294F-421F-BFC3-96E447005839}" presName="descendantText" presStyleLbl="alignAcc1" presStyleIdx="0" presStyleCnt="3">
        <dgm:presLayoutVars>
          <dgm:bulletEnabled val="1"/>
        </dgm:presLayoutVars>
      </dgm:prSet>
      <dgm:spPr/>
    </dgm:pt>
    <dgm:pt modelId="{976584FC-FD7A-4D45-A0AA-941B197322B5}" type="pres">
      <dgm:prSet presAssocID="{56A069BA-AA00-4278-BF69-417EC80893ED}" presName="sp" presStyleCnt="0"/>
      <dgm:spPr/>
    </dgm:pt>
    <dgm:pt modelId="{F7A46699-85CB-4EC4-BF14-497DFC6630E8}" type="pres">
      <dgm:prSet presAssocID="{97631E11-EBEE-457F-BED7-A4AA3ABE9DC6}" presName="composite" presStyleCnt="0"/>
      <dgm:spPr/>
    </dgm:pt>
    <dgm:pt modelId="{C6534251-C5E4-4D80-9B48-8DAE17279CDC}" type="pres">
      <dgm:prSet presAssocID="{97631E11-EBEE-457F-BED7-A4AA3ABE9DC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FF9392B-96C8-4397-BD76-B66386CE1AF5}" type="pres">
      <dgm:prSet presAssocID="{97631E11-EBEE-457F-BED7-A4AA3ABE9DC6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70831183-183E-45FA-9F84-0AF9A74606A1}" type="pres">
      <dgm:prSet presAssocID="{AFBB2B9B-0C43-4C47-B183-3910A582996C}" presName="sp" presStyleCnt="0"/>
      <dgm:spPr/>
    </dgm:pt>
    <dgm:pt modelId="{3B7B1AC0-5127-4337-922C-A7BA925E5F4C}" type="pres">
      <dgm:prSet presAssocID="{A51CCD90-EB64-43E0-9F14-72E6D51F41FD}" presName="composite" presStyleCnt="0"/>
      <dgm:spPr/>
    </dgm:pt>
    <dgm:pt modelId="{6924FF3B-BFAC-4D2D-B742-40EB658B44CE}" type="pres">
      <dgm:prSet presAssocID="{A51CCD90-EB64-43E0-9F14-72E6D51F41F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16EAA28-D6A0-400C-BD07-95441653ECE0}" type="pres">
      <dgm:prSet presAssocID="{A51CCD90-EB64-43E0-9F14-72E6D51F41F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3E7352F-50E5-40F3-937F-82C5AD02EC56}" type="presOf" srcId="{02EE46B5-294F-421F-BFC3-96E447005839}" destId="{E92F3F64-CBD0-46D9-9405-2AC6FA610FD4}" srcOrd="0" destOrd="0" presId="urn:microsoft.com/office/officeart/2005/8/layout/chevron2"/>
    <dgm:cxn modelId="{FB61F646-CE38-404E-AD9D-61AE3AC9F3EF}" type="presOf" srcId="{944C0792-649D-4B06-A27E-29859BAE9AB2}" destId="{6A69A75F-6435-4D80-85DE-3FFD29DFA5BA}" srcOrd="0" destOrd="0" presId="urn:microsoft.com/office/officeart/2005/8/layout/chevron2"/>
    <dgm:cxn modelId="{C0912D69-4466-481C-B622-9F745EB73D55}" srcId="{944C0792-649D-4B06-A27E-29859BAE9AB2}" destId="{02EE46B5-294F-421F-BFC3-96E447005839}" srcOrd="0" destOrd="0" parTransId="{65DFFD6C-3564-4B50-8149-2714F0268CE5}" sibTransId="{56A069BA-AA00-4278-BF69-417EC80893ED}"/>
    <dgm:cxn modelId="{4A5C354C-1813-403F-A7E1-6E7084BC22D3}" srcId="{944C0792-649D-4B06-A27E-29859BAE9AB2}" destId="{A51CCD90-EB64-43E0-9F14-72E6D51F41FD}" srcOrd="2" destOrd="0" parTransId="{F2C66A3B-DE16-49E3-B05C-FD48FE7273E6}" sibTransId="{52BF4AD9-5274-4192-B2E2-B7F8EB0ADC9F}"/>
    <dgm:cxn modelId="{749F2E73-CB27-4628-B5ED-582F933C6F47}" srcId="{A51CCD90-EB64-43E0-9F14-72E6D51F41FD}" destId="{285C2C01-1A01-478D-9A71-C90485BA28CE}" srcOrd="0" destOrd="0" parTransId="{80CCB090-E0B3-47D1-AE64-29E01D3C3D9E}" sibTransId="{25DAF64B-6A1C-42E6-ADE1-FE83737F3EC2}"/>
    <dgm:cxn modelId="{EFB2D896-8EEA-4310-B352-E017243769FF}" type="presOf" srcId="{A51CCD90-EB64-43E0-9F14-72E6D51F41FD}" destId="{6924FF3B-BFAC-4D2D-B742-40EB658B44CE}" srcOrd="0" destOrd="0" presId="urn:microsoft.com/office/officeart/2005/8/layout/chevron2"/>
    <dgm:cxn modelId="{7ACA1DC5-FF96-44AF-AD83-6C51DCF37380}" type="presOf" srcId="{84B0FD0F-0B65-41E5-99EA-C0F3DAC72257}" destId="{6A5C3CC9-E4C6-41C3-95D9-D332A7C11FCB}" srcOrd="0" destOrd="0" presId="urn:microsoft.com/office/officeart/2005/8/layout/chevron2"/>
    <dgm:cxn modelId="{3A913ED2-5238-4325-9769-FDC32544C407}" type="presOf" srcId="{285C2C01-1A01-478D-9A71-C90485BA28CE}" destId="{B16EAA28-D6A0-400C-BD07-95441653ECE0}" srcOrd="0" destOrd="0" presId="urn:microsoft.com/office/officeart/2005/8/layout/chevron2"/>
    <dgm:cxn modelId="{736CDED4-7482-4C21-8973-792DE4E376A4}" type="presOf" srcId="{97631E11-EBEE-457F-BED7-A4AA3ABE9DC6}" destId="{C6534251-C5E4-4D80-9B48-8DAE17279CDC}" srcOrd="0" destOrd="0" presId="urn:microsoft.com/office/officeart/2005/8/layout/chevron2"/>
    <dgm:cxn modelId="{8CC732DF-A00E-492A-BBDB-6F7427A5551E}" type="presOf" srcId="{38CFE220-034F-4262-A569-B8BE537306EE}" destId="{7FF9392B-96C8-4397-BD76-B66386CE1AF5}" srcOrd="0" destOrd="0" presId="urn:microsoft.com/office/officeart/2005/8/layout/chevron2"/>
    <dgm:cxn modelId="{E00B8DE3-5F88-44A3-BDC5-E3AF48E75D5F}" srcId="{944C0792-649D-4B06-A27E-29859BAE9AB2}" destId="{97631E11-EBEE-457F-BED7-A4AA3ABE9DC6}" srcOrd="1" destOrd="0" parTransId="{D617CA86-B8E4-4C20-B25C-68569700087E}" sibTransId="{AFBB2B9B-0C43-4C47-B183-3910A582996C}"/>
    <dgm:cxn modelId="{73AF68EE-B56D-43C9-8D52-ED0AA28205CD}" srcId="{02EE46B5-294F-421F-BFC3-96E447005839}" destId="{84B0FD0F-0B65-41E5-99EA-C0F3DAC72257}" srcOrd="0" destOrd="0" parTransId="{C0B3919D-BA63-4619-A5B8-6CC7B8253C65}" sibTransId="{5B4816F4-3F60-465B-97F2-12E04186CD56}"/>
    <dgm:cxn modelId="{C27D4DEE-4850-42B3-8A5B-36B6D748506E}" srcId="{97631E11-EBEE-457F-BED7-A4AA3ABE9DC6}" destId="{38CFE220-034F-4262-A569-B8BE537306EE}" srcOrd="0" destOrd="0" parTransId="{0184A5A0-A585-4D73-8488-2BF0470D660A}" sibTransId="{544A5B4D-4DFE-48A8-9C5A-70C5AE32D524}"/>
    <dgm:cxn modelId="{BCCCD5A0-448A-448E-9B43-68C7DC999714}" type="presParOf" srcId="{6A69A75F-6435-4D80-85DE-3FFD29DFA5BA}" destId="{ED65143C-4319-4E46-A619-51130055D139}" srcOrd="0" destOrd="0" presId="urn:microsoft.com/office/officeart/2005/8/layout/chevron2"/>
    <dgm:cxn modelId="{577413D2-7755-4750-A2FE-3A5C5E7AD1D0}" type="presParOf" srcId="{ED65143C-4319-4E46-A619-51130055D139}" destId="{E92F3F64-CBD0-46D9-9405-2AC6FA610FD4}" srcOrd="0" destOrd="0" presId="urn:microsoft.com/office/officeart/2005/8/layout/chevron2"/>
    <dgm:cxn modelId="{DE470D67-D91B-45E3-9858-E56245B9FDC3}" type="presParOf" srcId="{ED65143C-4319-4E46-A619-51130055D139}" destId="{6A5C3CC9-E4C6-41C3-95D9-D332A7C11FCB}" srcOrd="1" destOrd="0" presId="urn:microsoft.com/office/officeart/2005/8/layout/chevron2"/>
    <dgm:cxn modelId="{39177641-E9BD-4249-82D6-59104C44E793}" type="presParOf" srcId="{6A69A75F-6435-4D80-85DE-3FFD29DFA5BA}" destId="{976584FC-FD7A-4D45-A0AA-941B197322B5}" srcOrd="1" destOrd="0" presId="urn:microsoft.com/office/officeart/2005/8/layout/chevron2"/>
    <dgm:cxn modelId="{85B9B264-D047-4ADC-8B42-51B09486B26C}" type="presParOf" srcId="{6A69A75F-6435-4D80-85DE-3FFD29DFA5BA}" destId="{F7A46699-85CB-4EC4-BF14-497DFC6630E8}" srcOrd="2" destOrd="0" presId="urn:microsoft.com/office/officeart/2005/8/layout/chevron2"/>
    <dgm:cxn modelId="{E00BBB6B-3554-4DC1-8834-3FF85370C641}" type="presParOf" srcId="{F7A46699-85CB-4EC4-BF14-497DFC6630E8}" destId="{C6534251-C5E4-4D80-9B48-8DAE17279CDC}" srcOrd="0" destOrd="0" presId="urn:microsoft.com/office/officeart/2005/8/layout/chevron2"/>
    <dgm:cxn modelId="{2580D03E-0051-4185-ABAE-F3D52BF361FB}" type="presParOf" srcId="{F7A46699-85CB-4EC4-BF14-497DFC6630E8}" destId="{7FF9392B-96C8-4397-BD76-B66386CE1AF5}" srcOrd="1" destOrd="0" presId="urn:microsoft.com/office/officeart/2005/8/layout/chevron2"/>
    <dgm:cxn modelId="{6602F0E1-2043-4C2D-99D6-55DFB9111418}" type="presParOf" srcId="{6A69A75F-6435-4D80-85DE-3FFD29DFA5BA}" destId="{70831183-183E-45FA-9F84-0AF9A74606A1}" srcOrd="3" destOrd="0" presId="urn:microsoft.com/office/officeart/2005/8/layout/chevron2"/>
    <dgm:cxn modelId="{41902027-C767-461F-8AE6-3C3572462A75}" type="presParOf" srcId="{6A69A75F-6435-4D80-85DE-3FFD29DFA5BA}" destId="{3B7B1AC0-5127-4337-922C-A7BA925E5F4C}" srcOrd="4" destOrd="0" presId="urn:microsoft.com/office/officeart/2005/8/layout/chevron2"/>
    <dgm:cxn modelId="{94E6D4B7-1A6B-4B4E-A9AF-466ABA22F366}" type="presParOf" srcId="{3B7B1AC0-5127-4337-922C-A7BA925E5F4C}" destId="{6924FF3B-BFAC-4D2D-B742-40EB658B44CE}" srcOrd="0" destOrd="0" presId="urn:microsoft.com/office/officeart/2005/8/layout/chevron2"/>
    <dgm:cxn modelId="{DC17A4B3-4E82-46F7-831D-35EAE5D30820}" type="presParOf" srcId="{3B7B1AC0-5127-4337-922C-A7BA925E5F4C}" destId="{B16EAA28-D6A0-400C-BD07-95441653EC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30838-552E-4A42-B866-0F118097E9B9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84D7085-6924-49B3-BC0E-81828DDF997C}" type="pres">
      <dgm:prSet presAssocID="{9B830838-552E-4A42-B866-0F118097E9B9}" presName="linearFlow" presStyleCnt="0">
        <dgm:presLayoutVars>
          <dgm:dir/>
          <dgm:resizeHandles val="exact"/>
        </dgm:presLayoutVars>
      </dgm:prSet>
      <dgm:spPr/>
    </dgm:pt>
  </dgm:ptLst>
  <dgm:cxnLst>
    <dgm:cxn modelId="{3AEB35EB-EC16-4D06-9813-BB384F9CA3D7}" type="presOf" srcId="{9B830838-552E-4A42-B866-0F118097E9B9}" destId="{A84D7085-6924-49B3-BC0E-81828DDF997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830838-552E-4A42-B866-0F118097E9B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25F867-F791-4350-BB8E-244955671C14}" type="pres">
      <dgm:prSet presAssocID="{9B830838-552E-4A42-B866-0F118097E9B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</dgm:ptLst>
  <dgm:cxnLst>
    <dgm:cxn modelId="{2935B0DC-2C1F-47B8-9F2B-A626D8E01CFA}" type="presOf" srcId="{9B830838-552E-4A42-B866-0F118097E9B9}" destId="{2B25F867-F791-4350-BB8E-244955671C14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7E835-383B-4EA8-B475-9BECDB9EDE11}">
      <dsp:nvSpPr>
        <dsp:cNvPr id="0" name=""/>
        <dsp:cNvSpPr/>
      </dsp:nvSpPr>
      <dsp:spPr>
        <a:xfrm rot="10800000">
          <a:off x="914784" y="3120"/>
          <a:ext cx="6558710" cy="31948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3791" tIns="68580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Párizsi Klímaegyezmény célkitűzései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Globális felmelegedés mértékének 1,5 – 2 °C alatt tartása az iparosodás előtti szinthez képest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2030-ig az ÜHG kibocsátás legalább 40 %-kal történő csökkentése az 1990-es bázisévhez képest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Éghajlatváltozás káros hatásaihoz történő alkalmazkodóképesség növelése</a:t>
          </a:r>
        </a:p>
      </dsp:txBody>
      <dsp:txXfrm rot="10800000">
        <a:off x="1713493" y="3120"/>
        <a:ext cx="5760001" cy="3194836"/>
      </dsp:txXfrm>
    </dsp:sp>
    <dsp:sp modelId="{8AF8095F-27D7-4742-AC36-B2A3650C2E9F}">
      <dsp:nvSpPr>
        <dsp:cNvPr id="0" name=""/>
        <dsp:cNvSpPr/>
      </dsp:nvSpPr>
      <dsp:spPr>
        <a:xfrm>
          <a:off x="250143" y="336097"/>
          <a:ext cx="2525761" cy="25257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F3F64-CBD0-46D9-9405-2AC6FA610FD4}">
      <dsp:nvSpPr>
        <dsp:cNvPr id="0" name=""/>
        <dsp:cNvSpPr/>
      </dsp:nvSpPr>
      <dsp:spPr>
        <a:xfrm rot="5400000">
          <a:off x="-137037" y="137037"/>
          <a:ext cx="913580" cy="63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2030</a:t>
          </a:r>
        </a:p>
      </dsp:txBody>
      <dsp:txXfrm rot="-5400000">
        <a:off x="0" y="319753"/>
        <a:ext cx="639506" cy="274074"/>
      </dsp:txXfrm>
    </dsp:sp>
    <dsp:sp modelId="{6A5C3CC9-E4C6-41C3-95D9-D332A7C11FCB}">
      <dsp:nvSpPr>
        <dsp:cNvPr id="0" name=""/>
        <dsp:cNvSpPr/>
      </dsp:nvSpPr>
      <dsp:spPr>
        <a:xfrm rot="5400000">
          <a:off x="1283468" y="-642835"/>
          <a:ext cx="593827" cy="1881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40 % -os ÜHG kibocsátás csökkenés </a:t>
          </a:r>
        </a:p>
      </dsp:txBody>
      <dsp:txXfrm rot="-5400000">
        <a:off x="639506" y="30115"/>
        <a:ext cx="1852763" cy="535851"/>
      </dsp:txXfrm>
    </dsp:sp>
    <dsp:sp modelId="{C6534251-C5E4-4D80-9B48-8DAE17279CDC}">
      <dsp:nvSpPr>
        <dsp:cNvPr id="0" name=""/>
        <dsp:cNvSpPr/>
      </dsp:nvSpPr>
      <dsp:spPr>
        <a:xfrm rot="5400000">
          <a:off x="-137037" y="840924"/>
          <a:ext cx="913580" cy="63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2040</a:t>
          </a:r>
        </a:p>
      </dsp:txBody>
      <dsp:txXfrm rot="-5400000">
        <a:off x="0" y="1023640"/>
        <a:ext cx="639506" cy="274074"/>
      </dsp:txXfrm>
    </dsp:sp>
    <dsp:sp modelId="{7FF9392B-96C8-4397-BD76-B66386CE1AF5}">
      <dsp:nvSpPr>
        <dsp:cNvPr id="0" name=""/>
        <dsp:cNvSpPr/>
      </dsp:nvSpPr>
      <dsp:spPr>
        <a:xfrm rot="5400000">
          <a:off x="1283468" y="59925"/>
          <a:ext cx="593827" cy="1881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55 % -os ÜHG kibocsátás csökkenés</a:t>
          </a:r>
        </a:p>
      </dsp:txBody>
      <dsp:txXfrm rot="-5400000">
        <a:off x="639506" y="732875"/>
        <a:ext cx="1852763" cy="535851"/>
      </dsp:txXfrm>
    </dsp:sp>
    <dsp:sp modelId="{6924FF3B-BFAC-4D2D-B742-40EB658B44CE}">
      <dsp:nvSpPr>
        <dsp:cNvPr id="0" name=""/>
        <dsp:cNvSpPr/>
      </dsp:nvSpPr>
      <dsp:spPr>
        <a:xfrm rot="5400000">
          <a:off x="-137037" y="1543685"/>
          <a:ext cx="913580" cy="63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2050</a:t>
          </a:r>
        </a:p>
      </dsp:txBody>
      <dsp:txXfrm rot="-5400000">
        <a:off x="0" y="1726401"/>
        <a:ext cx="639506" cy="274074"/>
      </dsp:txXfrm>
    </dsp:sp>
    <dsp:sp modelId="{B16EAA28-D6A0-400C-BD07-95441653ECE0}">
      <dsp:nvSpPr>
        <dsp:cNvPr id="0" name=""/>
        <dsp:cNvSpPr/>
      </dsp:nvSpPr>
      <dsp:spPr>
        <a:xfrm rot="5400000">
          <a:off x="1283468" y="762686"/>
          <a:ext cx="593827" cy="1881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95 % -os ÜHG kibocsátás csökkenés</a:t>
          </a:r>
        </a:p>
      </dsp:txBody>
      <dsp:txXfrm rot="-5400000">
        <a:off x="639506" y="1435636"/>
        <a:ext cx="1852763" cy="535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0.59827</cdr:x>
      <cdr:y>0.35565</cdr:y>
    </cdr:from>
    <cdr:to>
      <cdr:x>0.81111</cdr:x>
      <cdr:y>0.43224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E748D2ED-ED0D-4F23-A5BB-4FE71A3198AB}"/>
            </a:ext>
          </a:extLst>
        </cdr:cNvPr>
        <cdr:cNvSpPr txBox="1"/>
      </cdr:nvSpPr>
      <cdr:spPr>
        <a:xfrm xmlns:a="http://schemas.openxmlformats.org/drawingml/2006/main">
          <a:off x="3215938" y="1285478"/>
          <a:ext cx="1144106" cy="276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Budapest 38 %</a:t>
          </a:r>
        </a:p>
      </cdr:txBody>
    </cdr:sp>
  </cdr:relSizeAnchor>
  <cdr:relSizeAnchor xmlns:cdr="http://schemas.openxmlformats.org/drawingml/2006/chartDrawing">
    <cdr:from>
      <cdr:x>0.20493</cdr:x>
      <cdr:y>0.54827</cdr:y>
    </cdr:from>
    <cdr:to>
      <cdr:x>0.41777</cdr:x>
      <cdr:y>0.62486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320B6D60-295D-4838-A146-879697BC6B9F}"/>
            </a:ext>
          </a:extLst>
        </cdr:cNvPr>
        <cdr:cNvSpPr txBox="1"/>
      </cdr:nvSpPr>
      <cdr:spPr>
        <a:xfrm xmlns:a="http://schemas.openxmlformats.org/drawingml/2006/main" rot="20791432">
          <a:off x="1213775" y="2061713"/>
          <a:ext cx="1260629" cy="2880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Kecskemét 1,7 %</a:t>
          </a:r>
        </a:p>
      </cdr:txBody>
    </cdr:sp>
  </cdr:relSizeAnchor>
  <cdr:relSizeAnchor xmlns:cdr="http://schemas.openxmlformats.org/drawingml/2006/chartDrawing">
    <cdr:from>
      <cdr:x>0.21982</cdr:x>
      <cdr:y>0.61034</cdr:y>
    </cdr:from>
    <cdr:to>
      <cdr:x>0.46625</cdr:x>
      <cdr:y>0.68629</cdr:y>
    </cdr:to>
    <cdr:sp macro="" textlink="">
      <cdr:nvSpPr>
        <cdr:cNvPr id="4" name="Szövegdoboz 1">
          <a:extLst xmlns:a="http://schemas.openxmlformats.org/drawingml/2006/main">
            <a:ext uri="{FF2B5EF4-FFF2-40B4-BE49-F238E27FC236}">
              <a16:creationId xmlns:a16="http://schemas.microsoft.com/office/drawing/2014/main" id="{320B6D60-295D-4838-A146-879697BC6B9F}"/>
            </a:ext>
          </a:extLst>
        </cdr:cNvPr>
        <cdr:cNvSpPr txBox="1"/>
      </cdr:nvSpPr>
      <cdr:spPr>
        <a:xfrm xmlns:a="http://schemas.openxmlformats.org/drawingml/2006/main" rot="19946178">
          <a:off x="1181653" y="2206051"/>
          <a:ext cx="1324630" cy="2745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Székesfehérvár</a:t>
          </a:r>
          <a:r>
            <a:rPr lang="hu-HU" sz="1050" b="1" dirty="0">
              <a:solidFill>
                <a:schemeClr val="bg1"/>
              </a:solidFill>
            </a:rPr>
            <a:t> 3 %</a:t>
          </a:r>
        </a:p>
      </cdr:txBody>
    </cdr:sp>
  </cdr:relSizeAnchor>
  <cdr:relSizeAnchor xmlns:cdr="http://schemas.openxmlformats.org/drawingml/2006/chartDrawing">
    <cdr:from>
      <cdr:x>0.20351</cdr:x>
      <cdr:y>0.58409</cdr:y>
    </cdr:from>
    <cdr:to>
      <cdr:x>0.43311</cdr:x>
      <cdr:y>0.65798</cdr:y>
    </cdr:to>
    <cdr:sp macro="" textlink="">
      <cdr:nvSpPr>
        <cdr:cNvPr id="5" name="Szövegdoboz 1">
          <a:extLst xmlns:a="http://schemas.openxmlformats.org/drawingml/2006/main">
            <a:ext uri="{FF2B5EF4-FFF2-40B4-BE49-F238E27FC236}">
              <a16:creationId xmlns:a16="http://schemas.microsoft.com/office/drawing/2014/main" id="{02C7DDCD-FAEC-48C7-9F4E-0C7755AED57F}"/>
            </a:ext>
          </a:extLst>
        </cdr:cNvPr>
        <cdr:cNvSpPr txBox="1"/>
      </cdr:nvSpPr>
      <cdr:spPr>
        <a:xfrm xmlns:a="http://schemas.openxmlformats.org/drawingml/2006/main" rot="20318870">
          <a:off x="1093945" y="2111183"/>
          <a:ext cx="1234199" cy="2670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Nyíregyháza 2 %</a:t>
          </a:r>
        </a:p>
      </cdr:txBody>
    </cdr:sp>
  </cdr:relSizeAnchor>
  <cdr:relSizeAnchor xmlns:cdr="http://schemas.openxmlformats.org/drawingml/2006/chartDrawing">
    <cdr:from>
      <cdr:x>0.25816</cdr:x>
      <cdr:y>0.69336</cdr:y>
    </cdr:from>
    <cdr:to>
      <cdr:x>0.45876</cdr:x>
      <cdr:y>0.75388</cdr:y>
    </cdr:to>
    <cdr:sp macro="" textlink="">
      <cdr:nvSpPr>
        <cdr:cNvPr id="6" name="Szövegdoboz 1">
          <a:extLst xmlns:a="http://schemas.openxmlformats.org/drawingml/2006/main">
            <a:ext uri="{FF2B5EF4-FFF2-40B4-BE49-F238E27FC236}">
              <a16:creationId xmlns:a16="http://schemas.microsoft.com/office/drawing/2014/main" id="{AFBCF3DC-8AD0-485C-BFF1-D2EB6A6B20AD}"/>
            </a:ext>
          </a:extLst>
        </cdr:cNvPr>
        <cdr:cNvSpPr txBox="1"/>
      </cdr:nvSpPr>
      <cdr:spPr>
        <a:xfrm xmlns:a="http://schemas.openxmlformats.org/drawingml/2006/main" rot="19015643">
          <a:off x="1387704" y="2506139"/>
          <a:ext cx="1078344" cy="2187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Tatabánya 4 %</a:t>
          </a:r>
        </a:p>
      </cdr:txBody>
    </cdr:sp>
  </cdr:relSizeAnchor>
  <cdr:relSizeAnchor xmlns:cdr="http://schemas.openxmlformats.org/drawingml/2006/chartDrawing">
    <cdr:from>
      <cdr:x>0.35694</cdr:x>
      <cdr:y>0.7024</cdr:y>
    </cdr:from>
    <cdr:to>
      <cdr:x>0.40557</cdr:x>
      <cdr:y>0.89901</cdr:y>
    </cdr:to>
    <cdr:sp macro="" textlink="">
      <cdr:nvSpPr>
        <cdr:cNvPr id="7" name="Szövegdoboz 1">
          <a:extLst xmlns:a="http://schemas.openxmlformats.org/drawingml/2006/main">
            <a:ext uri="{FF2B5EF4-FFF2-40B4-BE49-F238E27FC236}">
              <a16:creationId xmlns:a16="http://schemas.microsoft.com/office/drawing/2014/main" id="{1A193077-8787-495B-A483-1A66EDB06243}"/>
            </a:ext>
          </a:extLst>
        </cdr:cNvPr>
        <cdr:cNvSpPr txBox="1"/>
      </cdr:nvSpPr>
      <cdr:spPr>
        <a:xfrm xmlns:a="http://schemas.openxmlformats.org/drawingml/2006/main" rot="18324000">
          <a:off x="1888477" y="2866962"/>
          <a:ext cx="739315" cy="2880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Győr 4 %</a:t>
          </a:r>
        </a:p>
      </cdr:txBody>
    </cdr:sp>
  </cdr:relSizeAnchor>
  <cdr:relSizeAnchor xmlns:cdr="http://schemas.openxmlformats.org/drawingml/2006/chartDrawing">
    <cdr:from>
      <cdr:x>0.42461</cdr:x>
      <cdr:y>0.6976</cdr:y>
    </cdr:from>
    <cdr:to>
      <cdr:x>0.47324</cdr:x>
      <cdr:y>0.94042</cdr:y>
    </cdr:to>
    <cdr:sp macro="" textlink="">
      <cdr:nvSpPr>
        <cdr:cNvPr id="8" name="Szövegdoboz 1">
          <a:extLst xmlns:a="http://schemas.openxmlformats.org/drawingml/2006/main">
            <a:ext uri="{FF2B5EF4-FFF2-40B4-BE49-F238E27FC236}">
              <a16:creationId xmlns:a16="http://schemas.microsoft.com/office/drawing/2014/main" id="{B1D28E2B-3CA5-4AA8-8C7C-A5B1E1B56D86}"/>
            </a:ext>
          </a:extLst>
        </cdr:cNvPr>
        <cdr:cNvSpPr txBox="1"/>
      </cdr:nvSpPr>
      <cdr:spPr>
        <a:xfrm xmlns:a="http://schemas.openxmlformats.org/drawingml/2006/main" rot="17415227">
          <a:off x="1974347" y="2829561"/>
          <a:ext cx="877663" cy="2614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Szeged 4 %</a:t>
          </a:r>
        </a:p>
      </cdr:txBody>
    </cdr:sp>
  </cdr:relSizeAnchor>
  <cdr:relSizeAnchor xmlns:cdr="http://schemas.openxmlformats.org/drawingml/2006/chartDrawing">
    <cdr:from>
      <cdr:x>0.49125</cdr:x>
      <cdr:y>0.75552</cdr:y>
    </cdr:from>
    <cdr:to>
      <cdr:x>0.53987</cdr:x>
      <cdr:y>0.99834</cdr:y>
    </cdr:to>
    <cdr:sp macro="" textlink="">
      <cdr:nvSpPr>
        <cdr:cNvPr id="9" name="Szövegdoboz 1">
          <a:extLst xmlns:a="http://schemas.openxmlformats.org/drawingml/2006/main">
            <a:ext uri="{FF2B5EF4-FFF2-40B4-BE49-F238E27FC236}">
              <a16:creationId xmlns:a16="http://schemas.microsoft.com/office/drawing/2014/main" id="{75809FFF-DD5A-4844-B5C2-1BC5A6177EC5}"/>
            </a:ext>
          </a:extLst>
        </cdr:cNvPr>
        <cdr:cNvSpPr txBox="1"/>
      </cdr:nvSpPr>
      <cdr:spPr>
        <a:xfrm xmlns:a="http://schemas.openxmlformats.org/drawingml/2006/main" rot="5227417">
          <a:off x="2332531" y="3038945"/>
          <a:ext cx="877663" cy="2613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Pécs 5 %</a:t>
          </a:r>
        </a:p>
      </cdr:txBody>
    </cdr:sp>
  </cdr:relSizeAnchor>
  <cdr:relSizeAnchor xmlns:cdr="http://schemas.openxmlformats.org/drawingml/2006/chartDrawing">
    <cdr:from>
      <cdr:x>0.53733</cdr:x>
      <cdr:y>0.727</cdr:y>
    </cdr:from>
    <cdr:to>
      <cdr:x>0.61548</cdr:x>
      <cdr:y>0.98266</cdr:y>
    </cdr:to>
    <cdr:sp macro="" textlink="">
      <cdr:nvSpPr>
        <cdr:cNvPr id="10" name="Szövegdoboz 1">
          <a:extLst xmlns:a="http://schemas.openxmlformats.org/drawingml/2006/main">
            <a:ext uri="{FF2B5EF4-FFF2-40B4-BE49-F238E27FC236}">
              <a16:creationId xmlns:a16="http://schemas.microsoft.com/office/drawing/2014/main" id="{724732A6-583E-455A-9A1C-DC8D1A7EF262}"/>
            </a:ext>
          </a:extLst>
        </cdr:cNvPr>
        <cdr:cNvSpPr txBox="1"/>
      </cdr:nvSpPr>
      <cdr:spPr>
        <a:xfrm xmlns:a="http://schemas.openxmlformats.org/drawingml/2006/main" rot="4286875">
          <a:off x="2636378" y="2879700"/>
          <a:ext cx="924051" cy="4200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Miskolc 5 %</a:t>
          </a:r>
        </a:p>
      </cdr:txBody>
    </cdr:sp>
  </cdr:relSizeAnchor>
  <cdr:relSizeAnchor xmlns:cdr="http://schemas.openxmlformats.org/drawingml/2006/chartDrawing">
    <cdr:from>
      <cdr:x>0.61655</cdr:x>
      <cdr:y>0.66819</cdr:y>
    </cdr:from>
    <cdr:to>
      <cdr:x>0.68407</cdr:x>
      <cdr:y>0.93976</cdr:y>
    </cdr:to>
    <cdr:sp macro="" textlink="">
      <cdr:nvSpPr>
        <cdr:cNvPr id="11" name="Szövegdoboz 1">
          <a:extLst xmlns:a="http://schemas.openxmlformats.org/drawingml/2006/main">
            <a:ext uri="{FF2B5EF4-FFF2-40B4-BE49-F238E27FC236}">
              <a16:creationId xmlns:a16="http://schemas.microsoft.com/office/drawing/2014/main" id="{F90595CF-544B-4613-B976-E65E8D975244}"/>
            </a:ext>
          </a:extLst>
        </cdr:cNvPr>
        <cdr:cNvSpPr txBox="1"/>
      </cdr:nvSpPr>
      <cdr:spPr>
        <a:xfrm xmlns:a="http://schemas.openxmlformats.org/drawingml/2006/main" rot="3445535">
          <a:off x="3004906" y="2724460"/>
          <a:ext cx="981543" cy="362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Debrecen 5 %</a:t>
          </a:r>
        </a:p>
      </cdr:txBody>
    </cdr:sp>
  </cdr:relSizeAnchor>
  <cdr:relSizeAnchor xmlns:cdr="http://schemas.openxmlformats.org/drawingml/2006/chartDrawing">
    <cdr:from>
      <cdr:x>0.2147</cdr:x>
      <cdr:y>0.3499</cdr:y>
    </cdr:from>
    <cdr:to>
      <cdr:x>0.5</cdr:x>
      <cdr:y>0.42526</cdr:y>
    </cdr:to>
    <cdr:sp macro="" textlink="">
      <cdr:nvSpPr>
        <cdr:cNvPr id="12" name="Szövegdoboz 1">
          <a:extLst xmlns:a="http://schemas.openxmlformats.org/drawingml/2006/main">
            <a:ext uri="{FF2B5EF4-FFF2-40B4-BE49-F238E27FC236}">
              <a16:creationId xmlns:a16="http://schemas.microsoft.com/office/drawing/2014/main" id="{8DCB6464-30C7-4486-8370-6A5ADE92CC52}"/>
            </a:ext>
          </a:extLst>
        </cdr:cNvPr>
        <cdr:cNvSpPr txBox="1"/>
      </cdr:nvSpPr>
      <cdr:spPr>
        <a:xfrm xmlns:a="http://schemas.openxmlformats.org/drawingml/2006/main">
          <a:off x="1154097" y="1264699"/>
          <a:ext cx="1533618" cy="27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000" b="1" dirty="0">
              <a:solidFill>
                <a:schemeClr val="bg1"/>
              </a:solidFill>
            </a:rPr>
            <a:t>Egyéb települések 28,3 %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38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67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857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224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95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3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558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409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52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74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785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E59F-A7CF-497C-8188-E2628908F32B}" type="datetimeFigureOut">
              <a:rPr lang="hu-HU" smtClean="0"/>
              <a:t>2021. 01. 06.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C4DA-5429-4344-998C-DAD6A7A72B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792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chart" Target="../charts/char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hyperlink" Target="http://images.google.co.hu/imgres?imgurl=http://finance.mail.ru/files_jpg/gaz(7789).gif&amp;imgrefurl=http://finance.mail.ru/economics/russia00002/default.asp?nwsId=9728&amp;h=160&amp;w=160&amp;sz=13&amp;tbnid=z6aBSl1fBHUJ:&amp;tbnh=92&amp;tbnw=92&amp;hl=hu&amp;start=473&amp;prev=/images?q=g%C3%A1z&amp;start=460&amp;svnum=10&amp;hl=hu&amp;lr=&amp;sa=N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chart" Target="../charts/char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4F238C28-798C-47B3-B6BE-414848C51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7" y="0"/>
            <a:ext cx="9159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1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4B4DF8-9461-43F6-A015-862C3B218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397617"/>
              </p:ext>
            </p:extLst>
          </p:nvPr>
        </p:nvGraphicFramePr>
        <p:xfrm>
          <a:off x="628650" y="2748194"/>
          <a:ext cx="7554342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9D906E46-067C-417D-8758-726C5FD686BB}"/>
              </a:ext>
            </a:extLst>
          </p:cNvPr>
          <p:cNvSpPr/>
          <p:nvPr/>
        </p:nvSpPr>
        <p:spPr>
          <a:xfrm>
            <a:off x="513797" y="1764133"/>
            <a:ext cx="4239730" cy="481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96 településen 222 távhőrendszer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42C479B-C684-4536-B156-714E48F0796F}"/>
              </a:ext>
            </a:extLst>
          </p:cNvPr>
          <p:cNvSpPr/>
          <p:nvPr/>
        </p:nvSpPr>
        <p:spPr>
          <a:xfrm>
            <a:off x="513797" y="3983031"/>
            <a:ext cx="4239730" cy="533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Közel 20 ezer egyéb (nem lakossági) felhasználó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08DE4CEE-C4C9-48EA-8302-62E610D440A1}"/>
              </a:ext>
            </a:extLst>
          </p:cNvPr>
          <p:cNvSpPr/>
          <p:nvPr/>
        </p:nvSpPr>
        <p:spPr>
          <a:xfrm>
            <a:off x="513796" y="2537075"/>
            <a:ext cx="4228727" cy="461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 660 ezer távfűtött lakás </a:t>
            </a:r>
            <a:r>
              <a:rPr lang="hu-HU" sz="1600" dirty="0">
                <a:sym typeface="Wingdings" panose="05000000000000000000" pitchFamily="2" charset="2"/>
              </a:rPr>
              <a:t>-&gt; 1,5 millió lakos</a:t>
            </a:r>
            <a:endParaRPr lang="hu-HU" sz="16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101D1BC-0FED-4DB0-8FF6-3F510B478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673111"/>
              </p:ext>
            </p:extLst>
          </p:nvPr>
        </p:nvGraphicFramePr>
        <p:xfrm>
          <a:off x="4119238" y="1950560"/>
          <a:ext cx="5375430" cy="361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8CD75D8B-360C-4564-B22C-08FA3A2752BC}"/>
              </a:ext>
            </a:extLst>
          </p:cNvPr>
          <p:cNvSpPr/>
          <p:nvPr/>
        </p:nvSpPr>
        <p:spPr>
          <a:xfrm>
            <a:off x="513797" y="4771740"/>
            <a:ext cx="4228726" cy="481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Cca. 25 PJ/év értékesített hőmennyiség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8F5340DA-D4B3-4128-B654-F16774ADECBE}"/>
              </a:ext>
            </a:extLst>
          </p:cNvPr>
          <p:cNvSpPr/>
          <p:nvPr/>
        </p:nvSpPr>
        <p:spPr>
          <a:xfrm>
            <a:off x="513797" y="5483508"/>
            <a:ext cx="4228726" cy="538416"/>
          </a:xfrm>
          <a:prstGeom prst="roundRect">
            <a:avLst/>
          </a:prstGeom>
          <a:solidFill>
            <a:srgbClr val="E6272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67 % körüli földgáz részaránya a tüzelőanyag mixben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0CA4F12B-C427-4545-B607-C1144ED073A1}"/>
              </a:ext>
            </a:extLst>
          </p:cNvPr>
          <p:cNvSpPr/>
          <p:nvPr/>
        </p:nvSpPr>
        <p:spPr>
          <a:xfrm>
            <a:off x="4944862" y="5700534"/>
            <a:ext cx="4110361" cy="4394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10 legnagyobb távhős város aránya 71 % !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BFF344ED-F7BE-4E2F-994B-5DB57CC2322C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59851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Hazai távhőszektor áttekintése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B457755A-BC47-4BC4-992A-570E20D9A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1D5F1727-ECB7-4AC6-A805-FE02E2FBB7AC}"/>
              </a:ext>
            </a:extLst>
          </p:cNvPr>
          <p:cNvSpPr/>
          <p:nvPr/>
        </p:nvSpPr>
        <p:spPr>
          <a:xfrm>
            <a:off x="513797" y="3275845"/>
            <a:ext cx="4239730" cy="481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ym typeface="Wingdings" panose="05000000000000000000" pitchFamily="2" charset="2"/>
              </a:rPr>
              <a:t> A teljes lakásállomány 14,90 %-a </a:t>
            </a:r>
            <a:endParaRPr lang="hu-HU" sz="16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D38994F3-B7C2-4B74-8188-7C65EC4C38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92F4230C-FE4D-4920-8F17-5F4D58B09440}"/>
              </a:ext>
            </a:extLst>
          </p:cNvPr>
          <p:cNvSpPr/>
          <p:nvPr/>
        </p:nvSpPr>
        <p:spPr>
          <a:xfrm>
            <a:off x="122831" y="6457209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>
                <a:solidFill>
                  <a:schemeClr val="tx1"/>
                </a:solidFill>
              </a:rPr>
              <a:t>Forrás: MEKH</a:t>
            </a:r>
            <a:endParaRPr lang="hu-H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8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9661"/>
            <a:ext cx="7886700" cy="4130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A távhőszektor jelenleg 10%-os részesedéssel bír az országos földgáz felhasználásból, ezen belül a lakossági távhőellátás részesedése 8 százalékos.  </a:t>
            </a:r>
            <a:r>
              <a:rPr lang="hu-HU" sz="2000" dirty="0">
                <a:sym typeface="Wingdings" panose="05000000000000000000" pitchFamily="2" charset="2"/>
              </a:rPr>
              <a:t>  jelentős ÜHG megtakarítási potenciál</a:t>
            </a:r>
            <a:endParaRPr lang="hu-HU" sz="2000" dirty="0"/>
          </a:p>
          <a:p>
            <a:pPr marL="0" indent="0" algn="just">
              <a:buNone/>
            </a:pPr>
            <a:endParaRPr lang="hu-HU" sz="20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B1CD878-4CAD-4B35-8BBF-C2C61DC7624B}"/>
              </a:ext>
            </a:extLst>
          </p:cNvPr>
          <p:cNvSpPr txBox="1"/>
          <p:nvPr/>
        </p:nvSpPr>
        <p:spPr>
          <a:xfrm>
            <a:off x="1535975" y="5961620"/>
            <a:ext cx="6624267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500" b="1" dirty="0"/>
              <a:t>Megújuló alapú meglévő távhőtermelő kapacitás ▪ 552 MW </a:t>
            </a:r>
          </a:p>
          <a:p>
            <a:pPr algn="ctr"/>
            <a:r>
              <a:rPr lang="hu-HU" sz="1500" b="1" dirty="0"/>
              <a:t> biomassza 337 MW ▪ geotermikus 164 MW </a:t>
            </a:r>
            <a:r>
              <a:rPr lang="hu-HU" sz="1400" b="1" dirty="0"/>
              <a:t>▪ depóniagáz 0,5 MW ▪ hulladék 50 MW</a:t>
            </a:r>
            <a:endParaRPr lang="hu-HU" sz="1500" b="1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0EFFB66-0AC2-4E94-9B1F-C1DD8D0B8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59851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dirty="0"/>
              <a:t>Tüzelőanyag portfólió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A67B2D46-DF17-4E58-9E69-74077BA22B82}"/>
              </a:ext>
            </a:extLst>
          </p:cNvPr>
          <p:cNvSpPr/>
          <p:nvPr/>
        </p:nvSpPr>
        <p:spPr>
          <a:xfrm>
            <a:off x="122831" y="6457209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>
                <a:solidFill>
                  <a:schemeClr val="tx1"/>
                </a:solidFill>
              </a:rPr>
              <a:t>Forrás: MEKH</a:t>
            </a:r>
            <a:endParaRPr lang="hu-HU" sz="1000" dirty="0">
              <a:solidFill>
                <a:srgbClr val="FF0000"/>
              </a:solidFill>
            </a:endParaRPr>
          </a:p>
        </p:txBody>
      </p:sp>
      <p:sp>
        <p:nvSpPr>
          <p:cNvPr id="17" name="Nyíl: sávnyíl 4">
            <a:extLst>
              <a:ext uri="{FF2B5EF4-FFF2-40B4-BE49-F238E27FC236}">
                <a16:creationId xmlns:a16="http://schemas.microsoft.com/office/drawing/2014/main" id="{AA60FAB3-57DC-4664-81CA-F5ECC7C04DCE}"/>
              </a:ext>
            </a:extLst>
          </p:cNvPr>
          <p:cNvSpPr txBox="1"/>
          <p:nvPr/>
        </p:nvSpPr>
        <p:spPr>
          <a:xfrm>
            <a:off x="5898064" y="3663420"/>
            <a:ext cx="414168" cy="21043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kern="1200" dirty="0"/>
              <a:t>2030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44227A70-726A-42F0-8E80-88C728403ADF}"/>
              </a:ext>
            </a:extLst>
          </p:cNvPr>
          <p:cNvGrpSpPr/>
          <p:nvPr/>
        </p:nvGrpSpPr>
        <p:grpSpPr>
          <a:xfrm>
            <a:off x="6138543" y="4623091"/>
            <a:ext cx="2336179" cy="432489"/>
            <a:chOff x="339211" y="396351"/>
            <a:chExt cx="2043776" cy="566074"/>
          </a:xfrm>
        </p:grpSpPr>
        <p:sp>
          <p:nvSpPr>
            <p:cNvPr id="19" name="Téglalap: felső két sarkán lekerekítve 18">
              <a:extLst>
                <a:ext uri="{FF2B5EF4-FFF2-40B4-BE49-F238E27FC236}">
                  <a16:creationId xmlns:a16="http://schemas.microsoft.com/office/drawing/2014/main" id="{5AF2A2F2-D6A5-4F96-94F7-2CC3498E07F0}"/>
                </a:ext>
              </a:extLst>
            </p:cNvPr>
            <p:cNvSpPr/>
            <p:nvPr/>
          </p:nvSpPr>
          <p:spPr>
            <a:xfrm rot="5400000">
              <a:off x="1021009" y="-285447"/>
              <a:ext cx="566074" cy="1929670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églalap: felső két sarkán lekerekítve 14">
              <a:extLst>
                <a:ext uri="{FF2B5EF4-FFF2-40B4-BE49-F238E27FC236}">
                  <a16:creationId xmlns:a16="http://schemas.microsoft.com/office/drawing/2014/main" id="{97CEACB7-B919-477C-8D98-A3D15D251348}"/>
                </a:ext>
              </a:extLst>
            </p:cNvPr>
            <p:cNvSpPr txBox="1"/>
            <p:nvPr/>
          </p:nvSpPr>
          <p:spPr>
            <a:xfrm>
              <a:off x="346922" y="423984"/>
              <a:ext cx="2036065" cy="5108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400" dirty="0"/>
                <a:t>50</a:t>
              </a:r>
              <a:r>
                <a:rPr lang="hu-HU" sz="1400" kern="1200" dirty="0"/>
                <a:t> %-os földgáz részarány</a:t>
              </a:r>
            </a:p>
          </p:txBody>
        </p:sp>
      </p:grpSp>
      <p:sp>
        <p:nvSpPr>
          <p:cNvPr id="21" name="Nyíl: sávnyíl 20">
            <a:extLst>
              <a:ext uri="{FF2B5EF4-FFF2-40B4-BE49-F238E27FC236}">
                <a16:creationId xmlns:a16="http://schemas.microsoft.com/office/drawing/2014/main" id="{2222DD39-74C9-4F48-AEA7-032E71263EA3}"/>
              </a:ext>
            </a:extLst>
          </p:cNvPr>
          <p:cNvSpPr/>
          <p:nvPr/>
        </p:nvSpPr>
        <p:spPr>
          <a:xfrm rot="5400000">
            <a:off x="5589543" y="3751073"/>
            <a:ext cx="701460" cy="41416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2" name="Nyíl: sávnyíl 4">
            <a:extLst>
              <a:ext uri="{FF2B5EF4-FFF2-40B4-BE49-F238E27FC236}">
                <a16:creationId xmlns:a16="http://schemas.microsoft.com/office/drawing/2014/main" id="{1CFD7BE2-CBE9-4C08-96CF-2F86E66D293C}"/>
              </a:ext>
            </a:extLst>
          </p:cNvPr>
          <p:cNvSpPr txBox="1"/>
          <p:nvPr/>
        </p:nvSpPr>
        <p:spPr>
          <a:xfrm>
            <a:off x="5733189" y="3852938"/>
            <a:ext cx="414168" cy="21043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kern="1200" dirty="0"/>
              <a:t>2019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D6D65E13-9123-4D16-9BD9-4F5A33D36217}"/>
              </a:ext>
            </a:extLst>
          </p:cNvPr>
          <p:cNvGrpSpPr/>
          <p:nvPr/>
        </p:nvGrpSpPr>
        <p:grpSpPr>
          <a:xfrm>
            <a:off x="6147357" y="3607427"/>
            <a:ext cx="2336179" cy="432489"/>
            <a:chOff x="339211" y="396351"/>
            <a:chExt cx="2043776" cy="566074"/>
          </a:xfrm>
        </p:grpSpPr>
        <p:sp>
          <p:nvSpPr>
            <p:cNvPr id="24" name="Téglalap: felső két sarkán lekerekítve 23">
              <a:extLst>
                <a:ext uri="{FF2B5EF4-FFF2-40B4-BE49-F238E27FC236}">
                  <a16:creationId xmlns:a16="http://schemas.microsoft.com/office/drawing/2014/main" id="{2A314537-1B21-4826-A61D-7FADDC7258FB}"/>
                </a:ext>
              </a:extLst>
            </p:cNvPr>
            <p:cNvSpPr/>
            <p:nvPr/>
          </p:nvSpPr>
          <p:spPr>
            <a:xfrm rot="5400000">
              <a:off x="1021009" y="-285447"/>
              <a:ext cx="566074" cy="1929670"/>
            </a:xfrm>
            <a:prstGeom prst="round2Same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églalap: felső két sarkán lekerekítve 14">
              <a:extLst>
                <a:ext uri="{FF2B5EF4-FFF2-40B4-BE49-F238E27FC236}">
                  <a16:creationId xmlns:a16="http://schemas.microsoft.com/office/drawing/2014/main" id="{9766D8D2-71FC-4D4B-A57B-B897DF4889D6}"/>
                </a:ext>
              </a:extLst>
            </p:cNvPr>
            <p:cNvSpPr txBox="1"/>
            <p:nvPr/>
          </p:nvSpPr>
          <p:spPr>
            <a:xfrm>
              <a:off x="346922" y="423984"/>
              <a:ext cx="2036065" cy="5108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400" dirty="0"/>
                <a:t>67</a:t>
              </a:r>
              <a:r>
                <a:rPr lang="hu-HU" sz="1400" kern="1200" dirty="0"/>
                <a:t> %-os földgáz részarány</a:t>
              </a:r>
            </a:p>
          </p:txBody>
        </p:sp>
      </p:grpSp>
      <p:sp>
        <p:nvSpPr>
          <p:cNvPr id="26" name="Nyíl: sávnyíl 25">
            <a:extLst>
              <a:ext uri="{FF2B5EF4-FFF2-40B4-BE49-F238E27FC236}">
                <a16:creationId xmlns:a16="http://schemas.microsoft.com/office/drawing/2014/main" id="{AF1FA088-0ED5-4AE2-830C-45815371C902}"/>
              </a:ext>
            </a:extLst>
          </p:cNvPr>
          <p:cNvSpPr/>
          <p:nvPr/>
        </p:nvSpPr>
        <p:spPr>
          <a:xfrm rot="5400000">
            <a:off x="5589543" y="4763948"/>
            <a:ext cx="701460" cy="414168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7" name="Nyíl: sávnyíl 4">
            <a:extLst>
              <a:ext uri="{FF2B5EF4-FFF2-40B4-BE49-F238E27FC236}">
                <a16:creationId xmlns:a16="http://schemas.microsoft.com/office/drawing/2014/main" id="{2A3EAAB2-22B8-4036-A25E-98A8D44F5AE2}"/>
              </a:ext>
            </a:extLst>
          </p:cNvPr>
          <p:cNvSpPr txBox="1"/>
          <p:nvPr/>
        </p:nvSpPr>
        <p:spPr>
          <a:xfrm>
            <a:off x="5733189" y="4858130"/>
            <a:ext cx="414168" cy="2104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kern="1200" dirty="0"/>
              <a:t>2030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44C5D8B4-63FA-4671-B50C-998A715466BB}"/>
              </a:ext>
            </a:extLst>
          </p:cNvPr>
          <p:cNvSpPr txBox="1"/>
          <p:nvPr/>
        </p:nvSpPr>
        <p:spPr>
          <a:xfrm>
            <a:off x="6154230" y="4181282"/>
            <a:ext cx="2354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FF0000"/>
                </a:solidFill>
              </a:rPr>
              <a:t>Nemzeti Energiastratégia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AB6C174C-7B45-4971-8CC0-6B9B9298EF6F}"/>
              </a:ext>
            </a:extLst>
          </p:cNvPr>
          <p:cNvSpPr txBox="1"/>
          <p:nvPr/>
        </p:nvSpPr>
        <p:spPr>
          <a:xfrm>
            <a:off x="6373657" y="5102631"/>
            <a:ext cx="2060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FF0000"/>
                </a:solidFill>
              </a:rPr>
              <a:t>Zöld Távhő Program</a:t>
            </a:r>
          </a:p>
        </p:txBody>
      </p:sp>
      <p:sp>
        <p:nvSpPr>
          <p:cNvPr id="33" name="Nyíl: sávnyíl 32">
            <a:extLst>
              <a:ext uri="{FF2B5EF4-FFF2-40B4-BE49-F238E27FC236}">
                <a16:creationId xmlns:a16="http://schemas.microsoft.com/office/drawing/2014/main" id="{EAA4BB65-CA1D-4FF7-9881-490228AF1C68}"/>
              </a:ext>
            </a:extLst>
          </p:cNvPr>
          <p:cNvSpPr/>
          <p:nvPr/>
        </p:nvSpPr>
        <p:spPr>
          <a:xfrm rot="5400000">
            <a:off x="5589543" y="2820813"/>
            <a:ext cx="701460" cy="414168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34" name="Nyíl: sávnyíl 4">
            <a:extLst>
              <a:ext uri="{FF2B5EF4-FFF2-40B4-BE49-F238E27FC236}">
                <a16:creationId xmlns:a16="http://schemas.microsoft.com/office/drawing/2014/main" id="{3411682B-D402-4E1A-8E26-3ADB6EDF90F0}"/>
              </a:ext>
            </a:extLst>
          </p:cNvPr>
          <p:cNvSpPr txBox="1"/>
          <p:nvPr/>
        </p:nvSpPr>
        <p:spPr>
          <a:xfrm>
            <a:off x="5733189" y="2914995"/>
            <a:ext cx="414168" cy="21043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kern="1200" dirty="0"/>
              <a:t>2010</a:t>
            </a:r>
          </a:p>
        </p:txBody>
      </p: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1087BEF3-0FBE-4B65-BA52-9DD8DA7FCE44}"/>
              </a:ext>
            </a:extLst>
          </p:cNvPr>
          <p:cNvGrpSpPr/>
          <p:nvPr/>
        </p:nvGrpSpPr>
        <p:grpSpPr>
          <a:xfrm>
            <a:off x="6147357" y="2677167"/>
            <a:ext cx="2336179" cy="432489"/>
            <a:chOff x="339211" y="396351"/>
            <a:chExt cx="2043776" cy="566074"/>
          </a:xfrm>
        </p:grpSpPr>
        <p:sp>
          <p:nvSpPr>
            <p:cNvPr id="36" name="Téglalap: felső két sarkán lekerekítve 35">
              <a:extLst>
                <a:ext uri="{FF2B5EF4-FFF2-40B4-BE49-F238E27FC236}">
                  <a16:creationId xmlns:a16="http://schemas.microsoft.com/office/drawing/2014/main" id="{E3849C15-F4AE-4447-886C-61263D3DC0B7}"/>
                </a:ext>
              </a:extLst>
            </p:cNvPr>
            <p:cNvSpPr/>
            <p:nvPr/>
          </p:nvSpPr>
          <p:spPr>
            <a:xfrm rot="5400000">
              <a:off x="1021009" y="-285447"/>
              <a:ext cx="566074" cy="1929670"/>
            </a:xfrm>
            <a:prstGeom prst="round2Same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églalap: felső két sarkán lekerekítve 14">
              <a:extLst>
                <a:ext uri="{FF2B5EF4-FFF2-40B4-BE49-F238E27FC236}">
                  <a16:creationId xmlns:a16="http://schemas.microsoft.com/office/drawing/2014/main" id="{7180F63D-A8B4-4B49-A616-F239AF567E03}"/>
                </a:ext>
              </a:extLst>
            </p:cNvPr>
            <p:cNvSpPr txBox="1"/>
            <p:nvPr/>
          </p:nvSpPr>
          <p:spPr>
            <a:xfrm>
              <a:off x="346922" y="423984"/>
              <a:ext cx="2036065" cy="5108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400" dirty="0"/>
                <a:t>83</a:t>
              </a:r>
              <a:r>
                <a:rPr lang="hu-HU" sz="1400" kern="1200" dirty="0"/>
                <a:t> %-os földgáz részarány</a:t>
              </a:r>
            </a:p>
          </p:txBody>
        </p:sp>
      </p:grp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F849E864-1904-4063-B932-95F735F0C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75187"/>
              </p:ext>
            </p:extLst>
          </p:nvPr>
        </p:nvGraphicFramePr>
        <p:xfrm>
          <a:off x="739561" y="2647203"/>
          <a:ext cx="4572000" cy="307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547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0224"/>
            <a:ext cx="7886700" cy="39097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Pécs Magyarország első olyan megyei jogú városa, ahol a távfűtéshez felhasznált hőenergia teljes mértékben megújuló forrásból származik.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0EFFB66-0AC2-4E94-9B1F-C1DD8D0B8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59851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Pécsi távhő megújuló alapokra helyezése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8" name="Picture 2" descr="\\Fileserver\faliujsag\Kommunikáció\Képek\Pécs\1.sz.kép.jpg">
            <a:extLst>
              <a:ext uri="{FF2B5EF4-FFF2-40B4-BE49-F238E27FC236}">
                <a16:creationId xmlns:a16="http://schemas.microsoft.com/office/drawing/2014/main" id="{EE24742A-A4BA-4EB4-9DD8-4A93CECF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95" y="3283142"/>
            <a:ext cx="2982504" cy="173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2">
            <a:extLst>
              <a:ext uri="{FF2B5EF4-FFF2-40B4-BE49-F238E27FC236}">
                <a16:creationId xmlns:a16="http://schemas.microsoft.com/office/drawing/2014/main" id="{E6453253-3E65-4A1D-8C0B-5F351FE97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38" y="4578877"/>
            <a:ext cx="830677" cy="3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CB0FFB0-D156-449F-A821-0EC6D9BD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48" y="5012958"/>
            <a:ext cx="1503062" cy="8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185B9FB-9392-453E-BDFA-0B36811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96" y="2644369"/>
            <a:ext cx="1498423" cy="8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16">
            <a:extLst>
              <a:ext uri="{FF2B5EF4-FFF2-40B4-BE49-F238E27FC236}">
                <a16:creationId xmlns:a16="http://schemas.microsoft.com/office/drawing/2014/main" id="{A260761B-1BB9-43FD-8914-506D79586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841" y="3487910"/>
            <a:ext cx="830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MAVIR Zrt.</a:t>
            </a:r>
          </a:p>
        </p:txBody>
      </p:sp>
      <p:sp>
        <p:nvSpPr>
          <p:cNvPr id="27" name="Szövegdoboz 24">
            <a:extLst>
              <a:ext uri="{FF2B5EF4-FFF2-40B4-BE49-F238E27FC236}">
                <a16:creationId xmlns:a16="http://schemas.microsoft.com/office/drawing/2014/main" id="{F5ACF847-99B5-4CA4-9A4E-94DD9438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41" y="5823143"/>
            <a:ext cx="1330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hu-HU" sz="1200" b="1" dirty="0">
                <a:solidFill>
                  <a:srgbClr val="808080"/>
                </a:solidFill>
              </a:rPr>
              <a:t>31</a:t>
            </a:r>
            <a:r>
              <a:rPr lang="hu-HU" altLang="hu-HU" sz="1200" b="1" dirty="0">
                <a:solidFill>
                  <a:srgbClr val="808080"/>
                </a:solidFill>
              </a:rPr>
              <a:t> 5</a:t>
            </a:r>
            <a:r>
              <a:rPr lang="en-GB" altLang="hu-HU" sz="1200" b="1" dirty="0">
                <a:solidFill>
                  <a:srgbClr val="808080"/>
                </a:solidFill>
              </a:rPr>
              <a:t>00 </a:t>
            </a:r>
            <a:r>
              <a:rPr lang="hu-HU" altLang="hu-HU" sz="1200" b="1" dirty="0">
                <a:solidFill>
                  <a:srgbClr val="808080"/>
                </a:solidFill>
              </a:rPr>
              <a:t>háztartás </a:t>
            </a:r>
            <a:br>
              <a:rPr lang="hu-HU" altLang="hu-HU" sz="1200" b="1" dirty="0">
                <a:solidFill>
                  <a:srgbClr val="808080"/>
                </a:solidFill>
              </a:rPr>
            </a:br>
            <a:r>
              <a:rPr lang="hu-HU" altLang="hu-HU" sz="1200" b="1" dirty="0">
                <a:solidFill>
                  <a:srgbClr val="808080"/>
                </a:solidFill>
              </a:rPr>
              <a:t>500 közintézmény</a:t>
            </a:r>
            <a:endParaRPr lang="en-GB" altLang="hu-HU" sz="1200" b="1" dirty="0">
              <a:solidFill>
                <a:srgbClr val="808080"/>
              </a:solidFill>
            </a:endParaRPr>
          </a:p>
        </p:txBody>
      </p:sp>
      <p:pic>
        <p:nvPicPr>
          <p:cNvPr id="38" name="Picture 6">
            <a:extLst>
              <a:ext uri="{FF2B5EF4-FFF2-40B4-BE49-F238E27FC236}">
                <a16:creationId xmlns:a16="http://schemas.microsoft.com/office/drawing/2014/main" id="{B43D1B64-0A47-4169-BF67-03880993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" y="3695847"/>
            <a:ext cx="1183941" cy="8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>
            <a:extLst>
              <a:ext uri="{FF2B5EF4-FFF2-40B4-BE49-F238E27FC236}">
                <a16:creationId xmlns:a16="http://schemas.microsoft.com/office/drawing/2014/main" id="{6346E74E-7751-47DE-AECE-8FAF9D7C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" y="2534067"/>
            <a:ext cx="1149220" cy="7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gaz(7789)">
            <a:hlinkClick r:id="rId10"/>
            <a:extLst>
              <a:ext uri="{FF2B5EF4-FFF2-40B4-BE49-F238E27FC236}">
                <a16:creationId xmlns:a16="http://schemas.microsoft.com/office/drawing/2014/main" id="{88766D80-7FBA-4C9B-B71D-B6317384FA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94" y="5020917"/>
            <a:ext cx="1143718" cy="835525"/>
          </a:xfrm>
          <a:prstGeom prst="rect">
            <a:avLst/>
          </a:prstGeo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C9DB5264-B594-4B2E-83C7-109CF2C347F2}"/>
              </a:ext>
            </a:extLst>
          </p:cNvPr>
          <p:cNvCxnSpPr>
            <a:cxnSpLocks/>
          </p:cNvCxnSpPr>
          <p:nvPr/>
        </p:nvCxnSpPr>
        <p:spPr>
          <a:xfrm>
            <a:off x="2227250" y="3187083"/>
            <a:ext cx="438439" cy="312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7CE5D832-864A-45DF-9AA3-7DF9980A2B2A}"/>
              </a:ext>
            </a:extLst>
          </p:cNvPr>
          <p:cNvCxnSpPr>
            <a:cxnSpLocks/>
          </p:cNvCxnSpPr>
          <p:nvPr/>
        </p:nvCxnSpPr>
        <p:spPr>
          <a:xfrm>
            <a:off x="2149170" y="4185013"/>
            <a:ext cx="5165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B62AF913-EDE6-4A7C-94D6-2CC854C1E355}"/>
              </a:ext>
            </a:extLst>
          </p:cNvPr>
          <p:cNvCxnSpPr>
            <a:cxnSpLocks/>
          </p:cNvCxnSpPr>
          <p:nvPr/>
        </p:nvCxnSpPr>
        <p:spPr>
          <a:xfrm flipV="1">
            <a:off x="2149170" y="5131293"/>
            <a:ext cx="416477" cy="286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16">
            <a:extLst>
              <a:ext uri="{FF2B5EF4-FFF2-40B4-BE49-F238E27FC236}">
                <a16:creationId xmlns:a16="http://schemas.microsoft.com/office/drawing/2014/main" id="{6547323D-BDBD-4DCA-9129-D293A28B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733" y="5882743"/>
            <a:ext cx="3994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Gáz</a:t>
            </a:r>
          </a:p>
        </p:txBody>
      </p:sp>
      <p:sp>
        <p:nvSpPr>
          <p:cNvPr id="51" name="Szövegdoboz 16">
            <a:extLst>
              <a:ext uri="{FF2B5EF4-FFF2-40B4-BE49-F238E27FC236}">
                <a16:creationId xmlns:a16="http://schemas.microsoft.com/office/drawing/2014/main" id="{94F4B397-16B2-493D-A989-ED5424A4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47" y="4539133"/>
            <a:ext cx="5966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Szalma</a:t>
            </a:r>
          </a:p>
        </p:txBody>
      </p:sp>
      <p:sp>
        <p:nvSpPr>
          <p:cNvPr id="52" name="Szövegdoboz 16">
            <a:extLst>
              <a:ext uri="{FF2B5EF4-FFF2-40B4-BE49-F238E27FC236}">
                <a16:creationId xmlns:a16="http://schemas.microsoft.com/office/drawing/2014/main" id="{5E330265-3037-4F1B-90C7-BFC5959D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401" y="3327336"/>
            <a:ext cx="3177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Fa</a:t>
            </a:r>
          </a:p>
        </p:txBody>
      </p: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D8BC130D-0F68-4BD4-AC9B-71620E42485D}"/>
              </a:ext>
            </a:extLst>
          </p:cNvPr>
          <p:cNvCxnSpPr>
            <a:cxnSpLocks/>
          </p:cNvCxnSpPr>
          <p:nvPr/>
        </p:nvCxnSpPr>
        <p:spPr>
          <a:xfrm flipV="1">
            <a:off x="6138139" y="3550652"/>
            <a:ext cx="416477" cy="286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F8AEC77E-8B3F-44D2-ABD7-4C831F4DBCF7}"/>
              </a:ext>
            </a:extLst>
          </p:cNvPr>
          <p:cNvCxnSpPr>
            <a:cxnSpLocks/>
          </p:cNvCxnSpPr>
          <p:nvPr/>
        </p:nvCxnSpPr>
        <p:spPr>
          <a:xfrm>
            <a:off x="6092588" y="4537317"/>
            <a:ext cx="438439" cy="312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zövegdoboz 16">
            <a:extLst>
              <a:ext uri="{FF2B5EF4-FFF2-40B4-BE49-F238E27FC236}">
                <a16:creationId xmlns:a16="http://schemas.microsoft.com/office/drawing/2014/main" id="{0F944549-3FF3-4061-82E3-39177FD1E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224" y="3831510"/>
            <a:ext cx="9252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500 GWh/év</a:t>
            </a:r>
          </a:p>
        </p:txBody>
      </p:sp>
      <p:sp>
        <p:nvSpPr>
          <p:cNvPr id="57" name="Szövegdoboz 16">
            <a:extLst>
              <a:ext uri="{FF2B5EF4-FFF2-40B4-BE49-F238E27FC236}">
                <a16:creationId xmlns:a16="http://schemas.microsoft.com/office/drawing/2014/main" id="{DA6C2818-364E-4403-9EB7-4F7C53A9E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224" y="4239927"/>
            <a:ext cx="8210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1500 TJ/év</a:t>
            </a:r>
          </a:p>
        </p:txBody>
      </p:sp>
      <p:sp>
        <p:nvSpPr>
          <p:cNvPr id="58" name="Szövegdoboz 16">
            <a:extLst>
              <a:ext uri="{FF2B5EF4-FFF2-40B4-BE49-F238E27FC236}">
                <a16:creationId xmlns:a16="http://schemas.microsoft.com/office/drawing/2014/main" id="{21D9FC54-0B40-41D0-916E-6A84A322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882" y="5020917"/>
            <a:ext cx="19511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Kapcsolt hő- és áram termelés</a:t>
            </a:r>
          </a:p>
        </p:txBody>
      </p:sp>
      <p:sp>
        <p:nvSpPr>
          <p:cNvPr id="26" name="Szövegdoboz 19">
            <a:extLst>
              <a:ext uri="{FF2B5EF4-FFF2-40B4-BE49-F238E27FC236}">
                <a16:creationId xmlns:a16="http://schemas.microsoft.com/office/drawing/2014/main" id="{549B514C-8360-4305-B920-35435D88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080" y="2913558"/>
            <a:ext cx="9621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hu-HU" sz="1100" b="1" dirty="0">
                <a:solidFill>
                  <a:srgbClr val="808080"/>
                </a:solidFill>
              </a:rPr>
              <a:t>4</a:t>
            </a:r>
            <a:r>
              <a:rPr lang="hu-HU" altLang="hu-HU" sz="1100" b="1" dirty="0">
                <a:solidFill>
                  <a:srgbClr val="808080"/>
                </a:solidFill>
              </a:rPr>
              <a:t>0</a:t>
            </a:r>
            <a:r>
              <a:rPr lang="en-GB" altLang="hu-HU" sz="1100" b="1" dirty="0">
                <a:solidFill>
                  <a:srgbClr val="808080"/>
                </a:solidFill>
              </a:rPr>
              <a:t>0 000  t/</a:t>
            </a:r>
            <a:r>
              <a:rPr lang="hu-HU" altLang="hu-HU" sz="1100" b="1" dirty="0">
                <a:solidFill>
                  <a:srgbClr val="808080"/>
                </a:solidFill>
              </a:rPr>
              <a:t>év</a:t>
            </a:r>
            <a:endParaRPr lang="en-GB" altLang="hu-HU" sz="1100" b="1" dirty="0">
              <a:solidFill>
                <a:srgbClr val="808080"/>
              </a:solidFill>
            </a:endParaRPr>
          </a:p>
        </p:txBody>
      </p:sp>
      <p:sp>
        <p:nvSpPr>
          <p:cNvPr id="28" name="Szövegdoboz 19">
            <a:extLst>
              <a:ext uri="{FF2B5EF4-FFF2-40B4-BE49-F238E27FC236}">
                <a16:creationId xmlns:a16="http://schemas.microsoft.com/office/drawing/2014/main" id="{CE841B46-B118-446E-8141-6B542D39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437" y="3866848"/>
            <a:ext cx="9300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>
                <a:solidFill>
                  <a:srgbClr val="808080"/>
                </a:solidFill>
              </a:rPr>
              <a:t>180 </a:t>
            </a:r>
            <a:r>
              <a:rPr lang="en-GB" altLang="hu-HU" sz="1100" b="1" dirty="0">
                <a:solidFill>
                  <a:srgbClr val="808080"/>
                </a:solidFill>
              </a:rPr>
              <a:t>000 t/</a:t>
            </a:r>
            <a:r>
              <a:rPr lang="hu-HU" altLang="hu-HU" sz="1100" b="1" dirty="0">
                <a:solidFill>
                  <a:srgbClr val="808080"/>
                </a:solidFill>
              </a:rPr>
              <a:t>év</a:t>
            </a:r>
            <a:endParaRPr lang="en-GB" altLang="hu-HU" sz="1100" b="1" baseline="-25000" dirty="0">
              <a:solidFill>
                <a:srgbClr val="808080"/>
              </a:solidFill>
            </a:endParaRP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4B0D05F8-002F-49B3-B6B8-B6EC19EF474A}"/>
              </a:ext>
            </a:extLst>
          </p:cNvPr>
          <p:cNvSpPr/>
          <p:nvPr/>
        </p:nvSpPr>
        <p:spPr>
          <a:xfrm>
            <a:off x="122831" y="6457209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Forrás: VEOLIA</a:t>
            </a:r>
            <a:endParaRPr lang="hu-H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8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1405"/>
            <a:ext cx="7886700" cy="40285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A 60 éves pécsi erőmű Magyarország legnagyobb megújuló alapú kogenerációs erőműve. A távhő kapcsolt hő- és villamos energia termelés révén, különböző biomassza tüzelőanyagok felhasználásával kerül előállításra.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59851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dirty="0"/>
              <a:t>A pécsi erőmű bemutatása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DA39372-2D2F-4917-8381-DFFC2E481C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0" y="2819021"/>
            <a:ext cx="5761355" cy="33584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7B64BDEF-D501-48B5-9123-78BF7D196350}"/>
              </a:ext>
            </a:extLst>
          </p:cNvPr>
          <p:cNvGrpSpPr/>
          <p:nvPr/>
        </p:nvGrpSpPr>
        <p:grpSpPr>
          <a:xfrm>
            <a:off x="6551720" y="2798009"/>
            <a:ext cx="414168" cy="701460"/>
            <a:chOff x="1" y="90"/>
            <a:chExt cx="609618" cy="870883"/>
          </a:xfrm>
        </p:grpSpPr>
        <p:sp>
          <p:nvSpPr>
            <p:cNvPr id="31" name="Nyíl: sávnyíl 30">
              <a:extLst>
                <a:ext uri="{FF2B5EF4-FFF2-40B4-BE49-F238E27FC236}">
                  <a16:creationId xmlns:a16="http://schemas.microsoft.com/office/drawing/2014/main" id="{288076D6-53A2-4326-9769-A62A94B6E454}"/>
                </a:ext>
              </a:extLst>
            </p:cNvPr>
            <p:cNvSpPr/>
            <p:nvPr/>
          </p:nvSpPr>
          <p:spPr>
            <a:xfrm rot="5400000">
              <a:off x="-130632" y="130723"/>
              <a:ext cx="870883" cy="609618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dirty="0"/>
            </a:p>
          </p:txBody>
        </p:sp>
        <p:sp>
          <p:nvSpPr>
            <p:cNvPr id="32" name="Nyíl: sávnyíl 4">
              <a:extLst>
                <a:ext uri="{FF2B5EF4-FFF2-40B4-BE49-F238E27FC236}">
                  <a16:creationId xmlns:a16="http://schemas.microsoft.com/office/drawing/2014/main" id="{D5707079-8CB9-408F-9708-F1EAA245EFEE}"/>
                </a:ext>
              </a:extLst>
            </p:cNvPr>
            <p:cNvSpPr txBox="1"/>
            <p:nvPr/>
          </p:nvSpPr>
          <p:spPr>
            <a:xfrm>
              <a:off x="1" y="304899"/>
              <a:ext cx="609618" cy="26126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dirty="0"/>
                <a:t>1960</a:t>
              </a:r>
              <a:endParaRPr lang="hu-HU" sz="1400" kern="1200" dirty="0"/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554C3FF-7AF9-4B37-8B4B-773399C06370}"/>
              </a:ext>
            </a:extLst>
          </p:cNvPr>
          <p:cNvGrpSpPr/>
          <p:nvPr/>
        </p:nvGrpSpPr>
        <p:grpSpPr>
          <a:xfrm>
            <a:off x="6965889" y="2794645"/>
            <a:ext cx="2064289" cy="499369"/>
            <a:chOff x="609618" y="92"/>
            <a:chExt cx="1929670" cy="566074"/>
          </a:xfrm>
        </p:grpSpPr>
        <p:sp>
          <p:nvSpPr>
            <p:cNvPr id="29" name="Téglalap: felső két sarkán lekerekítve 28">
              <a:extLst>
                <a:ext uri="{FF2B5EF4-FFF2-40B4-BE49-F238E27FC236}">
                  <a16:creationId xmlns:a16="http://schemas.microsoft.com/office/drawing/2014/main" id="{787B60CB-B46E-4697-BC79-8194437D3141}"/>
                </a:ext>
              </a:extLst>
            </p:cNvPr>
            <p:cNvSpPr/>
            <p:nvPr/>
          </p:nvSpPr>
          <p:spPr>
            <a:xfrm rot="5400000">
              <a:off x="1291416" y="-681706"/>
              <a:ext cx="566074" cy="1929670"/>
            </a:xfrm>
            <a:prstGeom prst="round2Same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églalap: felső két sarkán lekerekítve 6">
              <a:extLst>
                <a:ext uri="{FF2B5EF4-FFF2-40B4-BE49-F238E27FC236}">
                  <a16:creationId xmlns:a16="http://schemas.microsoft.com/office/drawing/2014/main" id="{E3AF7548-762D-4058-83CF-649CB71B5915}"/>
                </a:ext>
              </a:extLst>
            </p:cNvPr>
            <p:cNvSpPr txBox="1"/>
            <p:nvPr/>
          </p:nvSpPr>
          <p:spPr>
            <a:xfrm>
              <a:off x="609619" y="27724"/>
              <a:ext cx="1929669" cy="5108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400" kern="1200" dirty="0"/>
                <a:t>Szén bázisú tüzelőanyag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C13C5730-E658-4475-A49A-B74506993C4B}"/>
              </a:ext>
            </a:extLst>
          </p:cNvPr>
          <p:cNvGrpSpPr/>
          <p:nvPr/>
        </p:nvGrpSpPr>
        <p:grpSpPr>
          <a:xfrm>
            <a:off x="6965889" y="3668898"/>
            <a:ext cx="2064289" cy="461921"/>
            <a:chOff x="609618" y="759979"/>
            <a:chExt cx="1929670" cy="566074"/>
          </a:xfrm>
        </p:grpSpPr>
        <p:sp>
          <p:nvSpPr>
            <p:cNvPr id="25" name="Téglalap: felső két sarkán lekerekítve 24">
              <a:extLst>
                <a:ext uri="{FF2B5EF4-FFF2-40B4-BE49-F238E27FC236}">
                  <a16:creationId xmlns:a16="http://schemas.microsoft.com/office/drawing/2014/main" id="{670A9FA0-D6FD-4970-90D3-B8518564B553}"/>
                </a:ext>
              </a:extLst>
            </p:cNvPr>
            <p:cNvSpPr/>
            <p:nvPr/>
          </p:nvSpPr>
          <p:spPr>
            <a:xfrm rot="5400000">
              <a:off x="1291416" y="78181"/>
              <a:ext cx="566074" cy="192967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églalap: felső két sarkán lekerekítve 10">
              <a:extLst>
                <a:ext uri="{FF2B5EF4-FFF2-40B4-BE49-F238E27FC236}">
                  <a16:creationId xmlns:a16="http://schemas.microsoft.com/office/drawing/2014/main" id="{349566FF-FA09-4BE5-A5DE-4681EEDC30A9}"/>
                </a:ext>
              </a:extLst>
            </p:cNvPr>
            <p:cNvSpPr txBox="1"/>
            <p:nvPr/>
          </p:nvSpPr>
          <p:spPr>
            <a:xfrm>
              <a:off x="609619" y="787612"/>
              <a:ext cx="1902037" cy="520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400" kern="1200" dirty="0"/>
                <a:t>Földgáz +biomassza felhasználás</a:t>
              </a: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DFCCED07-E9AA-4A41-8CCB-BC91CCA90649}"/>
              </a:ext>
            </a:extLst>
          </p:cNvPr>
          <p:cNvGrpSpPr/>
          <p:nvPr/>
        </p:nvGrpSpPr>
        <p:grpSpPr>
          <a:xfrm>
            <a:off x="6965888" y="4517687"/>
            <a:ext cx="2178110" cy="485010"/>
            <a:chOff x="609618" y="1519868"/>
            <a:chExt cx="2036066" cy="566074"/>
          </a:xfrm>
        </p:grpSpPr>
        <p:sp>
          <p:nvSpPr>
            <p:cNvPr id="21" name="Téglalap: felső két sarkán lekerekítve 20">
              <a:extLst>
                <a:ext uri="{FF2B5EF4-FFF2-40B4-BE49-F238E27FC236}">
                  <a16:creationId xmlns:a16="http://schemas.microsoft.com/office/drawing/2014/main" id="{1C3CDBCF-6E74-4E13-B1F4-422AA2BCE451}"/>
                </a:ext>
              </a:extLst>
            </p:cNvPr>
            <p:cNvSpPr/>
            <p:nvPr/>
          </p:nvSpPr>
          <p:spPr>
            <a:xfrm rot="5400000">
              <a:off x="1291416" y="838070"/>
              <a:ext cx="566074" cy="1929670"/>
            </a:xfrm>
            <a:prstGeom prst="round2Same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églalap: felső két sarkán lekerekítve 14">
              <a:extLst>
                <a:ext uri="{FF2B5EF4-FFF2-40B4-BE49-F238E27FC236}">
                  <a16:creationId xmlns:a16="http://schemas.microsoft.com/office/drawing/2014/main" id="{B47955B3-CF58-4655-A52F-4A69368BC067}"/>
                </a:ext>
              </a:extLst>
            </p:cNvPr>
            <p:cNvSpPr txBox="1"/>
            <p:nvPr/>
          </p:nvSpPr>
          <p:spPr>
            <a:xfrm>
              <a:off x="609619" y="1547501"/>
              <a:ext cx="2036065" cy="5108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400" dirty="0"/>
                <a:t>Biomassza felhasználás</a:t>
              </a:r>
              <a:endParaRPr lang="hu-HU" sz="1400" kern="1200" dirty="0"/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1B814D28-630B-4C16-8FC3-A739A2CAEA20}"/>
              </a:ext>
            </a:extLst>
          </p:cNvPr>
          <p:cNvGrpSpPr/>
          <p:nvPr/>
        </p:nvGrpSpPr>
        <p:grpSpPr>
          <a:xfrm>
            <a:off x="6965890" y="5380061"/>
            <a:ext cx="2178110" cy="484797"/>
            <a:chOff x="609618" y="1519868"/>
            <a:chExt cx="2036066" cy="566074"/>
          </a:xfrm>
        </p:grpSpPr>
        <p:sp>
          <p:nvSpPr>
            <p:cNvPr id="28" name="Téglalap: felső két sarkán lekerekítve 27">
              <a:extLst>
                <a:ext uri="{FF2B5EF4-FFF2-40B4-BE49-F238E27FC236}">
                  <a16:creationId xmlns:a16="http://schemas.microsoft.com/office/drawing/2014/main" id="{35580C61-60A0-4C48-8C98-8AC6DB48B0CE}"/>
                </a:ext>
              </a:extLst>
            </p:cNvPr>
            <p:cNvSpPr/>
            <p:nvPr/>
          </p:nvSpPr>
          <p:spPr>
            <a:xfrm rot="5400000">
              <a:off x="1291416" y="838070"/>
              <a:ext cx="566074" cy="1929670"/>
            </a:xfrm>
            <a:prstGeom prst="round2Same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églalap: felső két sarkán lekerekítve 14">
              <a:extLst>
                <a:ext uri="{FF2B5EF4-FFF2-40B4-BE49-F238E27FC236}">
                  <a16:creationId xmlns:a16="http://schemas.microsoft.com/office/drawing/2014/main" id="{9EB57B62-112C-4130-BB15-44CF0F542C76}"/>
                </a:ext>
              </a:extLst>
            </p:cNvPr>
            <p:cNvSpPr txBox="1"/>
            <p:nvPr/>
          </p:nvSpPr>
          <p:spPr>
            <a:xfrm>
              <a:off x="609619" y="1547501"/>
              <a:ext cx="2036065" cy="5108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400" kern="1200" dirty="0"/>
                <a:t>Mecsek Mix </a:t>
              </a:r>
              <a:r>
                <a:rPr lang="hu-HU" sz="1400" dirty="0"/>
                <a:t>alkalmazása</a:t>
              </a:r>
              <a:endParaRPr lang="hu-HU" sz="1400" kern="1200" dirty="0"/>
            </a:p>
          </p:txBody>
        </p:sp>
      </p:grpSp>
      <p:sp>
        <p:nvSpPr>
          <p:cNvPr id="45" name="Szövegdoboz 2">
            <a:extLst>
              <a:ext uri="{FF2B5EF4-FFF2-40B4-BE49-F238E27FC236}">
                <a16:creationId xmlns:a16="http://schemas.microsoft.com/office/drawing/2014/main" id="{FB0C971A-3AA2-4DE8-91FA-A41E4167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286" y="6177442"/>
            <a:ext cx="2690125" cy="27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Erőművi hőkapcsolás 2013. októberétől</a:t>
            </a:r>
          </a:p>
        </p:txBody>
      </p: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4E9B97D4-3771-43E2-BDAE-7AA013E94B56}"/>
              </a:ext>
            </a:extLst>
          </p:cNvPr>
          <p:cNvGrpSpPr/>
          <p:nvPr/>
        </p:nvGrpSpPr>
        <p:grpSpPr>
          <a:xfrm>
            <a:off x="6551720" y="3674870"/>
            <a:ext cx="414168" cy="701460"/>
            <a:chOff x="1" y="90"/>
            <a:chExt cx="609618" cy="870883"/>
          </a:xfrm>
        </p:grpSpPr>
        <p:sp>
          <p:nvSpPr>
            <p:cNvPr id="44" name="Nyíl: sávnyíl 43">
              <a:extLst>
                <a:ext uri="{FF2B5EF4-FFF2-40B4-BE49-F238E27FC236}">
                  <a16:creationId xmlns:a16="http://schemas.microsoft.com/office/drawing/2014/main" id="{CFB3CB38-FCAE-418D-99F2-5D1AC3DF64E9}"/>
                </a:ext>
              </a:extLst>
            </p:cNvPr>
            <p:cNvSpPr/>
            <p:nvPr/>
          </p:nvSpPr>
          <p:spPr>
            <a:xfrm rot="5400000">
              <a:off x="-130632" y="130723"/>
              <a:ext cx="870883" cy="609618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dirty="0"/>
            </a:p>
          </p:txBody>
        </p:sp>
        <p:sp>
          <p:nvSpPr>
            <p:cNvPr id="46" name="Nyíl: sávnyíl 4">
              <a:extLst>
                <a:ext uri="{FF2B5EF4-FFF2-40B4-BE49-F238E27FC236}">
                  <a16:creationId xmlns:a16="http://schemas.microsoft.com/office/drawing/2014/main" id="{FF73E0BA-9DB0-4B43-9471-77BC29822D95}"/>
                </a:ext>
              </a:extLst>
            </p:cNvPr>
            <p:cNvSpPr txBox="1"/>
            <p:nvPr/>
          </p:nvSpPr>
          <p:spPr>
            <a:xfrm>
              <a:off x="1" y="304899"/>
              <a:ext cx="609618" cy="26126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kern="1200" dirty="0"/>
                <a:t>2004</a:t>
              </a:r>
            </a:p>
          </p:txBody>
        </p:sp>
      </p:grpSp>
      <p:sp>
        <p:nvSpPr>
          <p:cNvPr id="48" name="Nyíl: sávnyíl 47">
            <a:extLst>
              <a:ext uri="{FF2B5EF4-FFF2-40B4-BE49-F238E27FC236}">
                <a16:creationId xmlns:a16="http://schemas.microsoft.com/office/drawing/2014/main" id="{8F051AE6-C55B-46BD-8A00-DEFBCE195F90}"/>
              </a:ext>
            </a:extLst>
          </p:cNvPr>
          <p:cNvSpPr/>
          <p:nvPr/>
        </p:nvSpPr>
        <p:spPr>
          <a:xfrm rot="5400000">
            <a:off x="6401749" y="4659226"/>
            <a:ext cx="701460" cy="414168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49" name="Nyíl: sávnyíl 4">
            <a:extLst>
              <a:ext uri="{FF2B5EF4-FFF2-40B4-BE49-F238E27FC236}">
                <a16:creationId xmlns:a16="http://schemas.microsoft.com/office/drawing/2014/main" id="{F1CFCF3B-F51C-457C-A860-C838244365D4}"/>
              </a:ext>
            </a:extLst>
          </p:cNvPr>
          <p:cNvSpPr txBox="1"/>
          <p:nvPr/>
        </p:nvSpPr>
        <p:spPr>
          <a:xfrm>
            <a:off x="6545395" y="4777609"/>
            <a:ext cx="414168" cy="21043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kern="1200" dirty="0"/>
              <a:t>2013</a:t>
            </a:r>
          </a:p>
        </p:txBody>
      </p:sp>
      <p:sp>
        <p:nvSpPr>
          <p:cNvPr id="50" name="Nyíl: sávnyíl 49">
            <a:extLst>
              <a:ext uri="{FF2B5EF4-FFF2-40B4-BE49-F238E27FC236}">
                <a16:creationId xmlns:a16="http://schemas.microsoft.com/office/drawing/2014/main" id="{9C887944-63E3-466F-B912-6E0DC35E377D}"/>
              </a:ext>
            </a:extLst>
          </p:cNvPr>
          <p:cNvSpPr/>
          <p:nvPr/>
        </p:nvSpPr>
        <p:spPr>
          <a:xfrm rot="5400000">
            <a:off x="6401751" y="5529677"/>
            <a:ext cx="701460" cy="41416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51" name="Nyíl: sávnyíl 4">
            <a:extLst>
              <a:ext uri="{FF2B5EF4-FFF2-40B4-BE49-F238E27FC236}">
                <a16:creationId xmlns:a16="http://schemas.microsoft.com/office/drawing/2014/main" id="{6C368B27-452A-433F-8611-BCEB76846197}"/>
              </a:ext>
            </a:extLst>
          </p:cNvPr>
          <p:cNvSpPr txBox="1"/>
          <p:nvPr/>
        </p:nvSpPr>
        <p:spPr>
          <a:xfrm>
            <a:off x="6545397" y="5631542"/>
            <a:ext cx="414168" cy="2104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kern="12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4946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5673"/>
            <a:ext cx="7886700" cy="3994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2004-től kezdve a fosszilis részarány folyamatosan csökkent az erőmű tüzelőanyagmixében, mígnem 2013-tól marginálissá vált.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59851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Tüzelőanyag forrás változás az erőműben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DA3762-EB3E-4603-B8BA-9B9681BA0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481054"/>
              </p:ext>
            </p:extLst>
          </p:nvPr>
        </p:nvGraphicFramePr>
        <p:xfrm>
          <a:off x="1767266" y="2345218"/>
          <a:ext cx="5609467" cy="357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44F8109D-BC41-47BA-AD9F-671F720E1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E3EB96-43FD-4FEC-940F-0CE69BBA6F22}"/>
              </a:ext>
            </a:extLst>
          </p:cNvPr>
          <p:cNvSpPr txBox="1"/>
          <p:nvPr/>
        </p:nvSpPr>
        <p:spPr>
          <a:xfrm>
            <a:off x="4944862" y="3885908"/>
            <a:ext cx="119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Megújuló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5D33ABC-8FB9-4B60-BD2E-B50B6AF73E5C}"/>
              </a:ext>
            </a:extLst>
          </p:cNvPr>
          <p:cNvSpPr txBox="1"/>
          <p:nvPr/>
        </p:nvSpPr>
        <p:spPr>
          <a:xfrm>
            <a:off x="2397658" y="3885907"/>
            <a:ext cx="98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Fosszilis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45029B3-AD59-4B69-AFF0-63D5F522BCBA}"/>
              </a:ext>
            </a:extLst>
          </p:cNvPr>
          <p:cNvSpPr txBox="1"/>
          <p:nvPr/>
        </p:nvSpPr>
        <p:spPr>
          <a:xfrm>
            <a:off x="628650" y="6149951"/>
            <a:ext cx="770839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2019-ben a felhasználóknak szolgáltatott távhő 99,89 %-a biomassza felhasználás révén került megtermelésre, miközben a kapcsolt hőtermelés részaránya 88 % körül alakult!</a:t>
            </a:r>
          </a:p>
        </p:txBody>
      </p:sp>
    </p:spTree>
    <p:extLst>
      <p:ext uri="{BB962C8B-B14F-4D97-AF65-F5344CB8AC3E}">
        <p14:creationId xmlns:p14="http://schemas.microsoft.com/office/powerpoint/2010/main" val="235393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2504"/>
            <a:ext cx="7886700" cy="3937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A pécsi távhő megújuló alapokra helyezésével az erőmű környezetterhelése, levegőszennyezőanyag- és ÜHG kibocsátása drasztikus mértékben visszaesett.</a:t>
            </a:r>
          </a:p>
          <a:p>
            <a:pPr marL="0" indent="0" algn="just">
              <a:buNone/>
            </a:pPr>
            <a:endParaRPr lang="hu-HU" sz="2000" dirty="0"/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6063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Szennyezőanyag kibocsátás megtakarítás az erőműben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4F8109D-BC41-47BA-AD9F-671F720E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E3EB96-43FD-4FEC-940F-0CE69BBA6F22}"/>
              </a:ext>
            </a:extLst>
          </p:cNvPr>
          <p:cNvSpPr txBox="1"/>
          <p:nvPr/>
        </p:nvSpPr>
        <p:spPr>
          <a:xfrm>
            <a:off x="4944862" y="3885908"/>
            <a:ext cx="119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Megújuló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5D33ABC-8FB9-4B60-BD2E-B50B6AF73E5C}"/>
              </a:ext>
            </a:extLst>
          </p:cNvPr>
          <p:cNvSpPr txBox="1"/>
          <p:nvPr/>
        </p:nvSpPr>
        <p:spPr>
          <a:xfrm>
            <a:off x="2397658" y="3885907"/>
            <a:ext cx="98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Fosszilis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55120823-6B1E-43A7-87C2-F6E81682C5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13" y="2529226"/>
            <a:ext cx="6414774" cy="3578611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BA45AB73-F05E-439D-BEB7-7B61FC294ABB}"/>
              </a:ext>
            </a:extLst>
          </p:cNvPr>
          <p:cNvSpPr txBox="1"/>
          <p:nvPr/>
        </p:nvSpPr>
        <p:spPr>
          <a:xfrm>
            <a:off x="2530136" y="6248150"/>
            <a:ext cx="427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400.000. tonna éves CO2 megtakarítás évente!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0D5AFE5-CDD7-49A0-8CAB-BF4F879576A5}"/>
              </a:ext>
            </a:extLst>
          </p:cNvPr>
          <p:cNvSpPr/>
          <p:nvPr/>
        </p:nvSpPr>
        <p:spPr>
          <a:xfrm>
            <a:off x="122831" y="6457209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Forrás: VEOLIA</a:t>
            </a:r>
            <a:endParaRPr lang="hu-H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34BB55-36A5-4243-94DA-231C8F39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298" y="474148"/>
            <a:ext cx="2583403" cy="99417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BD8E36-9F46-43E7-B3BA-7B27E151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sp>
        <p:nvSpPr>
          <p:cNvPr id="10" name="Ötszög 7">
            <a:extLst>
              <a:ext uri="{FF2B5EF4-FFF2-40B4-BE49-F238E27FC236}">
                <a16:creationId xmlns:a16="http://schemas.microsoft.com/office/drawing/2014/main" id="{77FA5D30-B825-482B-B593-32037FC4E2D3}"/>
              </a:ext>
            </a:extLst>
          </p:cNvPr>
          <p:cNvSpPr/>
          <p:nvPr/>
        </p:nvSpPr>
        <p:spPr>
          <a:xfrm>
            <a:off x="1997475" y="2960693"/>
            <a:ext cx="5508612" cy="551893"/>
          </a:xfrm>
          <a:prstGeom prst="homePlat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TÁVHŐ TERJEDÉSÉNEK ÖSZTÖNZÉSE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6FD37AD-4779-4181-9C4B-18F701198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0" y="4811492"/>
            <a:ext cx="906976" cy="204650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6E4BBD1-5CCA-4A49-BCBB-CDC04E0F9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32" y="6072326"/>
            <a:ext cx="7789668" cy="78567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99FE866-B9FD-480E-A189-86C23B57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7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2461"/>
            <a:ext cx="7956057" cy="4087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A távhőszolgáltatás társadalmi előnyeinek maximalizálása érdekében fontos a távhőszolgáltatási piac bővítése. Távhőszolgáltatás igénybevételét ösztönző szabályozási megoldásokkal azonban hazánkban csak elvétve lehet találkozni.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6063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Távhő terjedésének ösztönzése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4F8109D-BC41-47BA-AD9F-671F720E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E3EB96-43FD-4FEC-940F-0CE69BBA6F22}"/>
              </a:ext>
            </a:extLst>
          </p:cNvPr>
          <p:cNvSpPr txBox="1"/>
          <p:nvPr/>
        </p:nvSpPr>
        <p:spPr>
          <a:xfrm>
            <a:off x="4944862" y="3885908"/>
            <a:ext cx="119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Megújuló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5D33ABC-8FB9-4B60-BD2E-B50B6AF73E5C}"/>
              </a:ext>
            </a:extLst>
          </p:cNvPr>
          <p:cNvSpPr txBox="1"/>
          <p:nvPr/>
        </p:nvSpPr>
        <p:spPr>
          <a:xfrm>
            <a:off x="2397658" y="3885907"/>
            <a:ext cx="98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Fosszilis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A45AB73-F05E-439D-BEB7-7B61FC294ABB}"/>
              </a:ext>
            </a:extLst>
          </p:cNvPr>
          <p:cNvSpPr txBox="1"/>
          <p:nvPr/>
        </p:nvSpPr>
        <p:spPr>
          <a:xfrm>
            <a:off x="763535" y="5624578"/>
            <a:ext cx="775754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A távő terjedése érdekében szükséges a kedvező szabályozási környezet és politikai támogatottság is!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D7AFD729-1A16-449A-B690-0F5D47E7C46D}"/>
              </a:ext>
            </a:extLst>
          </p:cNvPr>
          <p:cNvSpPr/>
          <p:nvPr/>
        </p:nvSpPr>
        <p:spPr>
          <a:xfrm>
            <a:off x="628649" y="2811299"/>
            <a:ext cx="2652879" cy="2379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Távhőszolgáltatás terjedését ösztönző (szabályozási) megoldások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8DF8CCA3-D1C3-4A57-A0EC-7907B00A186A}"/>
              </a:ext>
            </a:extLst>
          </p:cNvPr>
          <p:cNvSpPr/>
          <p:nvPr/>
        </p:nvSpPr>
        <p:spPr>
          <a:xfrm>
            <a:off x="4048437" y="3057180"/>
            <a:ext cx="4311119" cy="448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/>
              <a:t>Kedvezményes, 5 %-os ÁFA kulcs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D1FF3245-82B3-4387-AE18-834C249E50BE}"/>
              </a:ext>
            </a:extLst>
          </p:cNvPr>
          <p:cNvSpPr/>
          <p:nvPr/>
        </p:nvSpPr>
        <p:spPr>
          <a:xfrm>
            <a:off x="4025944" y="3795150"/>
            <a:ext cx="4333612" cy="44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/>
              <a:t>7/2006. (V.24.) TNM rendelet módosítása 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3B92C9F0-27B2-4C83-AB63-353B1E82C747}"/>
              </a:ext>
            </a:extLst>
          </p:cNvPr>
          <p:cNvSpPr/>
          <p:nvPr/>
        </p:nvSpPr>
        <p:spPr>
          <a:xfrm>
            <a:off x="4025944" y="4583876"/>
            <a:ext cx="4333612" cy="44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/>
              <a:t>Pályázati források (KEHOP)</a:t>
            </a: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183EA69F-9E53-407C-B07B-52A08C03D0C6}"/>
              </a:ext>
            </a:extLst>
          </p:cNvPr>
          <p:cNvCxnSpPr>
            <a:cxnSpLocks/>
            <a:stCxn id="11" idx="6"/>
            <a:endCxn id="16" idx="1"/>
          </p:cNvCxnSpPr>
          <p:nvPr/>
        </p:nvCxnSpPr>
        <p:spPr>
          <a:xfrm flipV="1">
            <a:off x="3281528" y="3281553"/>
            <a:ext cx="766909" cy="71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5132094B-36EE-42C9-B069-2C2777E66E63}"/>
              </a:ext>
            </a:extLst>
          </p:cNvPr>
          <p:cNvCxnSpPr>
            <a:cxnSpLocks/>
            <a:stCxn id="11" idx="6"/>
            <a:endCxn id="17" idx="1"/>
          </p:cNvCxnSpPr>
          <p:nvPr/>
        </p:nvCxnSpPr>
        <p:spPr>
          <a:xfrm>
            <a:off x="3281528" y="4000932"/>
            <a:ext cx="744416" cy="14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C7774A7-A075-4F76-AE63-30CD1DA0C248}"/>
              </a:ext>
            </a:extLst>
          </p:cNvPr>
          <p:cNvCxnSpPr>
            <a:cxnSpLocks/>
            <a:stCxn id="11" idx="6"/>
            <a:endCxn id="18" idx="1"/>
          </p:cNvCxnSpPr>
          <p:nvPr/>
        </p:nvCxnSpPr>
        <p:spPr>
          <a:xfrm>
            <a:off x="3281528" y="4000932"/>
            <a:ext cx="744416" cy="802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96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2461"/>
            <a:ext cx="7956057" cy="4087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Nemzetközi példák alapján a távhő terjedését ösztönző jogi szabályozók nagy részre jellemzően helyi, önkormányzati szinten születik meg  a nemzeti energiapolitikai irányelvekkel összhangban.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6063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dirty="0"/>
              <a:t>Szabályozási megoldások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4F8109D-BC41-47BA-AD9F-671F720E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E3EB96-43FD-4FEC-940F-0CE69BBA6F22}"/>
              </a:ext>
            </a:extLst>
          </p:cNvPr>
          <p:cNvSpPr txBox="1"/>
          <p:nvPr/>
        </p:nvSpPr>
        <p:spPr>
          <a:xfrm>
            <a:off x="4944862" y="3885908"/>
            <a:ext cx="119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Megújuló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5D33ABC-8FB9-4B60-BD2E-B50B6AF73E5C}"/>
              </a:ext>
            </a:extLst>
          </p:cNvPr>
          <p:cNvSpPr txBox="1"/>
          <p:nvPr/>
        </p:nvSpPr>
        <p:spPr>
          <a:xfrm>
            <a:off x="2397658" y="3885907"/>
            <a:ext cx="98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Fosszilis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3C8FCE7-A8CE-4F3C-9A1F-73E4D460F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948411"/>
              </p:ext>
            </p:extLst>
          </p:nvPr>
        </p:nvGraphicFramePr>
        <p:xfrm>
          <a:off x="2217359" y="2439365"/>
          <a:ext cx="5455006" cy="350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Szövegdoboz 22">
            <a:extLst>
              <a:ext uri="{FF2B5EF4-FFF2-40B4-BE49-F238E27FC236}">
                <a16:creationId xmlns:a16="http://schemas.microsoft.com/office/drawing/2014/main" id="{66FEBAD1-09D9-47CF-B9AD-31455694E17B}"/>
              </a:ext>
            </a:extLst>
          </p:cNvPr>
          <p:cNvSpPr txBox="1"/>
          <p:nvPr/>
        </p:nvSpPr>
        <p:spPr>
          <a:xfrm>
            <a:off x="992434" y="6188324"/>
            <a:ext cx="780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Legelterjedtebb szabályozási megoldás a „hacsak nem” típusú csatlakozási kötelezettség!</a:t>
            </a:r>
          </a:p>
        </p:txBody>
      </p:sp>
      <p:sp>
        <p:nvSpPr>
          <p:cNvPr id="24" name="Szövegdoboz 2">
            <a:extLst>
              <a:ext uri="{FF2B5EF4-FFF2-40B4-BE49-F238E27FC236}">
                <a16:creationId xmlns:a16="http://schemas.microsoft.com/office/drawing/2014/main" id="{9D17E1FB-D98A-480F-BC94-C84451D0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847" y="5679826"/>
            <a:ext cx="2333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Megjegyzés*: a vizsgált 45 városban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3C6A0B0-5047-4E32-8467-BEF7D9A45E86}"/>
              </a:ext>
            </a:extLst>
          </p:cNvPr>
          <p:cNvSpPr/>
          <p:nvPr/>
        </p:nvSpPr>
        <p:spPr>
          <a:xfrm>
            <a:off x="122831" y="6457209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>
                <a:solidFill>
                  <a:schemeClr val="tx1"/>
                </a:solidFill>
              </a:rPr>
              <a:t>Forrás: UNEP</a:t>
            </a:r>
            <a:endParaRPr lang="hu-H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1348"/>
            <a:ext cx="7956057" cy="3918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2014-2019 között a PÉTÁV Kft. mintegy 34 db új fogyasztási helyet csatlakoztatott a megújuló alapú távhőellátó rendszerre, közel 13 MW beépített teljesítménnyel. 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489CAF69-834E-4C53-A43B-DB616D833421}"/>
              </a:ext>
            </a:extLst>
          </p:cNvPr>
          <p:cNvSpPr txBox="1">
            <a:spLocks/>
          </p:cNvSpPr>
          <p:nvPr/>
        </p:nvSpPr>
        <p:spPr>
          <a:xfrm>
            <a:off x="2796315" y="408289"/>
            <a:ext cx="6063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Távhő bővülésével elérhető ÜHG megtakarítás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C33FF69-45E2-471D-AF5B-40B45F1B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4F8109D-BC41-47BA-AD9F-671F720E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E3EB96-43FD-4FEC-940F-0CE69BBA6F22}"/>
              </a:ext>
            </a:extLst>
          </p:cNvPr>
          <p:cNvSpPr txBox="1"/>
          <p:nvPr/>
        </p:nvSpPr>
        <p:spPr>
          <a:xfrm>
            <a:off x="4944862" y="3885908"/>
            <a:ext cx="119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Megújuló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5D33ABC-8FB9-4B60-BD2E-B50B6AF73E5C}"/>
              </a:ext>
            </a:extLst>
          </p:cNvPr>
          <p:cNvSpPr txBox="1"/>
          <p:nvPr/>
        </p:nvSpPr>
        <p:spPr>
          <a:xfrm>
            <a:off x="2397658" y="3885907"/>
            <a:ext cx="98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Fosszilis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66FEBAD1-09D9-47CF-B9AD-31455694E17B}"/>
              </a:ext>
            </a:extLst>
          </p:cNvPr>
          <p:cNvSpPr txBox="1"/>
          <p:nvPr/>
        </p:nvSpPr>
        <p:spPr>
          <a:xfrm>
            <a:off x="471449" y="5784125"/>
            <a:ext cx="832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Klímavédelmi és helyi levegőminőségi szempontból cél további épületek távhővel történő ellátása!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17F124C-A4F9-483D-B501-B06ADF27D9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5" y="2734323"/>
            <a:ext cx="7457243" cy="2806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94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34BB55-36A5-4243-94DA-231C8F39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298" y="474148"/>
            <a:ext cx="2583403" cy="99417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7" name="Ötszög 7">
            <a:extLst>
              <a:ext uri="{FF2B5EF4-FFF2-40B4-BE49-F238E27FC236}">
                <a16:creationId xmlns:a16="http://schemas.microsoft.com/office/drawing/2014/main" id="{9FA9C888-48A0-47DD-8A25-07DCA08C8467}"/>
              </a:ext>
            </a:extLst>
          </p:cNvPr>
          <p:cNvSpPr/>
          <p:nvPr/>
        </p:nvSpPr>
        <p:spPr>
          <a:xfrm>
            <a:off x="2095129" y="2113669"/>
            <a:ext cx="5508612" cy="551893"/>
          </a:xfrm>
          <a:prstGeom prst="homePlat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KLÍMAVÁLTOZÁS HELYZETE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BD8E36-9F46-43E7-B3BA-7B27E151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sp>
        <p:nvSpPr>
          <p:cNvPr id="10" name="Ötszög 7">
            <a:extLst>
              <a:ext uri="{FF2B5EF4-FFF2-40B4-BE49-F238E27FC236}">
                <a16:creationId xmlns:a16="http://schemas.microsoft.com/office/drawing/2014/main" id="{77FA5D30-B825-482B-B593-32037FC4E2D3}"/>
              </a:ext>
            </a:extLst>
          </p:cNvPr>
          <p:cNvSpPr/>
          <p:nvPr/>
        </p:nvSpPr>
        <p:spPr>
          <a:xfrm>
            <a:off x="2095129" y="3201145"/>
            <a:ext cx="5508612" cy="551893"/>
          </a:xfrm>
          <a:prstGeom prst="homePlat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TÁVHŐ ZÖLDÍTÉSE</a:t>
            </a:r>
          </a:p>
        </p:txBody>
      </p:sp>
      <p:sp>
        <p:nvSpPr>
          <p:cNvPr id="12" name="Ötszög 7">
            <a:extLst>
              <a:ext uri="{FF2B5EF4-FFF2-40B4-BE49-F238E27FC236}">
                <a16:creationId xmlns:a16="http://schemas.microsoft.com/office/drawing/2014/main" id="{826D2253-7F17-4694-B08F-2E7A75DCC758}"/>
              </a:ext>
            </a:extLst>
          </p:cNvPr>
          <p:cNvSpPr/>
          <p:nvPr/>
        </p:nvSpPr>
        <p:spPr>
          <a:xfrm>
            <a:off x="2095129" y="4305559"/>
            <a:ext cx="5508612" cy="551893"/>
          </a:xfrm>
          <a:prstGeom prst="homePlat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TÁVHŐ TERJEDÉSÉNEK ÖSZTÖNZÉSE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6FD37AD-4779-4181-9C4B-18F701198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0" y="4811492"/>
            <a:ext cx="906976" cy="204650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6E4BBD1-5CCA-4A49-BCBB-CDC04E0F9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32" y="6072326"/>
            <a:ext cx="7789668" cy="78567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99FE866-B9FD-480E-A189-86C23B57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24A4060-4AE6-42D7-87B6-368C71C1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6"/>
            <a:ext cx="9140821" cy="68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468320"/>
            <a:ext cx="8266775" cy="402165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A klímaváltozás a Föld klímájának, éghajlatának tartós és jelentős mértékű megváltozása, helyi vagy globális szinten.</a:t>
            </a:r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BB27FDA-E887-424B-B460-E22B0F89E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" y="3898591"/>
            <a:ext cx="2201819" cy="138806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17CD33C-E480-4D35-8396-D5F239EE3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09" y="3898591"/>
            <a:ext cx="2091385" cy="138805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F1D8457-D484-4DB5-A3A3-88A4E31BD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55" y="3906829"/>
            <a:ext cx="1850745" cy="138805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CBFC03E-60D1-40C1-AEB6-01EC91A51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70" y="3906829"/>
            <a:ext cx="1939935" cy="138805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B6A7337-F328-47B3-97AB-B3B56D205BE0}"/>
              </a:ext>
            </a:extLst>
          </p:cNvPr>
          <p:cNvSpPr txBox="1"/>
          <p:nvPr/>
        </p:nvSpPr>
        <p:spPr>
          <a:xfrm>
            <a:off x="716872" y="2491946"/>
            <a:ext cx="771025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/>
              <a:t>Emberi tevékenységek hatására a változás természetes menete megváltozott    </a:t>
            </a:r>
            <a:r>
              <a:rPr lang="hu-HU" b="1" dirty="0">
                <a:sym typeface="Wingdings" panose="05000000000000000000" pitchFamily="2" charset="2"/>
              </a:rPr>
              <a:t>   </a:t>
            </a:r>
            <a:r>
              <a:rPr lang="hu-HU" b="1" dirty="0">
                <a:solidFill>
                  <a:srgbClr val="FF0000"/>
                </a:solidFill>
                <a:sym typeface="Wingdings" panose="05000000000000000000" pitchFamily="2" charset="2"/>
              </a:rPr>
              <a:t>Globális felmelegedés   </a:t>
            </a:r>
            <a:r>
              <a:rPr lang="hu-HU" b="1" dirty="0">
                <a:solidFill>
                  <a:schemeClr val="tx1"/>
                </a:solidFill>
                <a:sym typeface="Wingdings" panose="05000000000000000000" pitchFamily="2" charset="2"/>
              </a:rPr>
              <a:t>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0F09783-1691-4B0A-9D8B-98365F792259}"/>
              </a:ext>
            </a:extLst>
          </p:cNvPr>
          <p:cNvSpPr txBox="1"/>
          <p:nvPr/>
        </p:nvSpPr>
        <p:spPr>
          <a:xfrm>
            <a:off x="795661" y="5856502"/>
            <a:ext cx="80365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A probléma eredője a fosszilis energiaforrások elégetéséből keletkező ÜHG emisszió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FED7D1B4-46C3-4BD3-B271-A2A57B4749B4}"/>
              </a:ext>
            </a:extLst>
          </p:cNvPr>
          <p:cNvCxnSpPr>
            <a:cxnSpLocks/>
            <a:stCxn id="13" idx="2"/>
            <a:endCxn id="6" idx="0"/>
          </p:cNvCxnSpPr>
          <p:nvPr/>
        </p:nvCxnSpPr>
        <p:spPr>
          <a:xfrm flipH="1">
            <a:off x="1295366" y="3138277"/>
            <a:ext cx="3276634" cy="760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DE3813FA-E6D2-464A-A05F-BD846B3E735D}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 flipH="1">
            <a:off x="3679902" y="3138277"/>
            <a:ext cx="892098" cy="760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C90910DD-00D1-4C55-8FDC-310C19A5B372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4572000" y="3138277"/>
            <a:ext cx="1325538" cy="768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F902AC39-A01E-4EB9-A7BF-8F0081713908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>
            <a:off x="4572000" y="3138277"/>
            <a:ext cx="3443728" cy="768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9758C1F6-69E2-4A86-9845-185DB3E61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F73523E6-31DB-4BDD-A03C-01A87B645730}"/>
              </a:ext>
            </a:extLst>
          </p:cNvPr>
          <p:cNvSpPr txBox="1">
            <a:spLocks/>
          </p:cNvSpPr>
          <p:nvPr/>
        </p:nvSpPr>
        <p:spPr>
          <a:xfrm>
            <a:off x="3280298" y="474148"/>
            <a:ext cx="306723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Klímaváltozás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0AB294C9-6337-4042-A280-16D5B4C09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529076"/>
            <a:ext cx="8062589" cy="3960898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A klímaváltozást döntően az </a:t>
            </a:r>
            <a:r>
              <a:rPr lang="hu-HU" sz="2000" b="1" dirty="0"/>
              <a:t>üvegházhatású gázok (ÜHG)</a:t>
            </a:r>
            <a:r>
              <a:rPr lang="hu-HU" sz="2000" dirty="0"/>
              <a:t> légkörbe kerülése okozza. Közös jellemzőjük, hogy elnyelik és visszasugározzák az infravörös sugárzást a Föld felszínére, ami az üvegházhatáshoz, ezáltal a légkör felmelegedéséhez vezet.</a:t>
            </a:r>
          </a:p>
          <a:p>
            <a:pPr marL="0" indent="0" algn="just">
              <a:buNone/>
            </a:pPr>
            <a:endParaRPr lang="hu-HU" sz="1800" dirty="0"/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0F09783-1691-4B0A-9D8B-98365F792259}"/>
              </a:ext>
            </a:extLst>
          </p:cNvPr>
          <p:cNvSpPr txBox="1"/>
          <p:nvPr/>
        </p:nvSpPr>
        <p:spPr>
          <a:xfrm>
            <a:off x="945610" y="5961254"/>
            <a:ext cx="7252780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Az ÜHG kibocsátás rendszerint szén-dioxid egyenértéken (CO2 eq) kerül összegzésre.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BD18D4D5-257F-47B8-8810-FDE15BC07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78069"/>
              </p:ext>
            </p:extLst>
          </p:nvPr>
        </p:nvGraphicFramePr>
        <p:xfrm>
          <a:off x="1273945" y="2942948"/>
          <a:ext cx="6596110" cy="2871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667">
                  <a:extLst>
                    <a:ext uri="{9D8B030D-6E8A-4147-A177-3AD203B41FA5}">
                      <a16:colId xmlns:a16="http://schemas.microsoft.com/office/drawing/2014/main" val="1576308810"/>
                    </a:ext>
                  </a:extLst>
                </a:gridCol>
                <a:gridCol w="487285">
                  <a:extLst>
                    <a:ext uri="{9D8B030D-6E8A-4147-A177-3AD203B41FA5}">
                      <a16:colId xmlns:a16="http://schemas.microsoft.com/office/drawing/2014/main" val="1514174742"/>
                    </a:ext>
                  </a:extLst>
                </a:gridCol>
                <a:gridCol w="1192833">
                  <a:extLst>
                    <a:ext uri="{9D8B030D-6E8A-4147-A177-3AD203B41FA5}">
                      <a16:colId xmlns:a16="http://schemas.microsoft.com/office/drawing/2014/main" val="1925397832"/>
                    </a:ext>
                  </a:extLst>
                </a:gridCol>
                <a:gridCol w="1192833">
                  <a:extLst>
                    <a:ext uri="{9D8B030D-6E8A-4147-A177-3AD203B41FA5}">
                      <a16:colId xmlns:a16="http://schemas.microsoft.com/office/drawing/2014/main" val="2095103423"/>
                    </a:ext>
                  </a:extLst>
                </a:gridCol>
                <a:gridCol w="1243591">
                  <a:extLst>
                    <a:ext uri="{9D8B030D-6E8A-4147-A177-3AD203B41FA5}">
                      <a16:colId xmlns:a16="http://schemas.microsoft.com/office/drawing/2014/main" val="3691186521"/>
                    </a:ext>
                  </a:extLst>
                </a:gridCol>
                <a:gridCol w="1230901">
                  <a:extLst>
                    <a:ext uri="{9D8B030D-6E8A-4147-A177-3AD203B41FA5}">
                      <a16:colId xmlns:a16="http://schemas.microsoft.com/office/drawing/2014/main" val="2352721923"/>
                    </a:ext>
                  </a:extLst>
                </a:gridCol>
              </a:tblGrid>
              <a:tr h="4224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Antropogén eredetű ÜHG gázok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00933"/>
                  </a:ext>
                </a:extLst>
              </a:tr>
              <a:tr h="8112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Gáz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Képlet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Fajlagos relatív üvegházhatás</a:t>
                      </a:r>
                      <a:br>
                        <a:rPr lang="hu-HU" sz="1200" b="1" u="none" strike="noStrike" dirty="0">
                          <a:effectLst/>
                        </a:rPr>
                      </a:br>
                      <a:r>
                        <a:rPr lang="hu-HU" sz="1200" b="1" u="none" strike="noStrike" dirty="0">
                          <a:effectLst/>
                        </a:rPr>
                        <a:t>GWP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Légköri tartózkodási idő</a:t>
                      </a:r>
                      <a:br>
                        <a:rPr lang="hu-HU" sz="1200" b="1" u="none" strike="noStrike" dirty="0">
                          <a:effectLst/>
                        </a:rPr>
                      </a:br>
                      <a:r>
                        <a:rPr lang="hu-HU" sz="1200" b="1" u="none" strike="noStrike" dirty="0">
                          <a:effectLst/>
                        </a:rPr>
                        <a:t>[év]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Légköri koncentráció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Részesedés az emberi eredetű kibocsátásban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18380601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Szén-dioxid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CO2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50-200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400 ppm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81%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0745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Metán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CH4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8-12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1 800 ppb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11%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00158716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Dinitrogén-oxid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N2O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314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110 -120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55 ppb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6%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958250285"/>
                  </a:ext>
                </a:extLst>
              </a:tr>
              <a:tr h="5123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Fluorozott szénhidrogének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HFCs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1 300 - 12 000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10 - 260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12 pptv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2%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689640824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E110ACC5-E998-477B-BCF4-8A29C251E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002740EA-B005-4727-B0D9-B8B620C00F63}"/>
              </a:ext>
            </a:extLst>
          </p:cNvPr>
          <p:cNvSpPr txBox="1">
            <a:spLocks/>
          </p:cNvSpPr>
          <p:nvPr/>
        </p:nvSpPr>
        <p:spPr>
          <a:xfrm>
            <a:off x="3280298" y="474148"/>
            <a:ext cx="306723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dirty="0"/>
              <a:t>ÜHG gázok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005B0F6-BDE9-465E-A955-B0C7F49E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24193585-5FC8-472D-88C4-E40429CA5AD7}"/>
              </a:ext>
            </a:extLst>
          </p:cNvPr>
          <p:cNvSpPr/>
          <p:nvPr/>
        </p:nvSpPr>
        <p:spPr>
          <a:xfrm>
            <a:off x="122831" y="6457209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Forrás: wikipédia</a:t>
            </a:r>
            <a:endParaRPr lang="hu-H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320"/>
            <a:ext cx="7886700" cy="402165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A globális átlaghőmérséklet közel 1 Celsius fokkal nőtt az elmúlt évszázad során döntően a légköri szén-dioxid szint emelkedésének hatására.</a:t>
            </a:r>
          </a:p>
          <a:p>
            <a:pPr marL="0" indent="0" algn="just">
              <a:buNone/>
            </a:pPr>
            <a:endParaRPr lang="hu-HU" sz="1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EAB810E-922C-4740-BA04-28FD88C5A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83414"/>
              </p:ext>
            </p:extLst>
          </p:nvPr>
        </p:nvGraphicFramePr>
        <p:xfrm>
          <a:off x="426173" y="2379972"/>
          <a:ext cx="5825973" cy="370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églalap 14">
            <a:extLst>
              <a:ext uri="{FF2B5EF4-FFF2-40B4-BE49-F238E27FC236}">
                <a16:creationId xmlns:a16="http://schemas.microsoft.com/office/drawing/2014/main" id="{B1A36C58-9165-40EF-842C-A8F7E7BBA94C}"/>
              </a:ext>
            </a:extLst>
          </p:cNvPr>
          <p:cNvSpPr/>
          <p:nvPr/>
        </p:nvSpPr>
        <p:spPr>
          <a:xfrm>
            <a:off x="6670457" y="2837428"/>
            <a:ext cx="1792113" cy="225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1.   2016. 14, 84 °C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15D822D-FD8E-4339-B15A-50E855D7034A}"/>
              </a:ext>
            </a:extLst>
          </p:cNvPr>
          <p:cNvSpPr/>
          <p:nvPr/>
        </p:nvSpPr>
        <p:spPr>
          <a:xfrm>
            <a:off x="6713284" y="3169776"/>
            <a:ext cx="1706457" cy="30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2.    2019. 14, 80 °C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61AF1E05-F38F-4536-B113-9D06BA1C4498}"/>
              </a:ext>
            </a:extLst>
          </p:cNvPr>
          <p:cNvSpPr/>
          <p:nvPr/>
        </p:nvSpPr>
        <p:spPr>
          <a:xfrm>
            <a:off x="6713284" y="3558968"/>
            <a:ext cx="1706457" cy="225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3.    2017. 14, 73 °C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FD33B350-7DC0-4F31-B041-6525544A8F15}"/>
              </a:ext>
            </a:extLst>
          </p:cNvPr>
          <p:cNvSpPr/>
          <p:nvPr/>
        </p:nvSpPr>
        <p:spPr>
          <a:xfrm>
            <a:off x="6584200" y="4116762"/>
            <a:ext cx="2124336" cy="1082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450 ppm felett a felmelegedés hatásai visszafordíthatatlanná válhatnak!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321690CE-CADE-4438-B4A8-1E4AB7835FF0}"/>
              </a:ext>
            </a:extLst>
          </p:cNvPr>
          <p:cNvSpPr/>
          <p:nvPr/>
        </p:nvSpPr>
        <p:spPr>
          <a:xfrm>
            <a:off x="6584200" y="5441297"/>
            <a:ext cx="2124336" cy="365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tx1"/>
                </a:solidFill>
              </a:rPr>
              <a:t>3,5 ppm/év </a:t>
            </a:r>
            <a:r>
              <a:rPr lang="hu-HU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1500" dirty="0">
                <a:solidFill>
                  <a:srgbClr val="FF0000"/>
                </a:solidFill>
                <a:sym typeface="Wingdings" panose="05000000000000000000" pitchFamily="2" charset="2"/>
              </a:rPr>
              <a:t>10-15 év !</a:t>
            </a:r>
            <a:endParaRPr lang="hu-HU" sz="1500" dirty="0">
              <a:solidFill>
                <a:srgbClr val="FF0000"/>
              </a:solidFill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E3017E2-43D7-40DF-A6B8-6C30CF598247}"/>
              </a:ext>
            </a:extLst>
          </p:cNvPr>
          <p:cNvSpPr/>
          <p:nvPr/>
        </p:nvSpPr>
        <p:spPr>
          <a:xfrm>
            <a:off x="6287175" y="2532265"/>
            <a:ext cx="2451025" cy="20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Hőmérsékleti maximumok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3C469CF-F12F-4E8E-B252-6D01A4D58FA3}"/>
              </a:ext>
            </a:extLst>
          </p:cNvPr>
          <p:cNvSpPr/>
          <p:nvPr/>
        </p:nvSpPr>
        <p:spPr>
          <a:xfrm>
            <a:off x="94119" y="6088182"/>
            <a:ext cx="2582708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Forrás: National Climate Assessment</a:t>
            </a:r>
            <a:endParaRPr lang="hu-HU" sz="1000" dirty="0">
              <a:solidFill>
                <a:srgbClr val="FF0000"/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FB17D91-B14A-40E7-8857-092077C39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  <p:sp>
        <p:nvSpPr>
          <p:cNvPr id="16" name="Cím 1">
            <a:extLst>
              <a:ext uri="{FF2B5EF4-FFF2-40B4-BE49-F238E27FC236}">
                <a16:creationId xmlns:a16="http://schemas.microsoft.com/office/drawing/2014/main" id="{A643380A-D42D-4736-AC10-364ED52A46CE}"/>
              </a:ext>
            </a:extLst>
          </p:cNvPr>
          <p:cNvSpPr txBox="1">
            <a:spLocks/>
          </p:cNvSpPr>
          <p:nvPr/>
        </p:nvSpPr>
        <p:spPr>
          <a:xfrm>
            <a:off x="2821353" y="373854"/>
            <a:ext cx="482501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dirty="0"/>
              <a:t>Globális felmelegedés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E87B12C8-C374-4BEF-A302-56E47496D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320"/>
            <a:ext cx="7886700" cy="402165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A globális felmelegedés okozta klímakatasztrófa elkerülése érdekében 2015-ben 195 ország közreműködésével megszületett a világtörténelmi jelentőségő </a:t>
            </a:r>
            <a:r>
              <a:rPr lang="hu-HU" sz="2000" b="1" dirty="0"/>
              <a:t>Párizsi Klímaegyezmény</a:t>
            </a:r>
            <a:r>
              <a:rPr lang="hu-HU" sz="2000" dirty="0"/>
              <a:t>.</a:t>
            </a:r>
          </a:p>
          <a:p>
            <a:pPr marL="0" indent="0" algn="just">
              <a:buNone/>
            </a:pPr>
            <a:endParaRPr lang="hu-HU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4B4DF8-9461-43F6-A015-862C3B218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125941"/>
              </p:ext>
            </p:extLst>
          </p:nvPr>
        </p:nvGraphicFramePr>
        <p:xfrm>
          <a:off x="550970" y="2554290"/>
          <a:ext cx="7554342" cy="319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D309B413-D855-4025-ACD1-2ED2765621C4}"/>
              </a:ext>
            </a:extLst>
          </p:cNvPr>
          <p:cNvSpPr txBox="1"/>
          <p:nvPr/>
        </p:nvSpPr>
        <p:spPr>
          <a:xfrm>
            <a:off x="479395" y="6014520"/>
            <a:ext cx="853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Magyarország az EU célkitűzéseivel összhangban klímasemlegességre törekszik 2050-re!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7731B76E-C3DB-4A63-B37C-1F8162876FE5}"/>
              </a:ext>
            </a:extLst>
          </p:cNvPr>
          <p:cNvSpPr txBox="1">
            <a:spLocks/>
          </p:cNvSpPr>
          <p:nvPr/>
        </p:nvSpPr>
        <p:spPr>
          <a:xfrm>
            <a:off x="3280297" y="474148"/>
            <a:ext cx="482501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Párizsi Klímaegyezmény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5D4EE62-DA4C-45C6-99A7-59AB1C77E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3E94E5D-4940-4BBC-B701-4131B1ABB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5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910"/>
            <a:ext cx="7886700" cy="404306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Magyarország a világ üvegházhatású gáz (ÜHG) kibocsátásának 0,1 %-át, az EU kibocsátásának pedig mindösszesen kb. 1 %-át adja. Jelentős klímateljesítmény a </a:t>
            </a:r>
            <a:r>
              <a:rPr lang="hu-HU" sz="2000" b="1" dirty="0"/>
              <a:t>32,7 %-os </a:t>
            </a:r>
            <a:r>
              <a:rPr lang="hu-HU" sz="2000" dirty="0"/>
              <a:t>ÜHG kibocsátás csökkenés a bázisévhez képest. </a:t>
            </a:r>
          </a:p>
          <a:p>
            <a:pPr marL="0" indent="0" algn="just">
              <a:buNone/>
            </a:pPr>
            <a:endParaRPr lang="hu-HU" sz="1650" dirty="0"/>
          </a:p>
          <a:p>
            <a:pPr marL="0" indent="0" algn="just">
              <a:buNone/>
            </a:pPr>
            <a:endParaRPr lang="hu-HU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4B4DF8-9461-43F6-A015-862C3B218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958575"/>
              </p:ext>
            </p:extLst>
          </p:nvPr>
        </p:nvGraphicFramePr>
        <p:xfrm>
          <a:off x="628650" y="2748194"/>
          <a:ext cx="7554342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5429DFB6-8234-4B4B-9040-CA2DF3578983}"/>
              </a:ext>
            </a:extLst>
          </p:cNvPr>
          <p:cNvSpPr/>
          <p:nvPr/>
        </p:nvSpPr>
        <p:spPr>
          <a:xfrm>
            <a:off x="406153" y="6126483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Forrás: OECD</a:t>
            </a:r>
            <a:endParaRPr lang="hu-HU" sz="1000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09BF6AC-6D82-4174-8713-0E61EE7FB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52133"/>
              </p:ext>
            </p:extLst>
          </p:nvPr>
        </p:nvGraphicFramePr>
        <p:xfrm>
          <a:off x="6160271" y="3036164"/>
          <a:ext cx="2521258" cy="232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FB36728D-9679-4ECC-A9EC-B1D28C3C4178}"/>
              </a:ext>
            </a:extLst>
          </p:cNvPr>
          <p:cNvSpPr txBox="1"/>
          <p:nvPr/>
        </p:nvSpPr>
        <p:spPr>
          <a:xfrm>
            <a:off x="5955389" y="5528851"/>
            <a:ext cx="285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FF0000"/>
                </a:solidFill>
              </a:rPr>
              <a:t>Klímasemleges gazdaságra való átállás!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3A2255D-101B-4500-89AA-C276C7439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926187"/>
              </p:ext>
            </p:extLst>
          </p:nvPr>
        </p:nvGraphicFramePr>
        <p:xfrm>
          <a:off x="628650" y="2761051"/>
          <a:ext cx="5231998" cy="33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2" name="Cím 1">
            <a:extLst>
              <a:ext uri="{FF2B5EF4-FFF2-40B4-BE49-F238E27FC236}">
                <a16:creationId xmlns:a16="http://schemas.microsoft.com/office/drawing/2014/main" id="{F9C4143F-02F4-4626-9F75-5855C6D3E880}"/>
              </a:ext>
            </a:extLst>
          </p:cNvPr>
          <p:cNvSpPr txBox="1">
            <a:spLocks/>
          </p:cNvSpPr>
          <p:nvPr/>
        </p:nvSpPr>
        <p:spPr>
          <a:xfrm>
            <a:off x="3036012" y="452738"/>
            <a:ext cx="537543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ÜHG kibocsátás hazánkban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FA0681E-554C-4767-A800-9C95EE7B29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141E77F-61EC-422D-94B2-7C7F1402EF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222DC-8C93-488A-97B1-1FAA56D3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961"/>
            <a:ext cx="7886700" cy="397201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Jelenleg Magyarországon a teljes üvegházhatású gáz (ÜHG) kibocsátás legnagyobb része, </a:t>
            </a:r>
            <a:r>
              <a:rPr lang="hu-HU" sz="2000" b="1" dirty="0"/>
              <a:t>73 %-a az energiaszektorból </a:t>
            </a:r>
            <a:r>
              <a:rPr lang="hu-HU" sz="2000" dirty="0"/>
              <a:t>(energiatermelés és - felhasználás) származik.</a:t>
            </a:r>
          </a:p>
          <a:p>
            <a:pPr marL="0" indent="0" algn="just">
              <a:buNone/>
            </a:pPr>
            <a:endParaRPr lang="hu-HU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4B4DF8-9461-43F6-A015-862C3B218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470232"/>
              </p:ext>
            </p:extLst>
          </p:nvPr>
        </p:nvGraphicFramePr>
        <p:xfrm>
          <a:off x="628650" y="2748194"/>
          <a:ext cx="7554342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D309B413-D855-4025-ACD1-2ED2765621C4}"/>
              </a:ext>
            </a:extLst>
          </p:cNvPr>
          <p:cNvSpPr txBox="1"/>
          <p:nvPr/>
        </p:nvSpPr>
        <p:spPr>
          <a:xfrm>
            <a:off x="314325" y="5738429"/>
            <a:ext cx="91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Az energiapolitikai célkitűzések teljesülése megvalósíthatatlan az energiaszektor dekarbonizálása nélkül.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1CB11A1F-C8E7-4EF0-9030-230ABBD08FF1}"/>
              </a:ext>
            </a:extLst>
          </p:cNvPr>
          <p:cNvSpPr txBox="1">
            <a:spLocks/>
          </p:cNvSpPr>
          <p:nvPr/>
        </p:nvSpPr>
        <p:spPr>
          <a:xfrm>
            <a:off x="2735836" y="460228"/>
            <a:ext cx="577951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ÜHG kibocsátás ágazatonként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612B241-06BC-420A-BFB1-0F7BA657C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43CA238B-B608-4A64-A91D-057FB1CAAD13}"/>
              </a:ext>
            </a:extLst>
          </p:cNvPr>
          <p:cNvSpPr/>
          <p:nvPr/>
        </p:nvSpPr>
        <p:spPr>
          <a:xfrm>
            <a:off x="122831" y="6457209"/>
            <a:ext cx="1178510" cy="24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>
                <a:solidFill>
                  <a:schemeClr val="tx1"/>
                </a:solidFill>
              </a:rPr>
              <a:t>Forrás: OECD</a:t>
            </a:r>
            <a:endParaRPr lang="hu-HU" sz="1000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E648F5-F2AA-4F75-A0DC-F202CEF1C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12344"/>
              </p:ext>
            </p:extLst>
          </p:nvPr>
        </p:nvGraphicFramePr>
        <p:xfrm>
          <a:off x="2166151" y="2583402"/>
          <a:ext cx="4811697" cy="290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9691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34BB55-36A5-4243-94DA-231C8F39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298" y="474148"/>
            <a:ext cx="2583403" cy="99417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BD8E36-9F46-43E7-B3BA-7B27E151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54051"/>
            <a:ext cx="2274827" cy="1115456"/>
          </a:xfrm>
          <a:prstGeom prst="rect">
            <a:avLst/>
          </a:prstGeom>
        </p:spPr>
      </p:pic>
      <p:sp>
        <p:nvSpPr>
          <p:cNvPr id="10" name="Ötszög 7">
            <a:extLst>
              <a:ext uri="{FF2B5EF4-FFF2-40B4-BE49-F238E27FC236}">
                <a16:creationId xmlns:a16="http://schemas.microsoft.com/office/drawing/2014/main" id="{77FA5D30-B825-482B-B593-32037FC4E2D3}"/>
              </a:ext>
            </a:extLst>
          </p:cNvPr>
          <p:cNvSpPr/>
          <p:nvPr/>
        </p:nvSpPr>
        <p:spPr>
          <a:xfrm>
            <a:off x="1997475" y="2960693"/>
            <a:ext cx="5508612" cy="551893"/>
          </a:xfrm>
          <a:prstGeom prst="homePlat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TÁVHŐ ZÖLDÍTÉSE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6FD37AD-4779-4181-9C4B-18F701198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0" y="4811492"/>
            <a:ext cx="906976" cy="204650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6E4BBD1-5CCA-4A49-BCBB-CDC04E0F9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32" y="6072326"/>
            <a:ext cx="7789668" cy="78567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99FE866-B9FD-480E-A189-86C23B57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0" y="2379972"/>
            <a:ext cx="405800" cy="11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2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6661</TotalTime>
  <Words>1058</Words>
  <Application>Microsoft Office PowerPoint</Application>
  <PresentationFormat>Diavetítés a képernyőre (4:3 oldalarány)</PresentationFormat>
  <Paragraphs>184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Office-téma</vt:lpstr>
      <vt:lpstr>PowerPoint-bemutató</vt:lpstr>
      <vt:lpstr>Tartalom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Tartalom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Tartalom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Távhő a klímavédelem szolgálatában</dc:title>
  <dc:creator>GyenisMiklos</dc:creator>
  <cp:lastModifiedBy>GyenisMiklos</cp:lastModifiedBy>
  <cp:revision>146</cp:revision>
  <dcterms:created xsi:type="dcterms:W3CDTF">2020-11-16T17:37:23Z</dcterms:created>
  <dcterms:modified xsi:type="dcterms:W3CDTF">2021-01-06T12:26:18Z</dcterms:modified>
</cp:coreProperties>
</file>