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74" r:id="rId4"/>
    <p:sldId id="260" r:id="rId5"/>
    <p:sldId id="257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3"/>
    <p:restoredTop sz="93027"/>
  </p:normalViewPr>
  <p:slideViewPr>
    <p:cSldViewPr snapToGrid="0" snapToObjects="1">
      <p:cViewPr varScale="1">
        <p:scale>
          <a:sx n="90" d="100"/>
          <a:sy n="90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4FFA7-DD74-4613-971A-87385DEAC82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20E9F3-E5D4-4017-896F-603759B19FF1}">
      <dgm:prSet phldrT="[Text]"/>
      <dgm:spPr/>
      <dgm:t>
        <a:bodyPr/>
        <a:lstStyle/>
        <a:p>
          <a:r>
            <a:rPr lang="en-GB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1G</a:t>
          </a:r>
        </a:p>
      </dgm:t>
    </dgm:pt>
    <dgm:pt modelId="{EFFE6FA4-9A98-41D0-8624-47DAB22D2D6C}" type="parTrans" cxnId="{52F5BB33-6176-4E9E-AEFD-D588E62C2455}">
      <dgm:prSet/>
      <dgm:spPr/>
      <dgm:t>
        <a:bodyPr/>
        <a:lstStyle/>
        <a:p>
          <a:endParaRPr lang="en-GB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9880EC3C-A3B2-4F64-8909-7DCE6177DAF6}" type="sibTrans" cxnId="{52F5BB33-6176-4E9E-AEFD-D588E62C2455}">
      <dgm:prSet/>
      <dgm:spPr/>
      <dgm:t>
        <a:bodyPr/>
        <a:lstStyle/>
        <a:p>
          <a:endParaRPr lang="en-GB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E405FAAD-527D-4B1C-8CC1-4A6E0EE8FE63}">
      <dgm:prSet phldrT="[Text]"/>
      <dgm:spPr/>
      <dgm:t>
        <a:bodyPr/>
        <a:lstStyle/>
        <a:p>
          <a:r>
            <a:rPr lang="en-GB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2G</a:t>
          </a:r>
        </a:p>
      </dgm:t>
    </dgm:pt>
    <dgm:pt modelId="{C646481C-8F5F-4149-96BC-26AF5732AB7D}" type="parTrans" cxnId="{39F09C17-27A1-44F1-85CC-B65139336DFE}">
      <dgm:prSet/>
      <dgm:spPr/>
      <dgm:t>
        <a:bodyPr/>
        <a:lstStyle/>
        <a:p>
          <a:endParaRPr lang="en-GB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D4887B45-3AE9-4496-8DE4-AB8915840235}" type="sibTrans" cxnId="{39F09C17-27A1-44F1-85CC-B65139336DFE}">
      <dgm:prSet/>
      <dgm:spPr/>
      <dgm:t>
        <a:bodyPr/>
        <a:lstStyle/>
        <a:p>
          <a:endParaRPr lang="en-GB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712A3A58-8677-46F0-996D-C604707A1E22}">
      <dgm:prSet phldrT="[Text]"/>
      <dgm:spPr/>
      <dgm:t>
        <a:bodyPr/>
        <a:lstStyle/>
        <a:p>
          <a:r>
            <a:rPr lang="en-GB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3G</a:t>
          </a:r>
        </a:p>
      </dgm:t>
    </dgm:pt>
    <dgm:pt modelId="{E4C30A3B-357B-4B6A-A67B-1C9B901453D9}" type="parTrans" cxnId="{E04AE62E-8125-448D-A8EE-41B0DBC5E523}">
      <dgm:prSet/>
      <dgm:spPr/>
      <dgm:t>
        <a:bodyPr/>
        <a:lstStyle/>
        <a:p>
          <a:endParaRPr lang="en-GB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ECF47311-AC3E-4442-9ED4-1141D3651AA9}" type="sibTrans" cxnId="{E04AE62E-8125-448D-A8EE-41B0DBC5E523}">
      <dgm:prSet/>
      <dgm:spPr/>
      <dgm:t>
        <a:bodyPr/>
        <a:lstStyle/>
        <a:p>
          <a:endParaRPr lang="en-GB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7D939391-D2E1-4C09-9125-56D5331218C8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4G</a:t>
          </a:r>
        </a:p>
      </dgm:t>
    </dgm:pt>
    <dgm:pt modelId="{B1AF7992-B697-40B7-9B85-1AF684A43D06}" type="parTrans" cxnId="{6EB4A90D-7B5A-4EDF-ACA1-8101BC1D7124}">
      <dgm:prSet/>
      <dgm:spPr/>
      <dgm:t>
        <a:bodyPr/>
        <a:lstStyle/>
        <a:p>
          <a:endParaRPr lang="en-GB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E9221A13-9504-4A41-B19B-3F0BAB0BEFB7}" type="sibTrans" cxnId="{6EB4A90D-7B5A-4EDF-ACA1-8101BC1D7124}">
      <dgm:prSet/>
      <dgm:spPr/>
      <dgm:t>
        <a:bodyPr/>
        <a:lstStyle/>
        <a:p>
          <a:endParaRPr lang="en-GB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5B290B98-996A-4BC7-A96E-F8F229348AFE}" type="pres">
      <dgm:prSet presAssocID="{D644FFA7-DD74-4613-971A-87385DEAC82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FD1FAA7-73C2-48D0-963C-887F86C79AC7}" type="pres">
      <dgm:prSet presAssocID="{7D939391-D2E1-4C09-9125-56D5331218C8}" presName="Accent4" presStyleCnt="0"/>
      <dgm:spPr/>
    </dgm:pt>
    <dgm:pt modelId="{A484C6DB-8953-47DB-BB06-E8129A35D6F5}" type="pres">
      <dgm:prSet presAssocID="{7D939391-D2E1-4C09-9125-56D5331218C8}" presName="Accent" presStyleLbl="node1" presStyleIdx="0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935706A5-6C52-44BD-9025-1308A9B04F26}" type="pres">
      <dgm:prSet presAssocID="{7D939391-D2E1-4C09-9125-56D5331218C8}" presName="ParentBackground4" presStyleCnt="0"/>
      <dgm:spPr/>
    </dgm:pt>
    <dgm:pt modelId="{30C4435D-2D86-43AB-8359-662BB7D83176}" type="pres">
      <dgm:prSet presAssocID="{7D939391-D2E1-4C09-9125-56D5331218C8}" presName="ParentBackground" presStyleLbl="fgAcc1" presStyleIdx="0" presStyleCnt="4"/>
      <dgm:spPr/>
    </dgm:pt>
    <dgm:pt modelId="{3C352EE5-2603-4D0C-B87E-056171E06E1A}" type="pres">
      <dgm:prSet presAssocID="{7D939391-D2E1-4C09-9125-56D5331218C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0CF56D7-3009-4CD4-ADB8-E1432E8936BB}" type="pres">
      <dgm:prSet presAssocID="{712A3A58-8677-46F0-996D-C604707A1E22}" presName="Accent3" presStyleCnt="0"/>
      <dgm:spPr/>
    </dgm:pt>
    <dgm:pt modelId="{9A77E030-DD85-43F4-9959-52B844FBF373}" type="pres">
      <dgm:prSet presAssocID="{712A3A58-8677-46F0-996D-C604707A1E22}" presName="Accent" presStyleLbl="node1" presStyleIdx="1" presStyleCnt="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E7DE6A6D-5B85-4CEC-A889-E3198EE78F19}" type="pres">
      <dgm:prSet presAssocID="{712A3A58-8677-46F0-996D-C604707A1E22}" presName="ParentBackground3" presStyleCnt="0"/>
      <dgm:spPr/>
    </dgm:pt>
    <dgm:pt modelId="{777B5170-572E-48C5-83AE-031C12C19A20}" type="pres">
      <dgm:prSet presAssocID="{712A3A58-8677-46F0-996D-C604707A1E22}" presName="ParentBackground" presStyleLbl="fgAcc1" presStyleIdx="1" presStyleCnt="4"/>
      <dgm:spPr/>
    </dgm:pt>
    <dgm:pt modelId="{830E8C68-C0D3-437A-91E6-E8B691B23E7C}" type="pres">
      <dgm:prSet presAssocID="{712A3A58-8677-46F0-996D-C604707A1E2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650D648-E836-437A-96D7-6918867978DE}" type="pres">
      <dgm:prSet presAssocID="{E405FAAD-527D-4B1C-8CC1-4A6E0EE8FE63}" presName="Accent2" presStyleCnt="0"/>
      <dgm:spPr/>
    </dgm:pt>
    <dgm:pt modelId="{24CBC4A0-25EA-480E-A30A-E467A258B70E}" type="pres">
      <dgm:prSet presAssocID="{E405FAAD-527D-4B1C-8CC1-4A6E0EE8FE63}" presName="Accent" presStyleLbl="node1" presStyleIdx="2" presStyleCnt="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7E294551-2213-4B52-A0C3-68E38A445680}" type="pres">
      <dgm:prSet presAssocID="{E405FAAD-527D-4B1C-8CC1-4A6E0EE8FE63}" presName="ParentBackground2" presStyleCnt="0"/>
      <dgm:spPr/>
    </dgm:pt>
    <dgm:pt modelId="{99BF957D-6AE4-4A2E-A01D-0F9B34C05E41}" type="pres">
      <dgm:prSet presAssocID="{E405FAAD-527D-4B1C-8CC1-4A6E0EE8FE63}" presName="ParentBackground" presStyleLbl="fgAcc1" presStyleIdx="2" presStyleCnt="4"/>
      <dgm:spPr/>
    </dgm:pt>
    <dgm:pt modelId="{BB5EC6E9-F120-4EB7-9017-189F66A35B1F}" type="pres">
      <dgm:prSet presAssocID="{E405FAAD-527D-4B1C-8CC1-4A6E0EE8FE6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1A9C604-EBC0-4CAF-8425-6B5EC6CA42A9}" type="pres">
      <dgm:prSet presAssocID="{7820E9F3-E5D4-4017-896F-603759B19FF1}" presName="Accent1" presStyleCnt="0"/>
      <dgm:spPr/>
    </dgm:pt>
    <dgm:pt modelId="{3B8C86E1-ECC8-428B-9BA1-E8F25A2ADE02}" type="pres">
      <dgm:prSet presAssocID="{7820E9F3-E5D4-4017-896F-603759B19FF1}" presName="Accent" presStyleLbl="node1" presStyleIdx="3" presStyleCnt="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D1D6364A-1DDE-4C08-B109-742C8D5C5843}" type="pres">
      <dgm:prSet presAssocID="{7820E9F3-E5D4-4017-896F-603759B19FF1}" presName="ParentBackground1" presStyleCnt="0"/>
      <dgm:spPr/>
    </dgm:pt>
    <dgm:pt modelId="{2BB8ED7A-20CE-4626-A025-6F644D35F271}" type="pres">
      <dgm:prSet presAssocID="{7820E9F3-E5D4-4017-896F-603759B19FF1}" presName="ParentBackground" presStyleLbl="fgAcc1" presStyleIdx="3" presStyleCnt="4"/>
      <dgm:spPr/>
    </dgm:pt>
    <dgm:pt modelId="{80C81EA5-9A19-4A61-8903-40CF0CB3E171}" type="pres">
      <dgm:prSet presAssocID="{7820E9F3-E5D4-4017-896F-603759B19FF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EB4A90D-7B5A-4EDF-ACA1-8101BC1D7124}" srcId="{D644FFA7-DD74-4613-971A-87385DEAC825}" destId="{7D939391-D2E1-4C09-9125-56D5331218C8}" srcOrd="3" destOrd="0" parTransId="{B1AF7992-B697-40B7-9B85-1AF684A43D06}" sibTransId="{E9221A13-9504-4A41-B19B-3F0BAB0BEFB7}"/>
    <dgm:cxn modelId="{39F09C17-27A1-44F1-85CC-B65139336DFE}" srcId="{D644FFA7-DD74-4613-971A-87385DEAC825}" destId="{E405FAAD-527D-4B1C-8CC1-4A6E0EE8FE63}" srcOrd="1" destOrd="0" parTransId="{C646481C-8F5F-4149-96BC-26AF5732AB7D}" sibTransId="{D4887B45-3AE9-4496-8DE4-AB8915840235}"/>
    <dgm:cxn modelId="{E04AE62E-8125-448D-A8EE-41B0DBC5E523}" srcId="{D644FFA7-DD74-4613-971A-87385DEAC825}" destId="{712A3A58-8677-46F0-996D-C604707A1E22}" srcOrd="2" destOrd="0" parTransId="{E4C30A3B-357B-4B6A-A67B-1C9B901453D9}" sibTransId="{ECF47311-AC3E-4442-9ED4-1141D3651AA9}"/>
    <dgm:cxn modelId="{52F5BB33-6176-4E9E-AEFD-D588E62C2455}" srcId="{D644FFA7-DD74-4613-971A-87385DEAC825}" destId="{7820E9F3-E5D4-4017-896F-603759B19FF1}" srcOrd="0" destOrd="0" parTransId="{EFFE6FA4-9A98-41D0-8624-47DAB22D2D6C}" sibTransId="{9880EC3C-A3B2-4F64-8909-7DCE6177DAF6}"/>
    <dgm:cxn modelId="{D511363B-3268-499E-85D7-57685B2BB9DF}" type="presOf" srcId="{712A3A58-8677-46F0-996D-C604707A1E22}" destId="{830E8C68-C0D3-437A-91E6-E8B691B23E7C}" srcOrd="1" destOrd="0" presId="urn:microsoft.com/office/officeart/2011/layout/CircleProcess"/>
    <dgm:cxn modelId="{00049950-A88F-4857-B8AE-1419B35C834B}" type="presOf" srcId="{712A3A58-8677-46F0-996D-C604707A1E22}" destId="{777B5170-572E-48C5-83AE-031C12C19A20}" srcOrd="0" destOrd="0" presId="urn:microsoft.com/office/officeart/2011/layout/CircleProcess"/>
    <dgm:cxn modelId="{5F60CC52-D5AB-4FEC-8670-36C314A506A5}" type="presOf" srcId="{7D939391-D2E1-4C09-9125-56D5331218C8}" destId="{3C352EE5-2603-4D0C-B87E-056171E06E1A}" srcOrd="1" destOrd="0" presId="urn:microsoft.com/office/officeart/2011/layout/CircleProcess"/>
    <dgm:cxn modelId="{0ACEC284-D876-48CA-9879-17C4288138F0}" type="presOf" srcId="{7D939391-D2E1-4C09-9125-56D5331218C8}" destId="{30C4435D-2D86-43AB-8359-662BB7D83176}" srcOrd="0" destOrd="0" presId="urn:microsoft.com/office/officeart/2011/layout/CircleProcess"/>
    <dgm:cxn modelId="{A24A619C-31F7-4B0B-A936-28BE7A6BA021}" type="presOf" srcId="{7820E9F3-E5D4-4017-896F-603759B19FF1}" destId="{2BB8ED7A-20CE-4626-A025-6F644D35F271}" srcOrd="0" destOrd="0" presId="urn:microsoft.com/office/officeart/2011/layout/CircleProcess"/>
    <dgm:cxn modelId="{427617CE-A421-4727-A6EE-549FDA034CBB}" type="presOf" srcId="{E405FAAD-527D-4B1C-8CC1-4A6E0EE8FE63}" destId="{BB5EC6E9-F120-4EB7-9017-189F66A35B1F}" srcOrd="1" destOrd="0" presId="urn:microsoft.com/office/officeart/2011/layout/CircleProcess"/>
    <dgm:cxn modelId="{58CD33D2-2A49-46C3-A099-FAC40B6BAAE9}" type="presOf" srcId="{E405FAAD-527D-4B1C-8CC1-4A6E0EE8FE63}" destId="{99BF957D-6AE4-4A2E-A01D-0F9B34C05E41}" srcOrd="0" destOrd="0" presId="urn:microsoft.com/office/officeart/2011/layout/CircleProcess"/>
    <dgm:cxn modelId="{20AD33FC-8ED9-462C-A46A-123BF644E5E9}" type="presOf" srcId="{7820E9F3-E5D4-4017-896F-603759B19FF1}" destId="{80C81EA5-9A19-4A61-8903-40CF0CB3E171}" srcOrd="1" destOrd="0" presId="urn:microsoft.com/office/officeart/2011/layout/CircleProcess"/>
    <dgm:cxn modelId="{076D8CFD-6F72-450B-B041-85A2A0E14A36}" type="presOf" srcId="{D644FFA7-DD74-4613-971A-87385DEAC825}" destId="{5B290B98-996A-4BC7-A96E-F8F229348AFE}" srcOrd="0" destOrd="0" presId="urn:microsoft.com/office/officeart/2011/layout/CircleProcess"/>
    <dgm:cxn modelId="{76E60F9C-C953-44DE-9B95-DFD5A03B38F0}" type="presParOf" srcId="{5B290B98-996A-4BC7-A96E-F8F229348AFE}" destId="{EFD1FAA7-73C2-48D0-963C-887F86C79AC7}" srcOrd="0" destOrd="0" presId="urn:microsoft.com/office/officeart/2011/layout/CircleProcess"/>
    <dgm:cxn modelId="{09D663DA-0094-4111-BAA7-458E9DFB18BF}" type="presParOf" srcId="{EFD1FAA7-73C2-48D0-963C-887F86C79AC7}" destId="{A484C6DB-8953-47DB-BB06-E8129A35D6F5}" srcOrd="0" destOrd="0" presId="urn:microsoft.com/office/officeart/2011/layout/CircleProcess"/>
    <dgm:cxn modelId="{17919773-B1C4-49B7-BFB9-EF558C2D288F}" type="presParOf" srcId="{5B290B98-996A-4BC7-A96E-F8F229348AFE}" destId="{935706A5-6C52-44BD-9025-1308A9B04F26}" srcOrd="1" destOrd="0" presId="urn:microsoft.com/office/officeart/2011/layout/CircleProcess"/>
    <dgm:cxn modelId="{18CEDBD6-E6F3-4CC9-B1FA-2BC225851EA9}" type="presParOf" srcId="{935706A5-6C52-44BD-9025-1308A9B04F26}" destId="{30C4435D-2D86-43AB-8359-662BB7D83176}" srcOrd="0" destOrd="0" presId="urn:microsoft.com/office/officeart/2011/layout/CircleProcess"/>
    <dgm:cxn modelId="{41C1A81A-819F-4E40-855D-DC063468AAF1}" type="presParOf" srcId="{5B290B98-996A-4BC7-A96E-F8F229348AFE}" destId="{3C352EE5-2603-4D0C-B87E-056171E06E1A}" srcOrd="2" destOrd="0" presId="urn:microsoft.com/office/officeart/2011/layout/CircleProcess"/>
    <dgm:cxn modelId="{8071DEDF-566E-4C3B-8383-9052BAB37B92}" type="presParOf" srcId="{5B290B98-996A-4BC7-A96E-F8F229348AFE}" destId="{30CF56D7-3009-4CD4-ADB8-E1432E8936BB}" srcOrd="3" destOrd="0" presId="urn:microsoft.com/office/officeart/2011/layout/CircleProcess"/>
    <dgm:cxn modelId="{0D4E0CF9-C698-4C1C-9510-477494B3D916}" type="presParOf" srcId="{30CF56D7-3009-4CD4-ADB8-E1432E8936BB}" destId="{9A77E030-DD85-43F4-9959-52B844FBF373}" srcOrd="0" destOrd="0" presId="urn:microsoft.com/office/officeart/2011/layout/CircleProcess"/>
    <dgm:cxn modelId="{F43FDD13-B875-4E64-9F6F-4CE42E0E5012}" type="presParOf" srcId="{5B290B98-996A-4BC7-A96E-F8F229348AFE}" destId="{E7DE6A6D-5B85-4CEC-A889-E3198EE78F19}" srcOrd="4" destOrd="0" presId="urn:microsoft.com/office/officeart/2011/layout/CircleProcess"/>
    <dgm:cxn modelId="{8B2DFA72-1A28-40DE-95BD-807FB296AEE6}" type="presParOf" srcId="{E7DE6A6D-5B85-4CEC-A889-E3198EE78F19}" destId="{777B5170-572E-48C5-83AE-031C12C19A20}" srcOrd="0" destOrd="0" presId="urn:microsoft.com/office/officeart/2011/layout/CircleProcess"/>
    <dgm:cxn modelId="{E9F807B9-4F59-4066-9720-4791B14BF132}" type="presParOf" srcId="{5B290B98-996A-4BC7-A96E-F8F229348AFE}" destId="{830E8C68-C0D3-437A-91E6-E8B691B23E7C}" srcOrd="5" destOrd="0" presId="urn:microsoft.com/office/officeart/2011/layout/CircleProcess"/>
    <dgm:cxn modelId="{93BC8A6F-9A36-4C4A-828D-7B5A3C2E1485}" type="presParOf" srcId="{5B290B98-996A-4BC7-A96E-F8F229348AFE}" destId="{5650D648-E836-437A-96D7-6918867978DE}" srcOrd="6" destOrd="0" presId="urn:microsoft.com/office/officeart/2011/layout/CircleProcess"/>
    <dgm:cxn modelId="{6F3D449D-786F-4BFF-847C-0ED979281FEE}" type="presParOf" srcId="{5650D648-E836-437A-96D7-6918867978DE}" destId="{24CBC4A0-25EA-480E-A30A-E467A258B70E}" srcOrd="0" destOrd="0" presId="urn:microsoft.com/office/officeart/2011/layout/CircleProcess"/>
    <dgm:cxn modelId="{FE6F24AB-E1D5-40D5-AF2A-0FBC6ACC8554}" type="presParOf" srcId="{5B290B98-996A-4BC7-A96E-F8F229348AFE}" destId="{7E294551-2213-4B52-A0C3-68E38A445680}" srcOrd="7" destOrd="0" presId="urn:microsoft.com/office/officeart/2011/layout/CircleProcess"/>
    <dgm:cxn modelId="{0B5FD6E5-D83E-4F2C-821A-39262569EC20}" type="presParOf" srcId="{7E294551-2213-4B52-A0C3-68E38A445680}" destId="{99BF957D-6AE4-4A2E-A01D-0F9B34C05E41}" srcOrd="0" destOrd="0" presId="urn:microsoft.com/office/officeart/2011/layout/CircleProcess"/>
    <dgm:cxn modelId="{799108B5-17B4-4CB3-99E6-F771E9C92235}" type="presParOf" srcId="{5B290B98-996A-4BC7-A96E-F8F229348AFE}" destId="{BB5EC6E9-F120-4EB7-9017-189F66A35B1F}" srcOrd="8" destOrd="0" presId="urn:microsoft.com/office/officeart/2011/layout/CircleProcess"/>
    <dgm:cxn modelId="{5E1CC6D4-7FBA-44C1-BC6A-6C0DCE23DD14}" type="presParOf" srcId="{5B290B98-996A-4BC7-A96E-F8F229348AFE}" destId="{D1A9C604-EBC0-4CAF-8425-6B5EC6CA42A9}" srcOrd="9" destOrd="0" presId="urn:microsoft.com/office/officeart/2011/layout/CircleProcess"/>
    <dgm:cxn modelId="{51581425-0DF9-433A-952A-C125BBE51C3B}" type="presParOf" srcId="{D1A9C604-EBC0-4CAF-8425-6B5EC6CA42A9}" destId="{3B8C86E1-ECC8-428B-9BA1-E8F25A2ADE02}" srcOrd="0" destOrd="0" presId="urn:microsoft.com/office/officeart/2011/layout/CircleProcess"/>
    <dgm:cxn modelId="{36D409AA-3B78-4EBA-AB50-DEF8FFA7B433}" type="presParOf" srcId="{5B290B98-996A-4BC7-A96E-F8F229348AFE}" destId="{D1D6364A-1DDE-4C08-B109-742C8D5C5843}" srcOrd="10" destOrd="0" presId="urn:microsoft.com/office/officeart/2011/layout/CircleProcess"/>
    <dgm:cxn modelId="{BDEFDDB7-B4E1-43C1-B5D5-3098A7D24756}" type="presParOf" srcId="{D1D6364A-1DDE-4C08-B109-742C8D5C5843}" destId="{2BB8ED7A-20CE-4626-A025-6F644D35F271}" srcOrd="0" destOrd="0" presId="urn:microsoft.com/office/officeart/2011/layout/CircleProcess"/>
    <dgm:cxn modelId="{43B1ABD9-6C4C-443D-A0EB-398C40EB7503}" type="presParOf" srcId="{5B290B98-996A-4BC7-A96E-F8F229348AFE}" destId="{80C81EA5-9A19-4A61-8903-40CF0CB3E17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4C6DB-8953-47DB-BB06-E8129A35D6F5}">
      <dsp:nvSpPr>
        <dsp:cNvPr id="0" name=""/>
        <dsp:cNvSpPr/>
      </dsp:nvSpPr>
      <dsp:spPr>
        <a:xfrm>
          <a:off x="4784604" y="437083"/>
          <a:ext cx="1157977" cy="115803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30C4435D-2D86-43AB-8359-662BB7D83176}">
      <dsp:nvSpPr>
        <dsp:cNvPr id="0" name=""/>
        <dsp:cNvSpPr/>
      </dsp:nvSpPr>
      <dsp:spPr>
        <a:xfrm>
          <a:off x="4823336" y="475691"/>
          <a:ext cx="1081010" cy="108082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4G</a:t>
          </a:r>
        </a:p>
      </dsp:txBody>
      <dsp:txXfrm>
        <a:off x="4977766" y="630123"/>
        <a:ext cx="772150" cy="771956"/>
      </dsp:txXfrm>
    </dsp:sp>
    <dsp:sp modelId="{9A77E030-DD85-43F4-9959-52B844FBF373}">
      <dsp:nvSpPr>
        <dsp:cNvPr id="0" name=""/>
        <dsp:cNvSpPr/>
      </dsp:nvSpPr>
      <dsp:spPr>
        <a:xfrm rot="2700000">
          <a:off x="3582920" y="437001"/>
          <a:ext cx="1157996" cy="1157996"/>
        </a:xfrm>
        <a:prstGeom prst="teardrop">
          <a:avLst>
            <a:gd name="adj" fmla="val 10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77B5170-572E-48C5-83AE-031C12C19A20}">
      <dsp:nvSpPr>
        <dsp:cNvPr id="0" name=""/>
        <dsp:cNvSpPr/>
      </dsp:nvSpPr>
      <dsp:spPr>
        <a:xfrm>
          <a:off x="3626627" y="475691"/>
          <a:ext cx="1081010" cy="108082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3G</a:t>
          </a:r>
        </a:p>
      </dsp:txBody>
      <dsp:txXfrm>
        <a:off x="3781057" y="630123"/>
        <a:ext cx="772150" cy="771956"/>
      </dsp:txXfrm>
    </dsp:sp>
    <dsp:sp modelId="{24CBC4A0-25EA-480E-A30A-E467A258B70E}">
      <dsp:nvSpPr>
        <dsp:cNvPr id="0" name=""/>
        <dsp:cNvSpPr/>
      </dsp:nvSpPr>
      <dsp:spPr>
        <a:xfrm rot="2700000">
          <a:off x="2391176" y="437001"/>
          <a:ext cx="1157996" cy="1157996"/>
        </a:xfrm>
        <a:prstGeom prst="teardrop">
          <a:avLst>
            <a:gd name="adj" fmla="val 10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9BF957D-6AE4-4A2E-A01D-0F9B34C05E41}">
      <dsp:nvSpPr>
        <dsp:cNvPr id="0" name=""/>
        <dsp:cNvSpPr/>
      </dsp:nvSpPr>
      <dsp:spPr>
        <a:xfrm>
          <a:off x="2429917" y="475691"/>
          <a:ext cx="1081010" cy="108082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2G</a:t>
          </a:r>
        </a:p>
      </dsp:txBody>
      <dsp:txXfrm>
        <a:off x="2584348" y="630123"/>
        <a:ext cx="772150" cy="771956"/>
      </dsp:txXfrm>
    </dsp:sp>
    <dsp:sp modelId="{3B8C86E1-ECC8-428B-9BA1-E8F25A2ADE02}">
      <dsp:nvSpPr>
        <dsp:cNvPr id="0" name=""/>
        <dsp:cNvSpPr/>
      </dsp:nvSpPr>
      <dsp:spPr>
        <a:xfrm rot="2700000">
          <a:off x="1194467" y="437001"/>
          <a:ext cx="1157996" cy="1157996"/>
        </a:xfrm>
        <a:prstGeom prst="teardrop">
          <a:avLst>
            <a:gd name="adj" fmla="val 10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BB8ED7A-20CE-4626-A025-6F644D35F271}">
      <dsp:nvSpPr>
        <dsp:cNvPr id="0" name=""/>
        <dsp:cNvSpPr/>
      </dsp:nvSpPr>
      <dsp:spPr>
        <a:xfrm>
          <a:off x="1233208" y="475691"/>
          <a:ext cx="1081010" cy="108082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1G</a:t>
          </a:r>
        </a:p>
      </dsp:txBody>
      <dsp:txXfrm>
        <a:off x="1387638" y="630123"/>
        <a:ext cx="772150" cy="771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BB2AE-40AE-4D0F-83DC-2B39612089D5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0FBD3-CC80-476C-9494-D12D1BE4B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9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FBD3-CC80-476C-9494-D12D1BE4B1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5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54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6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75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25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30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03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88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8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97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1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2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CDB-294A-3D40-9326-2551AE34497D}" type="datetimeFigureOut">
              <a:rPr lang="hu-HU" smtClean="0"/>
              <a:t>2020. 11. 11.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34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zoltan.egyhazi@Flamco.hu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tavho.or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29179-B502-2445-921F-221796CE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893" y="535951"/>
            <a:ext cx="7301753" cy="1205174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A közeljövő megoldásai a hőközponti technológiá</a:t>
            </a:r>
            <a:r>
              <a:rPr lang="en-GB" sz="4000" b="1" dirty="0">
                <a:solidFill>
                  <a:srgbClr val="FF0000"/>
                </a:solidFill>
              </a:rPr>
              <a:t>k</a:t>
            </a:r>
            <a:r>
              <a:rPr lang="hu-HU" sz="4000" b="1" dirty="0">
                <a:solidFill>
                  <a:srgbClr val="FF0000"/>
                </a:solidFill>
              </a:rPr>
              <a:t>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E488F5-1DA0-D340-9E60-9F41BD06A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010835"/>
            <a:ext cx="6858000" cy="1043034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Egyházi Zoltán </a:t>
            </a:r>
            <a:r>
              <a:rPr lang="en-GB" dirty="0" err="1">
                <a:solidFill>
                  <a:srgbClr val="FF0000"/>
                </a:solidFill>
              </a:rPr>
              <a:t>okl</a:t>
            </a:r>
            <a:r>
              <a:rPr lang="en-GB" dirty="0">
                <a:solidFill>
                  <a:srgbClr val="FF0000"/>
                </a:solidFill>
              </a:rPr>
              <a:t>. </a:t>
            </a:r>
            <a:r>
              <a:rPr lang="en-GB" dirty="0" err="1">
                <a:solidFill>
                  <a:srgbClr val="FF0000"/>
                </a:solidFill>
              </a:rPr>
              <a:t>gépészmérnök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Flamco Kft.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7">
            <a:extLst>
              <a:ext uri="{FF2B5EF4-FFF2-40B4-BE49-F238E27FC236}">
                <a16:creationId xmlns:a16="http://schemas.microsoft.com/office/drawing/2014/main" id="{CFD5E08C-626A-4420-A594-9690D3818A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31" y="4818226"/>
            <a:ext cx="688281" cy="64101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02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4A83D3-2517-437E-AFCE-F272D497C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90" y="1738560"/>
            <a:ext cx="6572922" cy="432108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94858"/>
            <a:ext cx="5516656" cy="769168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Kis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Hőközpontok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F9F8FB86-D046-4F1D-801E-96E3DC0A96AB}"/>
              </a:ext>
            </a:extLst>
          </p:cNvPr>
          <p:cNvSpPr txBox="1">
            <a:spLocks/>
          </p:cNvSpPr>
          <p:nvPr/>
        </p:nvSpPr>
        <p:spPr>
          <a:xfrm>
            <a:off x="844316" y="1388817"/>
            <a:ext cx="3206060" cy="9215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FF0000"/>
                </a:solidFill>
              </a:rPr>
              <a:t>F</a:t>
            </a:r>
            <a:r>
              <a:rPr lang="hu-HU" sz="3200" dirty="0">
                <a:solidFill>
                  <a:srgbClr val="FF0000"/>
                </a:solidFill>
              </a:rPr>
              <a:t>ű</a:t>
            </a:r>
            <a:r>
              <a:rPr lang="en-GB" sz="3200" dirty="0" err="1">
                <a:solidFill>
                  <a:srgbClr val="FF0000"/>
                </a:solidFill>
              </a:rPr>
              <a:t>tési</a:t>
            </a:r>
            <a:r>
              <a:rPr lang="en-GB" sz="3200" dirty="0">
                <a:solidFill>
                  <a:srgbClr val="FF0000"/>
                </a:solidFill>
              </a:rPr>
              <a:t> + HMV: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D8299A-FD28-4681-852F-8B437DEE4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582" y="370067"/>
            <a:ext cx="1670102" cy="1655409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C5E72F20-7B07-4BFE-9DD4-DB6A02CBB034}"/>
              </a:ext>
            </a:extLst>
          </p:cNvPr>
          <p:cNvSpPr txBox="1">
            <a:spLocks/>
          </p:cNvSpPr>
          <p:nvPr/>
        </p:nvSpPr>
        <p:spPr>
          <a:xfrm>
            <a:off x="1560446" y="4772652"/>
            <a:ext cx="6332210" cy="12529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FF0000"/>
                </a:solidFill>
              </a:rPr>
              <a:t>HMV </a:t>
            </a:r>
            <a:r>
              <a:rPr lang="en-GB" sz="3200" dirty="0" err="1">
                <a:solidFill>
                  <a:srgbClr val="FF0000"/>
                </a:solidFill>
              </a:rPr>
              <a:t>készítés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szekunder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oldali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csőkígyós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tárolóval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előnykapcsolással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7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C84E90-F450-4646-AD8E-3320BF798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614" y="2054710"/>
            <a:ext cx="5512772" cy="366990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94858"/>
            <a:ext cx="4098780" cy="769168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Moduláris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megoldások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F9F8FB86-D046-4F1D-801E-96E3DC0A96AB}"/>
              </a:ext>
            </a:extLst>
          </p:cNvPr>
          <p:cNvSpPr txBox="1">
            <a:spLocks/>
          </p:cNvSpPr>
          <p:nvPr/>
        </p:nvSpPr>
        <p:spPr>
          <a:xfrm>
            <a:off x="650679" y="1388817"/>
            <a:ext cx="3206060" cy="54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FF0000"/>
                </a:solidFill>
              </a:rPr>
              <a:t>F</a:t>
            </a:r>
            <a:r>
              <a:rPr lang="hu-HU" sz="3200" dirty="0">
                <a:solidFill>
                  <a:srgbClr val="FF0000"/>
                </a:solidFill>
              </a:rPr>
              <a:t>ű</a:t>
            </a:r>
            <a:r>
              <a:rPr lang="en-GB" sz="3200" dirty="0" err="1">
                <a:solidFill>
                  <a:srgbClr val="FF0000"/>
                </a:solidFill>
              </a:rPr>
              <a:t>tési</a:t>
            </a:r>
            <a:r>
              <a:rPr lang="en-GB" sz="3200" dirty="0">
                <a:solidFill>
                  <a:srgbClr val="FF0000"/>
                </a:solidFill>
              </a:rPr>
              <a:t> + HMV: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B7CBD8-6429-4C0B-8E7E-3FE1CE250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35" y="2922053"/>
            <a:ext cx="823119" cy="101389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EEBC416-5C65-4A3E-ADF3-491B594B705B}"/>
              </a:ext>
            </a:extLst>
          </p:cNvPr>
          <p:cNvSpPr/>
          <p:nvPr/>
        </p:nvSpPr>
        <p:spPr>
          <a:xfrm>
            <a:off x="771775" y="2347451"/>
            <a:ext cx="1132329" cy="1697424"/>
          </a:xfrm>
          <a:prstGeom prst="wedgeRoundRectCallout">
            <a:avLst>
              <a:gd name="adj1" fmla="val 88293"/>
              <a:gd name="adj2" fmla="val 4484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F86E44B8-D817-4371-95C7-0D624EC82BCF}"/>
              </a:ext>
            </a:extLst>
          </p:cNvPr>
          <p:cNvSpPr txBox="1">
            <a:spLocks/>
          </p:cNvSpPr>
          <p:nvPr/>
        </p:nvSpPr>
        <p:spPr>
          <a:xfrm>
            <a:off x="840001" y="2453017"/>
            <a:ext cx="907386" cy="3634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" dirty="0" err="1"/>
              <a:t>Központi</a:t>
            </a:r>
            <a:r>
              <a:rPr lang="en-GB" sz="1000" dirty="0"/>
              <a:t> </a:t>
            </a:r>
            <a:r>
              <a:rPr lang="en-GB" sz="1000" dirty="0" err="1"/>
              <a:t>modul</a:t>
            </a:r>
            <a:endParaRPr lang="hu-HU" sz="1000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3F06FC5-AB8F-46FC-AE44-63B22FE48DF2}"/>
              </a:ext>
            </a:extLst>
          </p:cNvPr>
          <p:cNvSpPr/>
          <p:nvPr/>
        </p:nvSpPr>
        <p:spPr>
          <a:xfrm>
            <a:off x="2813246" y="5724619"/>
            <a:ext cx="1394960" cy="648554"/>
          </a:xfrm>
          <a:prstGeom prst="wedgeRoundRectCallout">
            <a:avLst>
              <a:gd name="adj1" fmla="val -56114"/>
              <a:gd name="adj2" fmla="val -10805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Prim.HMV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Csatl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99E2CD-1913-422A-ABC8-EF358DBC2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497" y="866199"/>
            <a:ext cx="816371" cy="2120689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A3E5860-BE6C-4939-91C0-B95411049CFD}"/>
              </a:ext>
            </a:extLst>
          </p:cNvPr>
          <p:cNvSpPr/>
          <p:nvPr/>
        </p:nvSpPr>
        <p:spPr>
          <a:xfrm>
            <a:off x="7498317" y="186813"/>
            <a:ext cx="1213064" cy="2823003"/>
          </a:xfrm>
          <a:prstGeom prst="wedgeRoundRectCallout">
            <a:avLst>
              <a:gd name="adj1" fmla="val -120960"/>
              <a:gd name="adj2" fmla="val 4355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527948F3-053D-4F12-B49B-EBC7A36AED6A}"/>
              </a:ext>
            </a:extLst>
          </p:cNvPr>
          <p:cNvSpPr txBox="1">
            <a:spLocks/>
          </p:cNvSpPr>
          <p:nvPr/>
        </p:nvSpPr>
        <p:spPr>
          <a:xfrm>
            <a:off x="7646742" y="344771"/>
            <a:ext cx="907386" cy="3634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" dirty="0" err="1"/>
              <a:t>Előre</a:t>
            </a:r>
            <a:r>
              <a:rPr lang="en-GB" sz="1000" dirty="0"/>
              <a:t> </a:t>
            </a:r>
            <a:r>
              <a:rPr lang="en-GB" sz="1000" dirty="0" err="1"/>
              <a:t>gyártott</a:t>
            </a:r>
            <a:r>
              <a:rPr lang="en-GB" sz="1000" dirty="0"/>
              <a:t> </a:t>
            </a:r>
            <a:r>
              <a:rPr lang="en-GB" sz="1000" dirty="0" err="1"/>
              <a:t>szabályozó</a:t>
            </a:r>
            <a:r>
              <a:rPr lang="en-GB" sz="1000" dirty="0"/>
              <a:t> </a:t>
            </a:r>
            <a:r>
              <a:rPr lang="en-GB" sz="1000" dirty="0" err="1"/>
              <a:t>modulok</a:t>
            </a:r>
            <a:endParaRPr lang="hu-HU" sz="1000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4B7807E-4601-46FB-A5D6-8C6D733F1E6D}"/>
              </a:ext>
            </a:extLst>
          </p:cNvPr>
          <p:cNvSpPr/>
          <p:nvPr/>
        </p:nvSpPr>
        <p:spPr>
          <a:xfrm>
            <a:off x="7498317" y="3179260"/>
            <a:ext cx="1213064" cy="431476"/>
          </a:xfrm>
          <a:prstGeom prst="wedgeRoundRectCallout">
            <a:avLst>
              <a:gd name="adj1" fmla="val -106370"/>
              <a:gd name="adj2" fmla="val 13126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Cím 1">
            <a:extLst>
              <a:ext uri="{FF2B5EF4-FFF2-40B4-BE49-F238E27FC236}">
                <a16:creationId xmlns:a16="http://schemas.microsoft.com/office/drawing/2014/main" id="{85B795EE-18A0-432B-B083-D4CADBB7E031}"/>
              </a:ext>
            </a:extLst>
          </p:cNvPr>
          <p:cNvSpPr txBox="1">
            <a:spLocks/>
          </p:cNvSpPr>
          <p:nvPr/>
        </p:nvSpPr>
        <p:spPr>
          <a:xfrm>
            <a:off x="7646742" y="3247265"/>
            <a:ext cx="907386" cy="3634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" dirty="0" err="1"/>
              <a:t>Szekunder</a:t>
            </a:r>
            <a:r>
              <a:rPr lang="en-GB" sz="1000" dirty="0"/>
              <a:t> HMV </a:t>
            </a:r>
            <a:r>
              <a:rPr lang="en-GB" sz="1000" dirty="0" err="1"/>
              <a:t>Csatl</a:t>
            </a:r>
            <a:r>
              <a:rPr lang="en-GB" sz="1000" dirty="0"/>
              <a:t>.</a:t>
            </a:r>
          </a:p>
          <a:p>
            <a:pPr algn="ctr"/>
            <a:r>
              <a:rPr lang="en-GB" sz="1000" dirty="0" err="1"/>
              <a:t>modul</a:t>
            </a:r>
            <a:endParaRPr lang="hu-HU" sz="1000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B4C1FBC2-8AC3-451A-9A03-EE6CDBD305F4}"/>
              </a:ext>
            </a:extLst>
          </p:cNvPr>
          <p:cNvSpPr/>
          <p:nvPr/>
        </p:nvSpPr>
        <p:spPr>
          <a:xfrm>
            <a:off x="7493903" y="3798369"/>
            <a:ext cx="1213064" cy="527502"/>
          </a:xfrm>
          <a:prstGeom prst="wedgeRoundRectCallout">
            <a:avLst>
              <a:gd name="adj1" fmla="val -97454"/>
              <a:gd name="adj2" fmla="val 20955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HMV </a:t>
            </a:r>
            <a:r>
              <a:rPr lang="en-GB" dirty="0" err="1">
                <a:solidFill>
                  <a:schemeClr val="tx1"/>
                </a:solidFill>
              </a:rPr>
              <a:t>Tároló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A107EB5-0AEE-46C8-9602-4A8D9EAA0118}"/>
              </a:ext>
            </a:extLst>
          </p:cNvPr>
          <p:cNvSpPr/>
          <p:nvPr/>
        </p:nvSpPr>
        <p:spPr>
          <a:xfrm>
            <a:off x="7493903" y="4835034"/>
            <a:ext cx="1213064" cy="1156767"/>
          </a:xfrm>
          <a:prstGeom prst="wedgeRoundRectCallout">
            <a:avLst>
              <a:gd name="adj1" fmla="val -181750"/>
              <a:gd name="adj2" fmla="val 34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Külső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hőmérséklet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érzékelő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3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81DB62A-62F7-45ED-9049-BA962A410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816" y="1521731"/>
            <a:ext cx="4402367" cy="465290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37708"/>
            <a:ext cx="4177438" cy="769168"/>
          </a:xfrm>
        </p:spPr>
        <p:txBody>
          <a:bodyPr>
            <a:normAutofit fontScale="90000"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Hőkőzpont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és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szekunder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szabályozás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F9F8FB86-D046-4F1D-801E-96E3DC0A96AB}"/>
              </a:ext>
            </a:extLst>
          </p:cNvPr>
          <p:cNvSpPr txBox="1">
            <a:spLocks/>
          </p:cNvSpPr>
          <p:nvPr/>
        </p:nvSpPr>
        <p:spPr>
          <a:xfrm>
            <a:off x="650679" y="1320237"/>
            <a:ext cx="3921322" cy="54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>
                <a:solidFill>
                  <a:srgbClr val="FF0000"/>
                </a:solidFill>
              </a:rPr>
              <a:t>Hőközpont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előre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gyártott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szekunder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oldali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szabályozó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körökkel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A3E5860-BE6C-4939-91C0-B95411049CFD}"/>
              </a:ext>
            </a:extLst>
          </p:cNvPr>
          <p:cNvSpPr/>
          <p:nvPr/>
        </p:nvSpPr>
        <p:spPr>
          <a:xfrm>
            <a:off x="802549" y="2051335"/>
            <a:ext cx="1291722" cy="693739"/>
          </a:xfrm>
          <a:prstGeom prst="wedgeRoundRectCallout">
            <a:avLst>
              <a:gd name="adj1" fmla="val 106794"/>
              <a:gd name="adj2" fmla="val 23360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Primer </a:t>
            </a:r>
            <a:r>
              <a:rPr lang="en-GB" dirty="0" err="1">
                <a:solidFill>
                  <a:schemeClr val="tx1"/>
                </a:solidFill>
              </a:rPr>
              <a:t>főelzárók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059BFF72-B320-4BF2-A85D-CADEAA9A248B}"/>
              </a:ext>
            </a:extLst>
          </p:cNvPr>
          <p:cNvSpPr/>
          <p:nvPr/>
        </p:nvSpPr>
        <p:spPr>
          <a:xfrm>
            <a:off x="7049728" y="5350057"/>
            <a:ext cx="1291722" cy="693739"/>
          </a:xfrm>
          <a:prstGeom prst="wedgeRoundRectCallout">
            <a:avLst>
              <a:gd name="adj1" fmla="val -116991"/>
              <a:gd name="adj2" fmla="val -18590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Hőcserélő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E877E6A-C668-4D12-B389-52084A18C61E}"/>
              </a:ext>
            </a:extLst>
          </p:cNvPr>
          <p:cNvSpPr/>
          <p:nvPr/>
        </p:nvSpPr>
        <p:spPr>
          <a:xfrm>
            <a:off x="7224958" y="1357596"/>
            <a:ext cx="1381832" cy="1281057"/>
          </a:xfrm>
          <a:prstGeom prst="wedgeRoundRectCallout">
            <a:avLst>
              <a:gd name="adj1" fmla="val -221272"/>
              <a:gd name="adj2" fmla="val 3851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Szekunder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oldali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szabályozó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körök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BA200B0E-E97F-41BA-A85A-77619011C99A}"/>
              </a:ext>
            </a:extLst>
          </p:cNvPr>
          <p:cNvSpPr/>
          <p:nvPr/>
        </p:nvSpPr>
        <p:spPr>
          <a:xfrm>
            <a:off x="7202128" y="4219347"/>
            <a:ext cx="1291722" cy="693739"/>
          </a:xfrm>
          <a:prstGeom prst="wedgeRoundRectCallout">
            <a:avLst>
              <a:gd name="adj1" fmla="val -116991"/>
              <a:gd name="adj2" fmla="val -18590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Szabályozó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elektronika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FB15B125-227F-4493-AF22-AC666EFCC754}"/>
              </a:ext>
            </a:extLst>
          </p:cNvPr>
          <p:cNvSpPr/>
          <p:nvPr/>
        </p:nvSpPr>
        <p:spPr>
          <a:xfrm>
            <a:off x="1082821" y="5122313"/>
            <a:ext cx="1789470" cy="693739"/>
          </a:xfrm>
          <a:prstGeom prst="wedgeRoundRectCallout">
            <a:avLst>
              <a:gd name="adj1" fmla="val 183029"/>
              <a:gd name="adj2" fmla="val -25252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Biztonsági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szerelvények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8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78312-6B4D-44BC-8B81-8D720FBED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80" y="1560399"/>
            <a:ext cx="6906293" cy="451593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94858"/>
            <a:ext cx="5760432" cy="769168"/>
          </a:xfrm>
        </p:spPr>
        <p:txBody>
          <a:bodyPr>
            <a:normAutofit fontScale="90000"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Szekunder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oldali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moduláris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szabályozó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megoldások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A3E5860-BE6C-4939-91C0-B95411049CFD}"/>
              </a:ext>
            </a:extLst>
          </p:cNvPr>
          <p:cNvSpPr/>
          <p:nvPr/>
        </p:nvSpPr>
        <p:spPr>
          <a:xfrm>
            <a:off x="554519" y="1704465"/>
            <a:ext cx="1291722" cy="693739"/>
          </a:xfrm>
          <a:prstGeom prst="wedgeRoundRectCallout">
            <a:avLst>
              <a:gd name="adj1" fmla="val 75586"/>
              <a:gd name="adj2" fmla="val 27896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Hidraulikus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leválasztó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6A02E43-1651-4470-9402-2CDDC875541A}"/>
              </a:ext>
            </a:extLst>
          </p:cNvPr>
          <p:cNvSpPr/>
          <p:nvPr/>
        </p:nvSpPr>
        <p:spPr>
          <a:xfrm>
            <a:off x="5251717" y="5877652"/>
            <a:ext cx="1690503" cy="397366"/>
          </a:xfrm>
          <a:prstGeom prst="wedgeRoundRectCallout">
            <a:avLst>
              <a:gd name="adj1" fmla="val -70335"/>
              <a:gd name="adj2" fmla="val -42632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Osztó</a:t>
            </a:r>
            <a:r>
              <a:rPr lang="en-GB" dirty="0">
                <a:solidFill>
                  <a:schemeClr val="tx1"/>
                </a:solidFill>
              </a:rPr>
              <a:t> / </a:t>
            </a:r>
            <a:r>
              <a:rPr lang="en-GB" dirty="0" err="1">
                <a:solidFill>
                  <a:schemeClr val="tx1"/>
                </a:solidFill>
              </a:rPr>
              <a:t>Gy</a:t>
            </a:r>
            <a:r>
              <a:rPr lang="hu-HU" dirty="0">
                <a:solidFill>
                  <a:schemeClr val="tx1"/>
                </a:solidFill>
              </a:rPr>
              <a:t>ű</a:t>
            </a:r>
            <a:r>
              <a:rPr lang="en-GB" dirty="0" err="1">
                <a:solidFill>
                  <a:schemeClr val="tx1"/>
                </a:solidFill>
              </a:rPr>
              <a:t>jtő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A168382-D994-473A-A6AD-B84FA4D67453}"/>
              </a:ext>
            </a:extLst>
          </p:cNvPr>
          <p:cNvSpPr/>
          <p:nvPr/>
        </p:nvSpPr>
        <p:spPr>
          <a:xfrm>
            <a:off x="6942220" y="1065343"/>
            <a:ext cx="1690503" cy="397366"/>
          </a:xfrm>
          <a:prstGeom prst="wedgeRoundRectCallout">
            <a:avLst>
              <a:gd name="adj1" fmla="val -259361"/>
              <a:gd name="adj2" fmla="val 23432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Szivattyús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kör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FC42D0D-3B3D-4B07-B012-F493B159D171}"/>
              </a:ext>
            </a:extLst>
          </p:cNvPr>
          <p:cNvSpPr/>
          <p:nvPr/>
        </p:nvSpPr>
        <p:spPr>
          <a:xfrm>
            <a:off x="6942220" y="1653968"/>
            <a:ext cx="1690503" cy="397366"/>
          </a:xfrm>
          <a:prstGeom prst="wedgeRoundRectCallout">
            <a:avLst>
              <a:gd name="adj1" fmla="val -222138"/>
              <a:gd name="adj2" fmla="val 3506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Kevert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kör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E088E9F-1B52-4892-A773-318FA7D7165B}"/>
              </a:ext>
            </a:extLst>
          </p:cNvPr>
          <p:cNvSpPr/>
          <p:nvPr/>
        </p:nvSpPr>
        <p:spPr>
          <a:xfrm>
            <a:off x="3238283" y="5890362"/>
            <a:ext cx="1690503" cy="482346"/>
          </a:xfrm>
          <a:prstGeom prst="wedgeRoundRectCallout">
            <a:avLst>
              <a:gd name="adj1" fmla="val -83131"/>
              <a:gd name="adj2" fmla="val -31495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Csatlakozó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kengyelek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789F945-74D7-4EF2-ADDA-AB4C9B437F81}"/>
              </a:ext>
            </a:extLst>
          </p:cNvPr>
          <p:cNvSpPr/>
          <p:nvPr/>
        </p:nvSpPr>
        <p:spPr>
          <a:xfrm>
            <a:off x="7062031" y="5882828"/>
            <a:ext cx="1690503" cy="397366"/>
          </a:xfrm>
          <a:prstGeom prst="wedgeRoundRectCallout">
            <a:avLst>
              <a:gd name="adj1" fmla="val -10430"/>
              <a:gd name="adj2" fmla="val -29518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Hőszigetelés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5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5EE3D-FAE7-410A-A58A-47D7A905C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27" y="1707955"/>
            <a:ext cx="4189740" cy="437355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94858"/>
            <a:ext cx="5760432" cy="769168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Felépítés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előre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gyártott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elemekből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789F945-74D7-4EF2-ADDA-AB4C9B437F81}"/>
              </a:ext>
            </a:extLst>
          </p:cNvPr>
          <p:cNvSpPr/>
          <p:nvPr/>
        </p:nvSpPr>
        <p:spPr>
          <a:xfrm>
            <a:off x="6826056" y="1323557"/>
            <a:ext cx="1690503" cy="844475"/>
          </a:xfrm>
          <a:prstGeom prst="wedgeRoundRectCallout">
            <a:avLst>
              <a:gd name="adj1" fmla="val -141876"/>
              <a:gd name="adj2" fmla="val 5603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Csatlakozás</a:t>
            </a:r>
            <a:r>
              <a:rPr lang="en-GB" dirty="0">
                <a:solidFill>
                  <a:schemeClr val="tx1"/>
                </a:solidFill>
              </a:rPr>
              <a:t> a f</a:t>
            </a:r>
            <a:r>
              <a:rPr lang="hu-HU" dirty="0">
                <a:solidFill>
                  <a:schemeClr val="tx1"/>
                </a:solidFill>
              </a:rPr>
              <a:t>ű</a:t>
            </a:r>
            <a:r>
              <a:rPr lang="en-GB" dirty="0" err="1">
                <a:solidFill>
                  <a:schemeClr val="tx1"/>
                </a:solidFill>
              </a:rPr>
              <a:t>tési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rendszerhez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189B339-43AD-438B-8EF2-6BCBECE9FEEB}"/>
              </a:ext>
            </a:extLst>
          </p:cNvPr>
          <p:cNvSpPr/>
          <p:nvPr/>
        </p:nvSpPr>
        <p:spPr>
          <a:xfrm>
            <a:off x="627441" y="1488358"/>
            <a:ext cx="1690503" cy="844475"/>
          </a:xfrm>
          <a:prstGeom prst="wedgeRoundRectCallout">
            <a:avLst>
              <a:gd name="adj1" fmla="val 124506"/>
              <a:gd name="adj2" fmla="val 2938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Hodraulikus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váltó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vagy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leválasztó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09DC7554-6C59-4FDD-B7A3-853C41F51692}"/>
              </a:ext>
            </a:extLst>
          </p:cNvPr>
          <p:cNvSpPr/>
          <p:nvPr/>
        </p:nvSpPr>
        <p:spPr>
          <a:xfrm>
            <a:off x="627440" y="3068693"/>
            <a:ext cx="1690503" cy="844475"/>
          </a:xfrm>
          <a:prstGeom prst="wedgeRoundRectCallout">
            <a:avLst>
              <a:gd name="adj1" fmla="val 79721"/>
              <a:gd name="adj2" fmla="val 12504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Karimás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csatlakozók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385C868-8F9E-460C-86D0-5629CFAF201D}"/>
              </a:ext>
            </a:extLst>
          </p:cNvPr>
          <p:cNvSpPr/>
          <p:nvPr/>
        </p:nvSpPr>
        <p:spPr>
          <a:xfrm>
            <a:off x="6826055" y="2305924"/>
            <a:ext cx="1690503" cy="614257"/>
          </a:xfrm>
          <a:prstGeom prst="wedgeRoundRectCallout">
            <a:avLst>
              <a:gd name="adj1" fmla="val -99418"/>
              <a:gd name="adj2" fmla="val 1411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Szivattyús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egység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5C805DC-BF8A-46B9-93E3-8E380D435E37}"/>
              </a:ext>
            </a:extLst>
          </p:cNvPr>
          <p:cNvSpPr/>
          <p:nvPr/>
        </p:nvSpPr>
        <p:spPr>
          <a:xfrm>
            <a:off x="6826056" y="3121871"/>
            <a:ext cx="1690503" cy="614257"/>
          </a:xfrm>
          <a:prstGeom prst="wedgeRoundRectCallout">
            <a:avLst>
              <a:gd name="adj1" fmla="val -94183"/>
              <a:gd name="adj2" fmla="val 2852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Közdarabok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190D19C-FFD2-40CC-AEBC-8511E3209A3D}"/>
              </a:ext>
            </a:extLst>
          </p:cNvPr>
          <p:cNvSpPr/>
          <p:nvPr/>
        </p:nvSpPr>
        <p:spPr>
          <a:xfrm>
            <a:off x="6826056" y="3894733"/>
            <a:ext cx="1690503" cy="614257"/>
          </a:xfrm>
          <a:prstGeom prst="wedgeRoundRectCallout">
            <a:avLst>
              <a:gd name="adj1" fmla="val -100581"/>
              <a:gd name="adj2" fmla="val 4612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Osztó</a:t>
            </a:r>
            <a:r>
              <a:rPr lang="en-GB" dirty="0">
                <a:solidFill>
                  <a:schemeClr val="tx1"/>
                </a:solidFill>
              </a:rPr>
              <a:t> / </a:t>
            </a:r>
            <a:r>
              <a:rPr lang="en-GB" dirty="0" err="1">
                <a:solidFill>
                  <a:schemeClr val="tx1"/>
                </a:solidFill>
              </a:rPr>
              <a:t>Gy</a:t>
            </a:r>
            <a:r>
              <a:rPr lang="hu-HU" dirty="0">
                <a:solidFill>
                  <a:schemeClr val="tx1"/>
                </a:solidFill>
              </a:rPr>
              <a:t>ű</a:t>
            </a:r>
            <a:r>
              <a:rPr lang="en-GB" dirty="0" err="1">
                <a:solidFill>
                  <a:schemeClr val="tx1"/>
                </a:solidFill>
              </a:rPr>
              <a:t>jtő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egység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9CC09CB-2EAF-4D0D-9AFC-1896DE8207FD}"/>
              </a:ext>
            </a:extLst>
          </p:cNvPr>
          <p:cNvSpPr/>
          <p:nvPr/>
        </p:nvSpPr>
        <p:spPr>
          <a:xfrm>
            <a:off x="6826054" y="5388977"/>
            <a:ext cx="1690503" cy="614257"/>
          </a:xfrm>
          <a:prstGeom prst="wedgeRoundRectCallout">
            <a:avLst>
              <a:gd name="adj1" fmla="val -202364"/>
              <a:gd name="adj2" fmla="val -9473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Kötés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BC1D6-FFD4-4D69-A9F1-A26DE463CB80}"/>
              </a:ext>
            </a:extLst>
          </p:cNvPr>
          <p:cNvSpPr/>
          <p:nvPr/>
        </p:nvSpPr>
        <p:spPr>
          <a:xfrm>
            <a:off x="-247488" y="4305962"/>
            <a:ext cx="2858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b="1" dirty="0" err="1">
                <a:solidFill>
                  <a:srgbClr val="FF0000"/>
                </a:solidFill>
              </a:rPr>
              <a:t>Könny</a:t>
            </a:r>
            <a:r>
              <a:rPr lang="hu-HU" sz="2800" b="1" dirty="0">
                <a:solidFill>
                  <a:srgbClr val="FF0000"/>
                </a:solidFill>
              </a:rPr>
              <a:t>ű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és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gyors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telepítés</a:t>
            </a:r>
            <a:r>
              <a:rPr lang="en-GB" sz="2800" b="1" dirty="0">
                <a:solidFill>
                  <a:srgbClr val="FF0000"/>
                </a:solidFill>
              </a:rPr>
              <a:t>, </a:t>
            </a:r>
            <a:r>
              <a:rPr lang="en-GB" sz="2800" b="1" dirty="0" err="1">
                <a:solidFill>
                  <a:srgbClr val="FF0000"/>
                </a:solidFill>
              </a:rPr>
              <a:t>bővíthető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8B27D-5508-4ECB-B45D-A51AAE99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2220832"/>
            <a:ext cx="4657725" cy="19431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94858"/>
            <a:ext cx="5760432" cy="769168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Kötőelemek</a:t>
            </a:r>
            <a:r>
              <a:rPr lang="en-GB" sz="3200" b="1" dirty="0">
                <a:solidFill>
                  <a:srgbClr val="FF0000"/>
                </a:solidFill>
              </a:rPr>
              <a:t> m</a:t>
            </a:r>
            <a:r>
              <a:rPr lang="hu-HU" sz="3200" b="1" dirty="0">
                <a:solidFill>
                  <a:srgbClr val="FF0000"/>
                </a:solidFill>
              </a:rPr>
              <a:t>ű</a:t>
            </a:r>
            <a:r>
              <a:rPr lang="en-GB" sz="3200" b="1" dirty="0" err="1">
                <a:solidFill>
                  <a:srgbClr val="FF0000"/>
                </a:solidFill>
              </a:rPr>
              <a:t>ködése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189B339-43AD-438B-8EF2-6BCBECE9FEEB}"/>
              </a:ext>
            </a:extLst>
          </p:cNvPr>
          <p:cNvSpPr/>
          <p:nvPr/>
        </p:nvSpPr>
        <p:spPr>
          <a:xfrm>
            <a:off x="6634685" y="1211959"/>
            <a:ext cx="1297858" cy="393938"/>
          </a:xfrm>
          <a:prstGeom prst="wedgeRoundRectCallout">
            <a:avLst>
              <a:gd name="adj1" fmla="val -146102"/>
              <a:gd name="adj2" fmla="val 33702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Kengyel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069E9-C060-4E80-906E-1B178FEF9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34" y="4163932"/>
            <a:ext cx="3497365" cy="124240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1845507-15AB-490D-AEF7-0051E5C86246}"/>
              </a:ext>
            </a:extLst>
          </p:cNvPr>
          <p:cNvSpPr/>
          <p:nvPr/>
        </p:nvSpPr>
        <p:spPr>
          <a:xfrm>
            <a:off x="6508955" y="2146186"/>
            <a:ext cx="1297858" cy="393938"/>
          </a:xfrm>
          <a:prstGeom prst="wedgeRoundRectCallout">
            <a:avLst>
              <a:gd name="adj1" fmla="val -148573"/>
              <a:gd name="adj2" fmla="val 21987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Gumigy</a:t>
            </a:r>
            <a:r>
              <a:rPr lang="hu-HU" dirty="0">
                <a:solidFill>
                  <a:schemeClr val="tx1"/>
                </a:solidFill>
              </a:rPr>
              <a:t>ű</a:t>
            </a:r>
            <a:r>
              <a:rPr lang="en-GB" dirty="0">
                <a:solidFill>
                  <a:schemeClr val="tx1"/>
                </a:solidFill>
              </a:rPr>
              <a:t>r</a:t>
            </a:r>
            <a:r>
              <a:rPr lang="hu-HU" dirty="0">
                <a:solidFill>
                  <a:schemeClr val="tx1"/>
                </a:solidFill>
              </a:rPr>
              <a:t>ű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578F1EB-99E5-4896-BF6F-3D0CA8CDB1E6}"/>
              </a:ext>
            </a:extLst>
          </p:cNvPr>
          <p:cNvSpPr/>
          <p:nvPr/>
        </p:nvSpPr>
        <p:spPr>
          <a:xfrm>
            <a:off x="1554769" y="1949217"/>
            <a:ext cx="1297858" cy="393938"/>
          </a:xfrm>
          <a:prstGeom prst="wedgeRoundRectCallout">
            <a:avLst>
              <a:gd name="adj1" fmla="val 68851"/>
              <a:gd name="adj2" fmla="val 34217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Csővezeték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8E96DE-4D6C-4201-9F17-78FECC0DF9EF}"/>
              </a:ext>
            </a:extLst>
          </p:cNvPr>
          <p:cNvCxnSpPr>
            <a:cxnSpLocks/>
          </p:cNvCxnSpPr>
          <p:nvPr/>
        </p:nvCxnSpPr>
        <p:spPr>
          <a:xfrm>
            <a:off x="4929835" y="3023420"/>
            <a:ext cx="127819" cy="16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2D037F1-7710-40D4-B2F5-E8CF1097376A}"/>
              </a:ext>
            </a:extLst>
          </p:cNvPr>
          <p:cNvCxnSpPr>
            <a:cxnSpLocks/>
          </p:cNvCxnSpPr>
          <p:nvPr/>
        </p:nvCxnSpPr>
        <p:spPr>
          <a:xfrm>
            <a:off x="4865925" y="3072326"/>
            <a:ext cx="127819" cy="16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177A83-0C98-470D-AB71-2F030A26E38A}"/>
              </a:ext>
            </a:extLst>
          </p:cNvPr>
          <p:cNvCxnSpPr>
            <a:cxnSpLocks/>
          </p:cNvCxnSpPr>
          <p:nvPr/>
        </p:nvCxnSpPr>
        <p:spPr>
          <a:xfrm>
            <a:off x="4786620" y="3128836"/>
            <a:ext cx="127819" cy="16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33E048-EA68-4367-BD25-67D5FF6C8780}"/>
              </a:ext>
            </a:extLst>
          </p:cNvPr>
          <p:cNvCxnSpPr>
            <a:cxnSpLocks/>
          </p:cNvCxnSpPr>
          <p:nvPr/>
        </p:nvCxnSpPr>
        <p:spPr>
          <a:xfrm>
            <a:off x="4636655" y="3239474"/>
            <a:ext cx="229270" cy="111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6775A94-D1F9-4690-95A9-150741E8E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038" y="4163932"/>
            <a:ext cx="4476268" cy="148210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218B26-2DAB-4412-93D2-A5B12EABD46A}"/>
              </a:ext>
            </a:extLst>
          </p:cNvPr>
          <p:cNvCxnSpPr/>
          <p:nvPr/>
        </p:nvCxnSpPr>
        <p:spPr>
          <a:xfrm flipV="1">
            <a:off x="4623955" y="3302334"/>
            <a:ext cx="0" cy="590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2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94858"/>
            <a:ext cx="5760432" cy="769168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Előre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gyártott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modulok</a:t>
            </a:r>
            <a:endParaRPr lang="hu-H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1043D-D26D-4B0A-BC49-BC4255F5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98" y="1936284"/>
            <a:ext cx="2466471" cy="3517524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578F1EB-99E5-4896-BF6F-3D0CA8CDB1E6}"/>
              </a:ext>
            </a:extLst>
          </p:cNvPr>
          <p:cNvSpPr/>
          <p:nvPr/>
        </p:nvSpPr>
        <p:spPr>
          <a:xfrm>
            <a:off x="2781300" y="1542346"/>
            <a:ext cx="1862027" cy="393938"/>
          </a:xfrm>
          <a:prstGeom prst="wedgeRoundRectCallout">
            <a:avLst>
              <a:gd name="adj1" fmla="val -42055"/>
              <a:gd name="adj2" fmla="val 31073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Szivattyús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egység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595D8-AF19-4998-B3F4-2B887D0D0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5" y="2345242"/>
            <a:ext cx="2381249" cy="3749358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6220F8B-01E0-4B69-8A4B-7A1FE1FD4DEE}"/>
              </a:ext>
            </a:extLst>
          </p:cNvPr>
          <p:cNvSpPr/>
          <p:nvPr/>
        </p:nvSpPr>
        <p:spPr>
          <a:xfrm>
            <a:off x="5220796" y="1542346"/>
            <a:ext cx="2207606" cy="393938"/>
          </a:xfrm>
          <a:prstGeom prst="wedgeRoundRectCallout">
            <a:avLst>
              <a:gd name="adj1" fmla="val 15863"/>
              <a:gd name="adj2" fmla="val 41712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Keverőkör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8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94858"/>
            <a:ext cx="5760432" cy="769168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Decentralizált</a:t>
            </a:r>
            <a:r>
              <a:rPr lang="en-GB" sz="3200" b="1" dirty="0">
                <a:solidFill>
                  <a:srgbClr val="FF0000"/>
                </a:solidFill>
              </a:rPr>
              <a:t> f</a:t>
            </a:r>
            <a:r>
              <a:rPr lang="hu-HU" sz="3200" b="1" dirty="0">
                <a:solidFill>
                  <a:srgbClr val="FF0000"/>
                </a:solidFill>
              </a:rPr>
              <a:t>ű</a:t>
            </a:r>
            <a:r>
              <a:rPr lang="en-GB" sz="3200" b="1" dirty="0" err="1">
                <a:solidFill>
                  <a:srgbClr val="FF0000"/>
                </a:solidFill>
              </a:rPr>
              <a:t>tési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rendszer</a:t>
            </a:r>
            <a:endParaRPr lang="hu-H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53F65-D706-42C4-BC7C-AD61A6F90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65" y="1306900"/>
            <a:ext cx="874699" cy="1883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14C71-FBCD-47F0-8333-0E8E44184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289" y="2882185"/>
            <a:ext cx="1982000" cy="2134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76DBB9-0D02-45F5-9974-9B060CF6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559" y="1902852"/>
            <a:ext cx="874699" cy="188332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0F0738C-DDF3-44D7-970A-CEEAA0841FC2}"/>
              </a:ext>
            </a:extLst>
          </p:cNvPr>
          <p:cNvSpPr/>
          <p:nvPr/>
        </p:nvSpPr>
        <p:spPr>
          <a:xfrm>
            <a:off x="275511" y="3608760"/>
            <a:ext cx="1106712" cy="10907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TÁVHŐ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80F83C4-3763-4030-882F-656D594785EA}"/>
              </a:ext>
            </a:extLst>
          </p:cNvPr>
          <p:cNvSpPr/>
          <p:nvPr/>
        </p:nvSpPr>
        <p:spPr>
          <a:xfrm rot="19770827">
            <a:off x="3480850" y="2573275"/>
            <a:ext cx="1469213" cy="13796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/>
              <a:t>Lakásban</a:t>
            </a:r>
            <a:r>
              <a:rPr lang="en-GB" sz="1100" dirty="0"/>
              <a:t> </a:t>
            </a:r>
            <a:r>
              <a:rPr lang="en-GB" sz="1100" dirty="0" err="1"/>
              <a:t>elhelyezett</a:t>
            </a:r>
            <a:r>
              <a:rPr lang="en-GB" sz="1100" dirty="0"/>
              <a:t> </a:t>
            </a:r>
            <a:r>
              <a:rPr lang="en-GB" sz="1100" dirty="0" err="1"/>
              <a:t>egységek</a:t>
            </a:r>
            <a:endParaRPr lang="en-GB" sz="11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60E8642-7102-4693-B7EC-F98E252770E5}"/>
              </a:ext>
            </a:extLst>
          </p:cNvPr>
          <p:cNvSpPr/>
          <p:nvPr/>
        </p:nvSpPr>
        <p:spPr>
          <a:xfrm rot="1266065">
            <a:off x="6532026" y="4463706"/>
            <a:ext cx="1206266" cy="6200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HMV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34DD08D-3BC9-46A8-B838-BA440F8C704A}"/>
              </a:ext>
            </a:extLst>
          </p:cNvPr>
          <p:cNvSpPr/>
          <p:nvPr/>
        </p:nvSpPr>
        <p:spPr>
          <a:xfrm>
            <a:off x="972498" y="1337039"/>
            <a:ext cx="3351271" cy="1272289"/>
          </a:xfrm>
          <a:prstGeom prst="cloudCallout">
            <a:avLst>
              <a:gd name="adj1" fmla="val 85979"/>
              <a:gd name="adj2" fmla="val 490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rgbClr val="FF0000"/>
                </a:solidFill>
              </a:rPr>
              <a:t>Decentralizált</a:t>
            </a:r>
            <a:r>
              <a:rPr lang="en-GB" sz="1200" dirty="0">
                <a:solidFill>
                  <a:srgbClr val="FF0000"/>
                </a:solidFill>
              </a:rPr>
              <a:t> HMV</a:t>
            </a:r>
          </a:p>
          <a:p>
            <a:pPr algn="ctr"/>
            <a:r>
              <a:rPr lang="en-GB" sz="1200" dirty="0" err="1">
                <a:solidFill>
                  <a:srgbClr val="FF0000"/>
                </a:solidFill>
              </a:rPr>
              <a:t>Egyedi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mérés</a:t>
            </a:r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sz="1200" dirty="0" err="1">
                <a:solidFill>
                  <a:srgbClr val="FF0000"/>
                </a:solidFill>
              </a:rPr>
              <a:t>Egyedi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szabályozhatóság</a:t>
            </a:r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sz="1200" dirty="0" err="1">
                <a:solidFill>
                  <a:srgbClr val="FF0000"/>
                </a:solidFill>
              </a:rPr>
              <a:t>Táv-felügyelet</a:t>
            </a:r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sz="1200" dirty="0" err="1">
                <a:solidFill>
                  <a:srgbClr val="FF0000"/>
                </a:solidFill>
              </a:rPr>
              <a:t>Alacsony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hőmérsékletű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fűtés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6482E-959A-4C60-8B06-123FE72E95E5}"/>
              </a:ext>
            </a:extLst>
          </p:cNvPr>
          <p:cNvSpPr txBox="1"/>
          <p:nvPr/>
        </p:nvSpPr>
        <p:spPr>
          <a:xfrm rot="429944">
            <a:off x="6120910" y="3674585"/>
            <a:ext cx="874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solidFill>
                  <a:srgbClr val="FF0000"/>
                </a:solidFill>
              </a:rPr>
              <a:t>LogoThermic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1624E-BB03-444E-87B3-D7C05C4CD531}"/>
              </a:ext>
            </a:extLst>
          </p:cNvPr>
          <p:cNvSpPr txBox="1"/>
          <p:nvPr/>
        </p:nvSpPr>
        <p:spPr>
          <a:xfrm rot="429944">
            <a:off x="5186940" y="3073943"/>
            <a:ext cx="874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solidFill>
                  <a:srgbClr val="FF0000"/>
                </a:solidFill>
              </a:rPr>
              <a:t>LogoThermic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473BC35-DB10-4F8E-B4FE-842BF25AD060}"/>
              </a:ext>
            </a:extLst>
          </p:cNvPr>
          <p:cNvSpPr/>
          <p:nvPr/>
        </p:nvSpPr>
        <p:spPr>
          <a:xfrm rot="1175797">
            <a:off x="5251558" y="4009143"/>
            <a:ext cx="1206266" cy="6200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/>
              <a:t>Padlóf</a:t>
            </a:r>
            <a:r>
              <a:rPr lang="hu-HU" sz="1100" dirty="0"/>
              <a:t>ű</a:t>
            </a:r>
            <a:r>
              <a:rPr lang="en-GB" sz="1100" dirty="0" err="1"/>
              <a:t>tés</a:t>
            </a:r>
            <a:endParaRPr lang="en-GB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E1553-E7E6-4C9C-B6CA-EDFDDE102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788" y="2728736"/>
            <a:ext cx="1666034" cy="15014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66883E-9A53-48AD-93C5-96783770CC17}"/>
              </a:ext>
            </a:extLst>
          </p:cNvPr>
          <p:cNvSpPr txBox="1"/>
          <p:nvPr/>
        </p:nvSpPr>
        <p:spPr>
          <a:xfrm rot="429944">
            <a:off x="7513237" y="4019359"/>
            <a:ext cx="874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solidFill>
                  <a:srgbClr val="FF0000"/>
                </a:solidFill>
              </a:rPr>
              <a:t>LogoEco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F0EC326-39E9-4CFE-8C9C-9A9A94148F44}"/>
              </a:ext>
            </a:extLst>
          </p:cNvPr>
          <p:cNvSpPr/>
          <p:nvPr/>
        </p:nvSpPr>
        <p:spPr>
          <a:xfrm>
            <a:off x="6397493" y="1222874"/>
            <a:ext cx="2207606" cy="673539"/>
          </a:xfrm>
          <a:prstGeom prst="wedgeRoundRectCallout">
            <a:avLst>
              <a:gd name="adj1" fmla="val -6774"/>
              <a:gd name="adj2" fmla="val 21506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Elektronikus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szabályozás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C7AE4F-1411-46A4-A139-8B9F719790FB}"/>
              </a:ext>
            </a:extLst>
          </p:cNvPr>
          <p:cNvCxnSpPr>
            <a:cxnSpLocks/>
          </p:cNvCxnSpPr>
          <p:nvPr/>
        </p:nvCxnSpPr>
        <p:spPr>
          <a:xfrm>
            <a:off x="5039833" y="3716292"/>
            <a:ext cx="3565266" cy="983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0971CA2-BF1B-E94A-A786-D5079D495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70" y="302092"/>
            <a:ext cx="7772400" cy="1298108"/>
          </a:xfrm>
        </p:spPr>
        <p:txBody>
          <a:bodyPr/>
          <a:lstStyle/>
          <a:p>
            <a:r>
              <a:rPr lang="hu-HU" b="1" dirty="0">
                <a:solidFill>
                  <a:srgbClr val="FF0000"/>
                </a:solidFill>
              </a:rPr>
              <a:t>Köszönöm a figyelmet!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082DB338-EC1B-034F-93B0-65AD86901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070" y="2426308"/>
            <a:ext cx="3751729" cy="2088542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Egyházi Zoltán</a:t>
            </a:r>
          </a:p>
          <a:p>
            <a:r>
              <a:rPr lang="en-GB" dirty="0" err="1">
                <a:solidFill>
                  <a:srgbClr val="FF0000"/>
                </a:solidFill>
              </a:rPr>
              <a:t>okl.gépészmérnök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Flamco Kft.</a:t>
            </a:r>
          </a:p>
          <a:p>
            <a:r>
              <a:rPr lang="en-GB" dirty="0" err="1">
                <a:solidFill>
                  <a:srgbClr val="FF0000"/>
                </a:solidFill>
              </a:rPr>
              <a:t>Távhő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Üzletág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hlinkClick r:id="rId3"/>
              </a:rPr>
              <a:t>zoltan.egyhazi@flamco.hu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00 36 30 149 44 19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9" name="Alcím 4">
            <a:extLst>
              <a:ext uri="{FF2B5EF4-FFF2-40B4-BE49-F238E27FC236}">
                <a16:creationId xmlns:a16="http://schemas.microsoft.com/office/drawing/2014/main" id="{CFB3832E-2916-CF4F-9AC2-9D186322699E}"/>
              </a:ext>
            </a:extLst>
          </p:cNvPr>
          <p:cNvSpPr txBox="1">
            <a:spLocks/>
          </p:cNvSpPr>
          <p:nvPr/>
        </p:nvSpPr>
        <p:spPr>
          <a:xfrm>
            <a:off x="2904565" y="6278422"/>
            <a:ext cx="5818093" cy="5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hlinkClick r:id="rId4"/>
              </a:rPr>
              <a:t>www.tavho.org/e-learning</a:t>
            </a:r>
            <a:r>
              <a:rPr lang="hu-HU" dirty="0"/>
              <a:t> </a:t>
            </a:r>
          </a:p>
        </p:txBody>
      </p:sp>
      <p:pic>
        <p:nvPicPr>
          <p:cNvPr id="6" name="Kép 7">
            <a:extLst>
              <a:ext uri="{FF2B5EF4-FFF2-40B4-BE49-F238E27FC236}">
                <a16:creationId xmlns:a16="http://schemas.microsoft.com/office/drawing/2014/main" id="{0B50C0A6-6DED-4D77-AD69-B042C3075D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31" y="4755622"/>
            <a:ext cx="688281" cy="64101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45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65" y="322730"/>
            <a:ext cx="5516656" cy="1095572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Tartalom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95" y="1532600"/>
            <a:ext cx="7308477" cy="3907099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Távf</a:t>
            </a:r>
            <a:r>
              <a:rPr lang="hu-HU" dirty="0">
                <a:solidFill>
                  <a:srgbClr val="FF0000"/>
                </a:solidFill>
              </a:rPr>
              <a:t>ű</a:t>
            </a:r>
            <a:r>
              <a:rPr lang="en-GB" dirty="0" err="1">
                <a:solidFill>
                  <a:srgbClr val="FF0000"/>
                </a:solidFill>
              </a:rPr>
              <a:t>tési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rendszerek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evolúciója</a:t>
            </a:r>
            <a:r>
              <a:rPr lang="en-GB" dirty="0">
                <a:solidFill>
                  <a:srgbClr val="FF0000"/>
                </a:solidFill>
              </a:rPr>
              <a:t> (1G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 4G)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Mit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értünk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hőközpont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alatt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  <a:p>
            <a:r>
              <a:rPr lang="en-GB" dirty="0" err="1">
                <a:solidFill>
                  <a:srgbClr val="FF0000"/>
                </a:solidFill>
              </a:rPr>
              <a:t>Hőközpont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alapfunkció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Követelmények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egy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hőközponttal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szemben</a:t>
            </a:r>
            <a:r>
              <a:rPr lang="en-GB" dirty="0">
                <a:solidFill>
                  <a:srgbClr val="FF0000"/>
                </a:solidFill>
              </a:rPr>
              <a:t> 2020. ban</a:t>
            </a:r>
          </a:p>
          <a:p>
            <a:r>
              <a:rPr lang="en-GB" dirty="0" err="1">
                <a:solidFill>
                  <a:srgbClr val="FF0000"/>
                </a:solidFill>
              </a:rPr>
              <a:t>Lehetséges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megoldások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sz="1100" dirty="0" err="1">
                <a:solidFill>
                  <a:srgbClr val="FF0000"/>
                </a:solidFill>
              </a:rPr>
              <a:t>LogoMini</a:t>
            </a:r>
            <a:r>
              <a:rPr lang="en-GB" sz="1100" dirty="0">
                <a:solidFill>
                  <a:srgbClr val="FF0000"/>
                </a:solidFill>
              </a:rPr>
              <a:t>, </a:t>
            </a:r>
            <a:r>
              <a:rPr lang="en-GB" sz="1100" dirty="0" err="1">
                <a:solidFill>
                  <a:srgbClr val="FF0000"/>
                </a:solidFill>
              </a:rPr>
              <a:t>LogoDistrict</a:t>
            </a:r>
            <a:r>
              <a:rPr lang="en-GB" sz="1100" dirty="0">
                <a:solidFill>
                  <a:srgbClr val="FF0000"/>
                </a:solidFill>
              </a:rPr>
              <a:t>, </a:t>
            </a:r>
            <a:r>
              <a:rPr lang="en-GB" sz="1100" dirty="0" err="1">
                <a:solidFill>
                  <a:srgbClr val="FF0000"/>
                </a:solidFill>
              </a:rPr>
              <a:t>LogoMax</a:t>
            </a:r>
            <a:r>
              <a:rPr lang="en-GB" sz="1100" dirty="0">
                <a:solidFill>
                  <a:srgbClr val="FF0000"/>
                </a:solidFill>
              </a:rPr>
              <a:t>, </a:t>
            </a:r>
            <a:r>
              <a:rPr lang="en-GB" sz="1100" dirty="0" err="1">
                <a:solidFill>
                  <a:srgbClr val="FF0000"/>
                </a:solidFill>
              </a:rPr>
              <a:t>LogoThermic</a:t>
            </a:r>
            <a:endParaRPr lang="en-GB" sz="1100" dirty="0">
              <a:solidFill>
                <a:srgbClr val="FF000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Moduláris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kialakítás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előnyei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Decentralizált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hőközpontok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2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65" y="359708"/>
            <a:ext cx="5516656" cy="83932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 </a:t>
            </a:r>
            <a:r>
              <a:rPr lang="en-GB" b="1" dirty="0" err="1">
                <a:solidFill>
                  <a:srgbClr val="FF0000"/>
                </a:solidFill>
              </a:rPr>
              <a:t>távf</a:t>
            </a:r>
            <a:r>
              <a:rPr lang="hu-HU" b="1" dirty="0">
                <a:solidFill>
                  <a:srgbClr val="FF0000"/>
                </a:solidFill>
              </a:rPr>
              <a:t>ű</a:t>
            </a:r>
            <a:r>
              <a:rPr lang="en-GB" b="1" dirty="0" err="1">
                <a:solidFill>
                  <a:srgbClr val="FF0000"/>
                </a:solidFill>
              </a:rPr>
              <a:t>tés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generációi</a:t>
            </a:r>
            <a:endParaRPr lang="hu-HU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1B6AFE2-F1D5-48FE-A968-DE5D6F382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307958"/>
              </p:ext>
            </p:extLst>
          </p:nvPr>
        </p:nvGraphicFramePr>
        <p:xfrm>
          <a:off x="1123389" y="1578071"/>
          <a:ext cx="6897221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6E29B69-B457-4F0B-908E-9E99EB07BFD4}"/>
              </a:ext>
            </a:extLst>
          </p:cNvPr>
          <p:cNvSpPr txBox="1"/>
          <p:nvPr/>
        </p:nvSpPr>
        <p:spPr>
          <a:xfrm>
            <a:off x="883869" y="3009906"/>
            <a:ext cx="1581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Gőz</a:t>
            </a:r>
            <a:r>
              <a:rPr lang="en-GB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GB" dirty="0" err="1">
                <a:solidFill>
                  <a:srgbClr val="FF0000"/>
                </a:solidFill>
              </a:rPr>
              <a:t>beton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csövek</a:t>
            </a:r>
            <a:r>
              <a:rPr lang="en-GB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1880-1930.</a:t>
            </a:r>
          </a:p>
          <a:p>
            <a:pPr algn="ctr"/>
            <a:r>
              <a:rPr lang="en-GB" dirty="0" err="1">
                <a:solidFill>
                  <a:srgbClr val="FF0000"/>
                </a:solidFill>
              </a:rPr>
              <a:t>Hőm</a:t>
            </a:r>
            <a:r>
              <a:rPr lang="en-GB" dirty="0">
                <a:solidFill>
                  <a:srgbClr val="FF0000"/>
                </a:solidFill>
              </a:rPr>
              <a:t>: &gt;200°C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239D0-54A1-4BC6-B6D1-FAA672DC23A9}"/>
              </a:ext>
            </a:extLst>
          </p:cNvPr>
          <p:cNvSpPr txBox="1"/>
          <p:nvPr/>
        </p:nvSpPr>
        <p:spPr>
          <a:xfrm>
            <a:off x="2789272" y="3356416"/>
            <a:ext cx="1457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Forróvíz</a:t>
            </a:r>
            <a:r>
              <a:rPr lang="en-GB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GB" dirty="0" err="1">
                <a:solidFill>
                  <a:srgbClr val="FF0000"/>
                </a:solidFill>
              </a:rPr>
              <a:t>helyszínen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gyártott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hőközpontok</a:t>
            </a:r>
            <a:r>
              <a:rPr lang="en-GB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1931-1980.</a:t>
            </a:r>
          </a:p>
          <a:p>
            <a:pPr algn="ctr"/>
            <a:r>
              <a:rPr lang="en-GB" dirty="0" err="1">
                <a:solidFill>
                  <a:srgbClr val="FF0000"/>
                </a:solidFill>
              </a:rPr>
              <a:t>Hőm</a:t>
            </a:r>
            <a:r>
              <a:rPr lang="en-GB" dirty="0">
                <a:solidFill>
                  <a:srgbClr val="FF0000"/>
                </a:solidFill>
              </a:rPr>
              <a:t>: &gt;100°C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0A194-6DAA-43F4-8325-3671FF756219}"/>
              </a:ext>
            </a:extLst>
          </p:cNvPr>
          <p:cNvSpPr txBox="1"/>
          <p:nvPr/>
        </p:nvSpPr>
        <p:spPr>
          <a:xfrm>
            <a:off x="4570599" y="3343476"/>
            <a:ext cx="1457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Melegvíz</a:t>
            </a:r>
            <a:r>
              <a:rPr lang="en-GB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GB" dirty="0" err="1">
                <a:solidFill>
                  <a:srgbClr val="FF0000"/>
                </a:solidFill>
              </a:rPr>
              <a:t>Előszigetelt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csövek</a:t>
            </a:r>
            <a:r>
              <a:rPr lang="en-GB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GB" dirty="0" err="1">
                <a:solidFill>
                  <a:srgbClr val="FF0000"/>
                </a:solidFill>
              </a:rPr>
              <a:t>Előre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gyártott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kompakt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hőközpontok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mérés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táv-felügyelet</a:t>
            </a:r>
            <a:r>
              <a:rPr lang="en-GB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1981-2020.</a:t>
            </a:r>
          </a:p>
          <a:p>
            <a:pPr algn="ctr"/>
            <a:r>
              <a:rPr lang="en-GB" dirty="0" err="1">
                <a:solidFill>
                  <a:srgbClr val="FF0000"/>
                </a:solidFill>
              </a:rPr>
              <a:t>Hőm</a:t>
            </a:r>
            <a:r>
              <a:rPr lang="en-GB" dirty="0">
                <a:solidFill>
                  <a:srgbClr val="FF0000"/>
                </a:solidFill>
              </a:rPr>
              <a:t>: &lt;100°C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71683-CB20-48B1-801E-860BB39F9A04}"/>
              </a:ext>
            </a:extLst>
          </p:cNvPr>
          <p:cNvSpPr txBox="1"/>
          <p:nvPr/>
        </p:nvSpPr>
        <p:spPr>
          <a:xfrm>
            <a:off x="6923795" y="3194572"/>
            <a:ext cx="1708927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Melegvíz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Alacsony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energia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szükséglet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kétirányú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2020.-</a:t>
            </a:r>
          </a:p>
          <a:p>
            <a:pPr algn="ctr"/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Hőm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: &lt; 50..60°C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124EB9-75EC-4D1A-ABDC-9F647AEBF506}"/>
              </a:ext>
            </a:extLst>
          </p:cNvPr>
          <p:cNvSpPr/>
          <p:nvPr/>
        </p:nvSpPr>
        <p:spPr>
          <a:xfrm>
            <a:off x="3014804" y="1339913"/>
            <a:ext cx="3376943" cy="65003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Energiahatékonyság</a:t>
            </a:r>
            <a:r>
              <a:rPr lang="en-GB" dirty="0"/>
              <a:t> </a:t>
            </a:r>
            <a:r>
              <a:rPr lang="en-GB" dirty="0" err="1"/>
              <a:t>javulás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82BBB-550F-4DEF-8C5F-0FD4DB899A7E}"/>
              </a:ext>
            </a:extLst>
          </p:cNvPr>
          <p:cNvSpPr txBox="1"/>
          <p:nvPr/>
        </p:nvSpPr>
        <p:spPr>
          <a:xfrm>
            <a:off x="6923794" y="4380067"/>
            <a:ext cx="1708927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Lakóépületek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energia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fogyasztása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csökken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hőszigetelés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889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35C7ABAB-8506-40ED-8A6C-EBDCE3B5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862" y="526797"/>
            <a:ext cx="5304934" cy="73178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HŐKÖZPONT ALAPFUNKCIÓ</a:t>
            </a:r>
            <a:endParaRPr lang="hu-HU" sz="3600" b="1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187300-4895-4DBA-A37B-32C8FC4AE31A}"/>
              </a:ext>
            </a:extLst>
          </p:cNvPr>
          <p:cNvGrpSpPr/>
          <p:nvPr/>
        </p:nvGrpSpPr>
        <p:grpSpPr>
          <a:xfrm>
            <a:off x="1937875" y="2261148"/>
            <a:ext cx="5366801" cy="3334869"/>
            <a:chOff x="1889244" y="1944365"/>
            <a:chExt cx="5543025" cy="383249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22308A-0562-43AF-87BE-13D09B5B7064}"/>
                </a:ext>
              </a:extLst>
            </p:cNvPr>
            <p:cNvCxnSpPr>
              <a:cxnSpLocks/>
            </p:cNvCxnSpPr>
            <p:nvPr/>
          </p:nvCxnSpPr>
          <p:spPr>
            <a:xfrm>
              <a:off x="1908966" y="1944365"/>
              <a:ext cx="262000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BC40081-4255-4F49-8BE2-C469C011E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252" y="1944365"/>
              <a:ext cx="0" cy="3819943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1CE30F-4277-4C43-B88E-315BB0069E48}"/>
                </a:ext>
              </a:extLst>
            </p:cNvPr>
            <p:cNvCxnSpPr>
              <a:cxnSpLocks/>
            </p:cNvCxnSpPr>
            <p:nvPr/>
          </p:nvCxnSpPr>
          <p:spPr>
            <a:xfrm>
              <a:off x="1889244" y="5764308"/>
              <a:ext cx="262000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4FA233-2173-4445-BE04-F98FA5A31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1652" y="1944365"/>
              <a:ext cx="0" cy="3819943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E05349-3284-457A-BC69-2878E0E626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261" y="4163209"/>
              <a:ext cx="0" cy="1613646"/>
            </a:xfrm>
            <a:prstGeom prst="line">
              <a:avLst/>
            </a:prstGeom>
            <a:ln w="508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DAEDA5-2409-48D7-8728-40F7BBE4D165}"/>
                </a:ext>
              </a:extLst>
            </p:cNvPr>
            <p:cNvCxnSpPr>
              <a:cxnSpLocks/>
            </p:cNvCxnSpPr>
            <p:nvPr/>
          </p:nvCxnSpPr>
          <p:spPr>
            <a:xfrm>
              <a:off x="4812261" y="1956911"/>
              <a:ext cx="262000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279B80-DEB0-4D03-A4FD-9240983FD450}"/>
                </a:ext>
              </a:extLst>
            </p:cNvPr>
            <p:cNvCxnSpPr>
              <a:cxnSpLocks/>
            </p:cNvCxnSpPr>
            <p:nvPr/>
          </p:nvCxnSpPr>
          <p:spPr>
            <a:xfrm>
              <a:off x="4812261" y="5764308"/>
              <a:ext cx="2620008" cy="0"/>
            </a:xfrm>
            <a:prstGeom prst="line">
              <a:avLst/>
            </a:prstGeom>
            <a:ln w="508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AD22B9E-3145-4645-BC36-C4A4C1457638}"/>
                </a:ext>
              </a:extLst>
            </p:cNvPr>
            <p:cNvCxnSpPr>
              <a:cxnSpLocks/>
            </p:cNvCxnSpPr>
            <p:nvPr/>
          </p:nvCxnSpPr>
          <p:spPr>
            <a:xfrm>
              <a:off x="4812261" y="4163209"/>
              <a:ext cx="2620008" cy="0"/>
            </a:xfrm>
            <a:prstGeom prst="line">
              <a:avLst/>
            </a:prstGeom>
            <a:ln w="508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E95B10-E7A0-4555-B631-ED0D2479DA62}"/>
                </a:ext>
              </a:extLst>
            </p:cNvPr>
            <p:cNvCxnSpPr>
              <a:cxnSpLocks/>
            </p:cNvCxnSpPr>
            <p:nvPr/>
          </p:nvCxnSpPr>
          <p:spPr>
            <a:xfrm>
              <a:off x="4812261" y="4035910"/>
              <a:ext cx="262000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0F10EF8-7646-4A6A-B21B-8F32EC1F02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261" y="1956911"/>
              <a:ext cx="0" cy="207899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row: Notched Right 22">
              <a:extLst>
                <a:ext uri="{FF2B5EF4-FFF2-40B4-BE49-F238E27FC236}">
                  <a16:creationId xmlns:a16="http://schemas.microsoft.com/office/drawing/2014/main" id="{675E25EF-97F4-4967-BBFC-3FE84A11FAB6}"/>
                </a:ext>
              </a:extLst>
            </p:cNvPr>
            <p:cNvSpPr/>
            <p:nvPr/>
          </p:nvSpPr>
          <p:spPr>
            <a:xfrm>
              <a:off x="3744373" y="2495942"/>
              <a:ext cx="1854342" cy="721626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Energia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4" name="Arrow: Notched Right 23">
              <a:extLst>
                <a:ext uri="{FF2B5EF4-FFF2-40B4-BE49-F238E27FC236}">
                  <a16:creationId xmlns:a16="http://schemas.microsoft.com/office/drawing/2014/main" id="{7FD5B305-8374-40FB-9221-E72FEF2BD041}"/>
                </a:ext>
              </a:extLst>
            </p:cNvPr>
            <p:cNvSpPr/>
            <p:nvPr/>
          </p:nvSpPr>
          <p:spPr>
            <a:xfrm>
              <a:off x="3744374" y="4491107"/>
              <a:ext cx="1854344" cy="776648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Energia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D0A3FD7-0DBF-4EBC-90A9-63B0C2D512C1}"/>
              </a:ext>
            </a:extLst>
          </p:cNvPr>
          <p:cNvSpPr/>
          <p:nvPr/>
        </p:nvSpPr>
        <p:spPr>
          <a:xfrm>
            <a:off x="1425389" y="2625460"/>
            <a:ext cx="207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Névleges</a:t>
            </a:r>
            <a:r>
              <a:rPr lang="en-GB" dirty="0"/>
              <a:t> </a:t>
            </a:r>
            <a:r>
              <a:rPr lang="en-GB" dirty="0" err="1"/>
              <a:t>nyomás</a:t>
            </a:r>
            <a:r>
              <a:rPr lang="en-GB" dirty="0"/>
              <a:t>:</a:t>
            </a:r>
          </a:p>
          <a:p>
            <a:pPr algn="ctr"/>
            <a:r>
              <a:rPr lang="en-GB" dirty="0"/>
              <a:t>PN16, PN25</a:t>
            </a: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B8BEC5-979E-4781-8CF9-DF95778706DB}"/>
              </a:ext>
            </a:extLst>
          </p:cNvPr>
          <p:cNvSpPr/>
          <p:nvPr/>
        </p:nvSpPr>
        <p:spPr>
          <a:xfrm>
            <a:off x="1165537" y="3529296"/>
            <a:ext cx="2635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Névleges</a:t>
            </a:r>
            <a:r>
              <a:rPr lang="en-GB" dirty="0"/>
              <a:t> </a:t>
            </a:r>
            <a:r>
              <a:rPr lang="en-GB" dirty="0" err="1"/>
              <a:t>hőmérséklet</a:t>
            </a:r>
            <a:r>
              <a:rPr lang="en-GB" dirty="0"/>
              <a:t>:</a:t>
            </a:r>
          </a:p>
          <a:p>
            <a:pPr algn="ctr"/>
            <a:r>
              <a:rPr lang="en-GB" dirty="0"/>
              <a:t>110°C, 130°C, 150 °C</a:t>
            </a: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3E8D03-0F05-41FA-ACF0-D6B097849DBC}"/>
              </a:ext>
            </a:extLst>
          </p:cNvPr>
          <p:cNvSpPr/>
          <p:nvPr/>
        </p:nvSpPr>
        <p:spPr>
          <a:xfrm>
            <a:off x="1029103" y="4380788"/>
            <a:ext cx="263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Közeg</a:t>
            </a:r>
            <a:r>
              <a:rPr lang="en-GB" dirty="0"/>
              <a:t>:</a:t>
            </a:r>
          </a:p>
          <a:p>
            <a:pPr algn="ctr"/>
            <a:r>
              <a:rPr lang="en-GB" dirty="0" err="1"/>
              <a:t>Melegvíz</a:t>
            </a:r>
            <a:r>
              <a:rPr lang="en-GB" dirty="0"/>
              <a:t>, </a:t>
            </a:r>
            <a:r>
              <a:rPr lang="en-GB" dirty="0" err="1"/>
              <a:t>forróvíz</a:t>
            </a:r>
            <a:r>
              <a:rPr lang="en-GB" dirty="0"/>
              <a:t>, </a:t>
            </a:r>
            <a:r>
              <a:rPr lang="en-GB" dirty="0" err="1"/>
              <a:t>gőz</a:t>
            </a: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1AF1D5-471C-4B89-B18C-7264CD30F193}"/>
              </a:ext>
            </a:extLst>
          </p:cNvPr>
          <p:cNvSpPr/>
          <p:nvPr/>
        </p:nvSpPr>
        <p:spPr>
          <a:xfrm>
            <a:off x="5505193" y="2553645"/>
            <a:ext cx="2262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ym typeface="Wingdings" panose="05000000000000000000" pitchFamily="2" charset="2"/>
              </a:rPr>
              <a:t>PN6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C2C85D-C3EE-4743-BAC4-490887F7C415}"/>
              </a:ext>
            </a:extLst>
          </p:cNvPr>
          <p:cNvSpPr/>
          <p:nvPr/>
        </p:nvSpPr>
        <p:spPr>
          <a:xfrm>
            <a:off x="5621329" y="2867862"/>
            <a:ext cx="2146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ym typeface="Wingdings" panose="05000000000000000000" pitchFamily="2" charset="2"/>
              </a:rPr>
              <a:t>90°C, 80°C, 35°C, 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5E0083-D4E8-4D30-936F-7373339E615B}"/>
              </a:ext>
            </a:extLst>
          </p:cNvPr>
          <p:cNvSpPr/>
          <p:nvPr/>
        </p:nvSpPr>
        <p:spPr>
          <a:xfrm>
            <a:off x="5761262" y="3198599"/>
            <a:ext cx="1785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ym typeface="Wingdings" panose="05000000000000000000" pitchFamily="2" charset="2"/>
              </a:rPr>
              <a:t>F</a:t>
            </a:r>
            <a:r>
              <a:rPr lang="hu-HU" dirty="0">
                <a:sym typeface="Wingdings" panose="05000000000000000000" pitchFamily="2" charset="2"/>
              </a:rPr>
              <a:t>ű</a:t>
            </a:r>
            <a:r>
              <a:rPr lang="en-GB" dirty="0" err="1">
                <a:sym typeface="Wingdings" panose="05000000000000000000" pitchFamily="2" charset="2"/>
              </a:rPr>
              <a:t>tővíz</a:t>
            </a: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009F1B-0D2C-4957-A1D6-6636FD39A294}"/>
              </a:ext>
            </a:extLst>
          </p:cNvPr>
          <p:cNvSpPr/>
          <p:nvPr/>
        </p:nvSpPr>
        <p:spPr>
          <a:xfrm>
            <a:off x="5558472" y="4306525"/>
            <a:ext cx="2262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ym typeface="Wingdings" panose="05000000000000000000" pitchFamily="2" charset="2"/>
              </a:rPr>
              <a:t>PN10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B007AD-0690-44E2-805E-FE70FDD22597}"/>
              </a:ext>
            </a:extLst>
          </p:cNvPr>
          <p:cNvSpPr/>
          <p:nvPr/>
        </p:nvSpPr>
        <p:spPr>
          <a:xfrm>
            <a:off x="5674608" y="4620742"/>
            <a:ext cx="2146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ym typeface="Wingdings" panose="05000000000000000000" pitchFamily="2" charset="2"/>
              </a:rPr>
              <a:t>55°C, 45°C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210E32-3003-4F00-89A6-DE573D8B980F}"/>
              </a:ext>
            </a:extLst>
          </p:cNvPr>
          <p:cNvSpPr/>
          <p:nvPr/>
        </p:nvSpPr>
        <p:spPr>
          <a:xfrm>
            <a:off x="5814541" y="4951479"/>
            <a:ext cx="1785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ym typeface="Wingdings" panose="05000000000000000000" pitchFamily="2" charset="2"/>
              </a:rPr>
              <a:t>HMV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8E61C6-64F0-46D4-B8EE-77205E768420}"/>
              </a:ext>
            </a:extLst>
          </p:cNvPr>
          <p:cNvSpPr/>
          <p:nvPr/>
        </p:nvSpPr>
        <p:spPr>
          <a:xfrm>
            <a:off x="2500160" y="1853752"/>
            <a:ext cx="207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/>
              <a:t>Primer </a:t>
            </a:r>
            <a:r>
              <a:rPr lang="en-GB" dirty="0" err="1"/>
              <a:t>oldal</a:t>
            </a: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C64ED4-CBBB-45AF-A8D0-EF83E0263BA5}"/>
              </a:ext>
            </a:extLst>
          </p:cNvPr>
          <p:cNvSpPr/>
          <p:nvPr/>
        </p:nvSpPr>
        <p:spPr>
          <a:xfrm>
            <a:off x="4676076" y="1853752"/>
            <a:ext cx="207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Szekunder</a:t>
            </a:r>
            <a:r>
              <a:rPr lang="en-GB" dirty="0"/>
              <a:t> </a:t>
            </a:r>
            <a:r>
              <a:rPr lang="en-GB" dirty="0" err="1"/>
              <a:t>oldal</a:t>
            </a:r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3574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65" y="322729"/>
            <a:ext cx="5516656" cy="1327619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Követelmények</a:t>
            </a:r>
            <a:r>
              <a:rPr lang="en-GB" b="1" dirty="0">
                <a:solidFill>
                  <a:srgbClr val="FF0000"/>
                </a:solidFill>
              </a:rPr>
              <a:t> (2020+)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1E6FC8-F2C7-0B4B-9507-E38AAA0B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744" y="2129115"/>
            <a:ext cx="7308477" cy="3907099"/>
          </a:xfrm>
        </p:spPr>
        <p:txBody>
          <a:bodyPr>
            <a:normAutofit fontScale="47500" lnSpcReduction="20000"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Könnyen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tervezhető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és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telepíthető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Versenyképes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ár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Gáz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kazánnal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hőszivattyúval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összvetve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r>
              <a:rPr lang="en-GB" dirty="0" err="1">
                <a:solidFill>
                  <a:srgbClr val="FF0000"/>
                </a:solidFill>
              </a:rPr>
              <a:t>Kis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méret</a:t>
            </a:r>
            <a:r>
              <a:rPr lang="hu-HU" dirty="0">
                <a:solidFill>
                  <a:srgbClr val="FF0000"/>
                </a:solidFill>
              </a:rPr>
              <a:t>ű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kompakt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Hosszú </a:t>
            </a:r>
            <a:r>
              <a:rPr lang="en-GB" dirty="0" err="1">
                <a:solidFill>
                  <a:srgbClr val="FF0000"/>
                </a:solidFill>
              </a:rPr>
              <a:t>élettartam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könny</a:t>
            </a:r>
            <a:r>
              <a:rPr lang="hu-HU" b="1" dirty="0">
                <a:solidFill>
                  <a:srgbClr val="FF0000"/>
                </a:solidFill>
              </a:rPr>
              <a:t>ű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karbantartás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Esztétikus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Könnyen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kezelető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Fogyasztó</a:t>
            </a:r>
            <a:r>
              <a:rPr lang="en-GB" b="1" dirty="0">
                <a:solidFill>
                  <a:srgbClr val="FF0000"/>
                </a:solidFill>
              </a:rPr>
              <a:t> is be </a:t>
            </a:r>
            <a:r>
              <a:rPr lang="en-GB" b="1" dirty="0" err="1">
                <a:solidFill>
                  <a:srgbClr val="FF0000"/>
                </a:solidFill>
              </a:rPr>
              <a:t>tudjon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avatkozni</a:t>
            </a:r>
            <a:r>
              <a:rPr lang="en-GB" dirty="0">
                <a:solidFill>
                  <a:srgbClr val="FF0000"/>
                </a:solidFill>
              </a:rPr>
              <a:t> a m</a:t>
            </a:r>
            <a:r>
              <a:rPr lang="hu-HU" dirty="0">
                <a:solidFill>
                  <a:srgbClr val="FF0000"/>
                </a:solidFill>
              </a:rPr>
              <a:t>ű</a:t>
            </a:r>
            <a:r>
              <a:rPr lang="en-GB" dirty="0" err="1">
                <a:solidFill>
                  <a:srgbClr val="FF0000"/>
                </a:solidFill>
              </a:rPr>
              <a:t>ködésbe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akár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távolról</a:t>
            </a:r>
            <a:r>
              <a:rPr lang="en-GB" dirty="0">
                <a:solidFill>
                  <a:srgbClr val="FF0000"/>
                </a:solidFill>
              </a:rPr>
              <a:t> is</a:t>
            </a:r>
          </a:p>
          <a:p>
            <a:r>
              <a:rPr lang="en-GB" dirty="0" err="1">
                <a:solidFill>
                  <a:srgbClr val="FF0000"/>
                </a:solidFill>
              </a:rPr>
              <a:t>Alacsony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zajkibocsátás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Pontos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szabályozás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komfortos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Táv-felügyelhető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táv-állítható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Mérés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táv-leolvasás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Energiahatékony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és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takarékos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b="1" dirty="0">
                <a:solidFill>
                  <a:srgbClr val="FF0000"/>
                </a:solidFill>
              </a:rPr>
              <a:t>primer dt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szabályozott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szivattyúk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hőszigetelés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r>
              <a:rPr lang="en-GB" b="1" dirty="0">
                <a:solidFill>
                  <a:srgbClr val="FF0000"/>
                </a:solidFill>
              </a:rPr>
              <a:t>3G </a:t>
            </a:r>
            <a:r>
              <a:rPr lang="en-GB" b="1" dirty="0" err="1">
                <a:solidFill>
                  <a:srgbClr val="FF0000"/>
                </a:solidFill>
              </a:rPr>
              <a:t>és</a:t>
            </a:r>
            <a:r>
              <a:rPr lang="en-GB" b="1" dirty="0">
                <a:solidFill>
                  <a:srgbClr val="FF0000"/>
                </a:solidFill>
              </a:rPr>
              <a:t> 4G </a:t>
            </a:r>
            <a:r>
              <a:rPr lang="en-GB" b="1" dirty="0" err="1">
                <a:solidFill>
                  <a:srgbClr val="FF0000"/>
                </a:solidFill>
              </a:rPr>
              <a:t>távf</a:t>
            </a:r>
            <a:r>
              <a:rPr lang="hu-HU" b="1" dirty="0">
                <a:solidFill>
                  <a:srgbClr val="FF0000"/>
                </a:solidFill>
              </a:rPr>
              <a:t>ű</a:t>
            </a:r>
            <a:r>
              <a:rPr lang="en-GB" b="1" dirty="0" err="1">
                <a:solidFill>
                  <a:srgbClr val="FF0000"/>
                </a:solidFill>
              </a:rPr>
              <a:t>tésre</a:t>
            </a:r>
            <a:r>
              <a:rPr lang="en-GB" b="1" dirty="0">
                <a:solidFill>
                  <a:srgbClr val="FF0000"/>
                </a:solidFill>
              </a:rPr>
              <a:t> is </a:t>
            </a:r>
            <a:r>
              <a:rPr lang="en-GB" dirty="0" err="1">
                <a:solidFill>
                  <a:srgbClr val="FF0000"/>
                </a:solidFill>
              </a:rPr>
              <a:t>alkalmazható</a:t>
            </a:r>
            <a:r>
              <a:rPr lang="en-GB" dirty="0">
                <a:solidFill>
                  <a:srgbClr val="FF0000"/>
                </a:solidFill>
              </a:rPr>
              <a:t> (3G:&lt;100°C, 4G:&lt;70°C, 4G: </a:t>
            </a:r>
            <a:r>
              <a:rPr lang="en-GB" b="1" dirty="0" err="1">
                <a:solidFill>
                  <a:srgbClr val="FF0000"/>
                </a:solidFill>
              </a:rPr>
              <a:t>Alternatív</a:t>
            </a:r>
            <a:r>
              <a:rPr lang="en-GB" b="1" dirty="0">
                <a:solidFill>
                  <a:srgbClr val="FF0000"/>
                </a:solidFill>
              </a:rPr>
              <a:t> E.F., </a:t>
            </a:r>
            <a:r>
              <a:rPr lang="en-GB" b="1" dirty="0" err="1">
                <a:solidFill>
                  <a:srgbClr val="FF0000"/>
                </a:solidFill>
              </a:rPr>
              <a:t>kétirányú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Alternatív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energiaforrások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integrálhatók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legyenek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b="1" dirty="0">
                <a:solidFill>
                  <a:srgbClr val="FF0000"/>
                </a:solidFill>
              </a:rPr>
              <a:t>Nap, </a:t>
            </a:r>
            <a:r>
              <a:rPr lang="en-GB" b="1" dirty="0" err="1">
                <a:solidFill>
                  <a:srgbClr val="FF0000"/>
                </a:solidFill>
              </a:rPr>
              <a:t>Gáz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Hőszivattyú</a:t>
            </a:r>
            <a:r>
              <a:rPr lang="en-GB" dirty="0">
                <a:solidFill>
                  <a:srgbClr val="FF0000"/>
                </a:solidFill>
              </a:rPr>
              <a:t>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D0356596-3920-492F-8F83-60C4FDF99791}"/>
              </a:ext>
            </a:extLst>
          </p:cNvPr>
          <p:cNvSpPr txBox="1">
            <a:spLocks/>
          </p:cNvSpPr>
          <p:nvPr/>
        </p:nvSpPr>
        <p:spPr>
          <a:xfrm>
            <a:off x="628650" y="1357117"/>
            <a:ext cx="7886700" cy="7944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b="1" dirty="0" err="1">
                <a:solidFill>
                  <a:srgbClr val="FF0000"/>
                </a:solidFill>
              </a:rPr>
              <a:t>Legyen</a:t>
            </a:r>
            <a:r>
              <a:rPr lang="en-GB" b="1" dirty="0">
                <a:solidFill>
                  <a:srgbClr val="FF0000"/>
                </a:solidFill>
              </a:rPr>
              <a:t> modern </a:t>
            </a:r>
            <a:r>
              <a:rPr lang="en-GB" b="1" dirty="0" err="1">
                <a:solidFill>
                  <a:srgbClr val="FF0000"/>
                </a:solidFill>
              </a:rPr>
              <a:t>és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feleljen</a:t>
            </a:r>
            <a:r>
              <a:rPr lang="en-GB" b="1" dirty="0">
                <a:solidFill>
                  <a:srgbClr val="FF0000"/>
                </a:solidFill>
              </a:rPr>
              <a:t> meg a ma </a:t>
            </a:r>
            <a:r>
              <a:rPr lang="en-GB" b="1" dirty="0" err="1">
                <a:solidFill>
                  <a:srgbClr val="FF0000"/>
                </a:solidFill>
              </a:rPr>
              <a:t>és</a:t>
            </a:r>
            <a:r>
              <a:rPr lang="en-GB" b="1" dirty="0">
                <a:solidFill>
                  <a:srgbClr val="FF0000"/>
                </a:solidFill>
              </a:rPr>
              <a:t> a </a:t>
            </a:r>
            <a:r>
              <a:rPr lang="en-GB" b="1" dirty="0" err="1">
                <a:solidFill>
                  <a:srgbClr val="FF0000"/>
                </a:solidFill>
              </a:rPr>
              <a:t>jövő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követelményeinek</a:t>
            </a:r>
            <a:r>
              <a:rPr lang="en-GB" b="1" dirty="0">
                <a:solidFill>
                  <a:srgbClr val="FF0000"/>
                </a:solidFill>
              </a:rPr>
              <a:t>!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391" y="322730"/>
            <a:ext cx="5516656" cy="672322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Lehetséges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megoldások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6994D-BFD9-4A1E-BE68-C98AB8C3B67A}"/>
              </a:ext>
            </a:extLst>
          </p:cNvPr>
          <p:cNvSpPr txBox="1"/>
          <p:nvPr/>
        </p:nvSpPr>
        <p:spPr>
          <a:xfrm>
            <a:off x="666426" y="1650348"/>
            <a:ext cx="5390129" cy="677108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fűtés</a:t>
            </a:r>
            <a:r>
              <a:rPr lang="en-GB" sz="3200" b="1" dirty="0">
                <a:solidFill>
                  <a:schemeClr val="bg1"/>
                </a:solidFill>
              </a:rPr>
              <a:t>: 50kW – HMV 50 kW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   </a:t>
            </a:r>
            <a:r>
              <a:rPr lang="en-GB" sz="1200" b="1" dirty="0" err="1">
                <a:solidFill>
                  <a:schemeClr val="bg1"/>
                </a:solidFill>
              </a:rPr>
              <a:t>LogoMini</a:t>
            </a:r>
            <a:r>
              <a:rPr lang="en-GB" sz="1200" b="1" dirty="0">
                <a:solidFill>
                  <a:schemeClr val="bg1"/>
                </a:solidFill>
              </a:rPr>
              <a:t> (“</a:t>
            </a:r>
            <a:r>
              <a:rPr lang="en-GB" sz="1200" b="1" dirty="0" err="1">
                <a:solidFill>
                  <a:schemeClr val="bg1"/>
                </a:solidFill>
              </a:rPr>
              <a:t>Kis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Hőközpont</a:t>
            </a:r>
            <a:r>
              <a:rPr lang="en-GB" sz="1200" b="1" dirty="0">
                <a:solidFill>
                  <a:schemeClr val="bg1"/>
                </a:solidFill>
              </a:rPr>
              <a:t>”)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AC0E3-9C66-44B0-A0EE-DC4CE829D8C1}"/>
              </a:ext>
            </a:extLst>
          </p:cNvPr>
          <p:cNvSpPr txBox="1"/>
          <p:nvPr/>
        </p:nvSpPr>
        <p:spPr>
          <a:xfrm>
            <a:off x="666425" y="2634615"/>
            <a:ext cx="5390129" cy="677108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 f</a:t>
            </a:r>
            <a:r>
              <a:rPr lang="hu-HU" sz="3200" b="1" dirty="0">
                <a:solidFill>
                  <a:schemeClr val="bg1"/>
                </a:solidFill>
              </a:rPr>
              <a:t>ű</a:t>
            </a:r>
            <a:r>
              <a:rPr lang="en-GB" sz="3200" b="1" dirty="0" err="1">
                <a:solidFill>
                  <a:schemeClr val="bg1"/>
                </a:solidFill>
              </a:rPr>
              <a:t>tés</a:t>
            </a:r>
            <a:r>
              <a:rPr lang="en-GB" sz="3200" b="1" dirty="0">
                <a:solidFill>
                  <a:schemeClr val="bg1"/>
                </a:solidFill>
              </a:rPr>
              <a:t>/HMV: 80 kW-</a:t>
            </a:r>
            <a:r>
              <a:rPr lang="en-GB" sz="3200" b="1" dirty="0" err="1">
                <a:solidFill>
                  <a:schemeClr val="bg1"/>
                </a:solidFill>
              </a:rPr>
              <a:t>ig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   </a:t>
            </a:r>
            <a:r>
              <a:rPr lang="en-GB" sz="1200" b="1" dirty="0" err="1">
                <a:solidFill>
                  <a:schemeClr val="bg1"/>
                </a:solidFill>
              </a:rPr>
              <a:t>LogoDistrict</a:t>
            </a:r>
            <a:r>
              <a:rPr lang="en-GB" sz="1200" b="1" dirty="0">
                <a:solidFill>
                  <a:schemeClr val="bg1"/>
                </a:solidFill>
              </a:rPr>
              <a:t> (“</a:t>
            </a:r>
            <a:r>
              <a:rPr lang="en-GB" sz="1200" b="1" dirty="0" err="1">
                <a:solidFill>
                  <a:schemeClr val="bg1"/>
                </a:solidFill>
              </a:rPr>
              <a:t>Kis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Hőközpont</a:t>
            </a:r>
            <a:r>
              <a:rPr lang="en-GB" sz="1200" b="1" dirty="0">
                <a:solidFill>
                  <a:schemeClr val="bg1"/>
                </a:solidFill>
              </a:rPr>
              <a:t>”)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A3885-0E77-4BE6-93B1-9CD919ADF9B9}"/>
              </a:ext>
            </a:extLst>
          </p:cNvPr>
          <p:cNvSpPr txBox="1"/>
          <p:nvPr/>
        </p:nvSpPr>
        <p:spPr>
          <a:xfrm>
            <a:off x="666424" y="3703484"/>
            <a:ext cx="5390129" cy="1169551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igény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szerint</a:t>
            </a:r>
            <a:r>
              <a:rPr lang="en-GB" sz="3200" b="1" dirty="0">
                <a:solidFill>
                  <a:schemeClr val="bg1"/>
                </a:solidFill>
              </a:rPr>
              <a:t>, </a:t>
            </a:r>
            <a:r>
              <a:rPr lang="en-GB" sz="3200" b="1" dirty="0" err="1">
                <a:solidFill>
                  <a:schemeClr val="bg1"/>
                </a:solidFill>
              </a:rPr>
              <a:t>bármely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teljesítmény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   </a:t>
            </a:r>
            <a:r>
              <a:rPr lang="en-GB" sz="1200" b="1" dirty="0" err="1">
                <a:solidFill>
                  <a:schemeClr val="bg1"/>
                </a:solidFill>
              </a:rPr>
              <a:t>LogoMax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AC3426-A44D-4C2E-94B6-60300A8A2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867" y="2462232"/>
            <a:ext cx="1495177" cy="1841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198BB-1848-404C-82A3-7693A4876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484" y="1306134"/>
            <a:ext cx="1040206" cy="1404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F58910-9CF2-4BBA-9307-2E6C247AA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867" y="4275329"/>
            <a:ext cx="1982000" cy="213478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D952EE-950D-44F4-A3D7-7B88FF8D1C0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056554" y="2973169"/>
            <a:ext cx="891033" cy="409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3EF837-D491-4A62-B295-B7EE5C682D02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056555" y="1877019"/>
            <a:ext cx="233905" cy="111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8C3DAF-33F4-4022-A92D-810AFB214700}"/>
              </a:ext>
            </a:extLst>
          </p:cNvPr>
          <p:cNvCxnSpPr>
            <a:cxnSpLocks/>
          </p:cNvCxnSpPr>
          <p:nvPr/>
        </p:nvCxnSpPr>
        <p:spPr>
          <a:xfrm>
            <a:off x="6070583" y="4307930"/>
            <a:ext cx="356901" cy="424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2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94858"/>
            <a:ext cx="5516656" cy="769168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Kis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Hőközpontok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D0356596-3920-492F-8F83-60C4FDF99791}"/>
              </a:ext>
            </a:extLst>
          </p:cNvPr>
          <p:cNvSpPr txBox="1">
            <a:spLocks/>
          </p:cNvSpPr>
          <p:nvPr/>
        </p:nvSpPr>
        <p:spPr>
          <a:xfrm>
            <a:off x="2850903" y="1550040"/>
            <a:ext cx="3926415" cy="421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</a:rPr>
              <a:t>Primer </a:t>
            </a:r>
            <a:r>
              <a:rPr lang="en-GB" b="1" dirty="0" err="1">
                <a:solidFill>
                  <a:srgbClr val="FF0000"/>
                </a:solidFill>
              </a:rPr>
              <a:t>oldali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hőm</a:t>
            </a:r>
            <a:r>
              <a:rPr lang="en-GB" b="1" dirty="0">
                <a:solidFill>
                  <a:srgbClr val="FF0000"/>
                </a:solidFill>
              </a:rPr>
              <a:t>.: 130°C (150°C)</a:t>
            </a:r>
          </a:p>
          <a:p>
            <a:r>
              <a:rPr lang="en-GB" b="1" dirty="0">
                <a:solidFill>
                  <a:srgbClr val="FF0000"/>
                </a:solidFill>
              </a:rPr>
              <a:t>Primer </a:t>
            </a:r>
            <a:r>
              <a:rPr lang="en-GB" b="1" dirty="0" err="1">
                <a:solidFill>
                  <a:srgbClr val="FF0000"/>
                </a:solidFill>
              </a:rPr>
              <a:t>névleges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nyomás</a:t>
            </a:r>
            <a:r>
              <a:rPr lang="en-GB" b="1" dirty="0">
                <a:solidFill>
                  <a:srgbClr val="FF0000"/>
                </a:solidFill>
              </a:rPr>
              <a:t>: PN16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Teljesítmény</a:t>
            </a:r>
            <a:r>
              <a:rPr lang="en-GB" b="1" dirty="0">
                <a:solidFill>
                  <a:srgbClr val="FF0000"/>
                </a:solidFill>
              </a:rPr>
              <a:t>: 25kW, 50kW, 70kW</a:t>
            </a:r>
          </a:p>
          <a:p>
            <a:r>
              <a:rPr lang="en-GB" b="1" dirty="0">
                <a:solidFill>
                  <a:srgbClr val="FF0000"/>
                </a:solidFill>
              </a:rPr>
              <a:t>F</a:t>
            </a:r>
            <a:r>
              <a:rPr lang="hu-HU" b="1" dirty="0">
                <a:solidFill>
                  <a:srgbClr val="FF0000"/>
                </a:solidFill>
              </a:rPr>
              <a:t>ű</a:t>
            </a:r>
            <a:r>
              <a:rPr lang="en-GB" b="1" dirty="0" err="1">
                <a:solidFill>
                  <a:srgbClr val="FF0000"/>
                </a:solidFill>
              </a:rPr>
              <a:t>tés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vagy</a:t>
            </a:r>
            <a:r>
              <a:rPr lang="en-GB" b="1" dirty="0">
                <a:solidFill>
                  <a:srgbClr val="FF0000"/>
                </a:solidFill>
              </a:rPr>
              <a:t> F</a:t>
            </a:r>
            <a:r>
              <a:rPr lang="hu-HU" b="1" dirty="0">
                <a:solidFill>
                  <a:srgbClr val="FF0000"/>
                </a:solidFill>
              </a:rPr>
              <a:t>ű</a:t>
            </a:r>
            <a:r>
              <a:rPr lang="en-GB" b="1" dirty="0" err="1">
                <a:solidFill>
                  <a:srgbClr val="FF0000"/>
                </a:solidFill>
              </a:rPr>
              <a:t>tés</a:t>
            </a:r>
            <a:r>
              <a:rPr lang="en-GB" b="1" dirty="0">
                <a:solidFill>
                  <a:srgbClr val="FF0000"/>
                </a:solidFill>
              </a:rPr>
              <a:t> + HMV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Falra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szerelhető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Burkolattal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hőszigeteléssel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ellátott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Esztétikus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megjelenés</a:t>
            </a:r>
            <a:r>
              <a:rPr lang="hu-HU" b="1" dirty="0">
                <a:solidFill>
                  <a:srgbClr val="FF0000"/>
                </a:solidFill>
              </a:rPr>
              <a:t>ű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Kis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helyigényű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Szabályozó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elektronikával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Nyomáskülönbség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és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térfogatáram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szabályozással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Ultrahangos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hőmennyiségmérővel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Állandó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mágneses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forgórészű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szivattyúkkal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Szekunder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biztonsági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szerelvényekkel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>
                <a:solidFill>
                  <a:srgbClr val="FF0000"/>
                </a:solidFill>
              </a:rPr>
              <a:t>Szekunder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szabályozó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körökkel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865FE-EA1E-4F48-92B9-9C712F568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04" y="3762847"/>
            <a:ext cx="1802575" cy="2434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F6B1F-9D36-4E87-8CB8-A3EAE8C95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21" y="1345086"/>
            <a:ext cx="2362099" cy="29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0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94858"/>
            <a:ext cx="5516656" cy="769168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Kis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Hőközpontok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endParaRPr lang="hu-H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9180B0-47DC-49C0-957C-E502402F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54" y="1565458"/>
            <a:ext cx="7420427" cy="4286701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3485B8D7-97CF-4CB6-B8E5-B1D488097F70}"/>
              </a:ext>
            </a:extLst>
          </p:cNvPr>
          <p:cNvSpPr txBox="1">
            <a:spLocks/>
          </p:cNvSpPr>
          <p:nvPr/>
        </p:nvSpPr>
        <p:spPr>
          <a:xfrm>
            <a:off x="2050339" y="4369404"/>
            <a:ext cx="6338608" cy="12891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>
                <a:solidFill>
                  <a:srgbClr val="FF0000"/>
                </a:solidFill>
              </a:rPr>
              <a:t>Főbb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alkotóelemek</a:t>
            </a:r>
            <a:r>
              <a:rPr lang="en-GB" sz="3200" b="1" dirty="0">
                <a:solidFill>
                  <a:srgbClr val="FF0000"/>
                </a:solidFill>
              </a:rPr>
              <a:t>:</a:t>
            </a:r>
            <a:r>
              <a:rPr lang="en-GB" sz="3200" dirty="0">
                <a:solidFill>
                  <a:srgbClr val="FF0000"/>
                </a:solidFill>
              </a:rPr>
              <a:t> primer </a:t>
            </a:r>
            <a:r>
              <a:rPr lang="en-GB" sz="3200" dirty="0" err="1">
                <a:solidFill>
                  <a:srgbClr val="FF0000"/>
                </a:solidFill>
              </a:rPr>
              <a:t>és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szekunder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oldali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elzáró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szerelvények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nyomás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és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hőmérséklet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mérők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sz</a:t>
            </a:r>
            <a:r>
              <a:rPr lang="hu-HU" sz="3200" dirty="0">
                <a:solidFill>
                  <a:srgbClr val="FF0000"/>
                </a:solidFill>
              </a:rPr>
              <a:t>ű</a:t>
            </a:r>
            <a:r>
              <a:rPr lang="en-GB" sz="3200" dirty="0" err="1">
                <a:solidFill>
                  <a:srgbClr val="FF0000"/>
                </a:solidFill>
              </a:rPr>
              <a:t>rők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nyomáskülönbség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és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térfogatáram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szabályozók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motoros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szelep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biztonsági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szerelvények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tágulási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tartály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szivattyú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szabályozó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elektronika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hőmennyiségmérő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F9F8FB86-D046-4F1D-801E-96E3DC0A96AB}"/>
              </a:ext>
            </a:extLst>
          </p:cNvPr>
          <p:cNvSpPr txBox="1">
            <a:spLocks/>
          </p:cNvSpPr>
          <p:nvPr/>
        </p:nvSpPr>
        <p:spPr>
          <a:xfrm>
            <a:off x="1086241" y="1599434"/>
            <a:ext cx="1928196" cy="9215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FF0000"/>
                </a:solidFill>
              </a:rPr>
              <a:t>F</a:t>
            </a:r>
            <a:r>
              <a:rPr lang="hu-HU" sz="3200" dirty="0">
                <a:solidFill>
                  <a:srgbClr val="FF0000"/>
                </a:solidFill>
              </a:rPr>
              <a:t>ű</a:t>
            </a:r>
            <a:r>
              <a:rPr lang="en-GB" sz="3200" dirty="0" err="1">
                <a:solidFill>
                  <a:srgbClr val="FF0000"/>
                </a:solidFill>
              </a:rPr>
              <a:t>tés</a:t>
            </a:r>
            <a:r>
              <a:rPr lang="en-GB" sz="3200" dirty="0">
                <a:solidFill>
                  <a:srgbClr val="FF0000"/>
                </a:solidFill>
              </a:rPr>
              <a:t>: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D8299A-FD28-4681-852F-8B437DEE4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95" y="280967"/>
            <a:ext cx="1670102" cy="16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0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92F996-BE6D-460D-833D-9E530736C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80" y="2133004"/>
            <a:ext cx="7880418" cy="370297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E0FE704-0B64-0A43-88C1-D869CF6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291" y="494858"/>
            <a:ext cx="5516656" cy="769168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Kis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Hőközpontok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F9F8FB86-D046-4F1D-801E-96E3DC0A96AB}"/>
              </a:ext>
            </a:extLst>
          </p:cNvPr>
          <p:cNvSpPr txBox="1">
            <a:spLocks/>
          </p:cNvSpPr>
          <p:nvPr/>
        </p:nvSpPr>
        <p:spPr>
          <a:xfrm>
            <a:off x="1086241" y="1458861"/>
            <a:ext cx="3206060" cy="9215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FF0000"/>
                </a:solidFill>
              </a:rPr>
              <a:t>F</a:t>
            </a:r>
            <a:r>
              <a:rPr lang="hu-HU" sz="3200" dirty="0">
                <a:solidFill>
                  <a:srgbClr val="FF0000"/>
                </a:solidFill>
              </a:rPr>
              <a:t>ű</a:t>
            </a:r>
            <a:r>
              <a:rPr lang="en-GB" sz="3200" dirty="0" err="1">
                <a:solidFill>
                  <a:srgbClr val="FF0000"/>
                </a:solidFill>
              </a:rPr>
              <a:t>tési</a:t>
            </a:r>
            <a:r>
              <a:rPr lang="en-GB" sz="3200" dirty="0">
                <a:solidFill>
                  <a:srgbClr val="FF0000"/>
                </a:solidFill>
              </a:rPr>
              <a:t> + HMV: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D8299A-FD28-4681-852F-8B437DEE4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582" y="370067"/>
            <a:ext cx="1670102" cy="1655409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C5E72F20-7B07-4BFE-9DD4-DB6A02CBB034}"/>
              </a:ext>
            </a:extLst>
          </p:cNvPr>
          <p:cNvSpPr txBox="1">
            <a:spLocks/>
          </p:cNvSpPr>
          <p:nvPr/>
        </p:nvSpPr>
        <p:spPr>
          <a:xfrm>
            <a:off x="6234217" y="2036182"/>
            <a:ext cx="2646381" cy="41088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FF0000"/>
                </a:solidFill>
              </a:rPr>
              <a:t>A f</a:t>
            </a:r>
            <a:r>
              <a:rPr lang="hu-HU" sz="3200" dirty="0">
                <a:solidFill>
                  <a:srgbClr val="FF0000"/>
                </a:solidFill>
              </a:rPr>
              <a:t>ű</a:t>
            </a:r>
            <a:r>
              <a:rPr lang="en-GB" sz="3200" dirty="0" err="1">
                <a:solidFill>
                  <a:srgbClr val="FF0000"/>
                </a:solidFill>
              </a:rPr>
              <a:t>tési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kör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kiegészül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egy</a:t>
            </a:r>
            <a:r>
              <a:rPr lang="en-GB" sz="3200" dirty="0">
                <a:solidFill>
                  <a:srgbClr val="FF0000"/>
                </a:solidFill>
              </a:rPr>
              <a:t> HMV </a:t>
            </a:r>
            <a:r>
              <a:rPr lang="en-GB" sz="3200" dirty="0" err="1">
                <a:solidFill>
                  <a:srgbClr val="FF0000"/>
                </a:solidFill>
              </a:rPr>
              <a:t>körrel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amely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hőcserélőt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motoros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szelepet</a:t>
            </a:r>
            <a:r>
              <a:rPr lang="en-GB" sz="3200" dirty="0">
                <a:solidFill>
                  <a:srgbClr val="FF0000"/>
                </a:solidFill>
              </a:rPr>
              <a:t>, </a:t>
            </a:r>
            <a:r>
              <a:rPr lang="en-GB" sz="3200" dirty="0" err="1">
                <a:solidFill>
                  <a:srgbClr val="FF0000"/>
                </a:solidFill>
              </a:rPr>
              <a:t>biztonsági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szerelvényeket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és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elzárókat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tartalmaz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5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1544</TotalTime>
  <Words>701</Words>
  <Application>Microsoft Office PowerPoint</Application>
  <PresentationFormat>On-screen Show (4:3)</PresentationFormat>
  <Paragraphs>164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A közeljövő megoldásai a hőközponti technológiákban</vt:lpstr>
      <vt:lpstr>Tartalom:</vt:lpstr>
      <vt:lpstr>A távfűtés generációi</vt:lpstr>
      <vt:lpstr>HŐKÖZPONT ALAPFUNKCIÓ</vt:lpstr>
      <vt:lpstr>Követelmények (2020+)</vt:lpstr>
      <vt:lpstr>Lehetséges megoldások</vt:lpstr>
      <vt:lpstr>Kis Hőközpontok</vt:lpstr>
      <vt:lpstr>Kis Hőközpontok </vt:lpstr>
      <vt:lpstr>Kis Hőközpontok </vt:lpstr>
      <vt:lpstr>Kis Hőközpontok </vt:lpstr>
      <vt:lpstr>Moduláris megoldások</vt:lpstr>
      <vt:lpstr>Hőkőzpont és szekunder szabályozás</vt:lpstr>
      <vt:lpstr>Szekunder oldali moduláris szabályozó megoldások</vt:lpstr>
      <vt:lpstr>Felépítés előre gyártott elemekből</vt:lpstr>
      <vt:lpstr>Kötőelemek működése</vt:lpstr>
      <vt:lpstr>Előre gyártott modulok</vt:lpstr>
      <vt:lpstr>Decentralizált fűtési rendszer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Edit</dc:creator>
  <cp:lastModifiedBy>Egyházi Zoltán</cp:lastModifiedBy>
  <cp:revision>135</cp:revision>
  <dcterms:created xsi:type="dcterms:W3CDTF">2018-11-14T08:08:37Z</dcterms:created>
  <dcterms:modified xsi:type="dcterms:W3CDTF">2020-11-11T08:34:19Z</dcterms:modified>
</cp:coreProperties>
</file>