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5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314" r:id="rId3"/>
    <p:sldId id="261" r:id="rId4"/>
    <p:sldId id="266" r:id="rId5"/>
    <p:sldId id="267" r:id="rId6"/>
    <p:sldId id="942" r:id="rId7"/>
    <p:sldId id="410" r:id="rId8"/>
    <p:sldId id="917" r:id="rId9"/>
    <p:sldId id="524" r:id="rId10"/>
    <p:sldId id="525" r:id="rId11"/>
    <p:sldId id="526" r:id="rId12"/>
    <p:sldId id="544" r:id="rId13"/>
    <p:sldId id="545" r:id="rId14"/>
    <p:sldId id="539" r:id="rId15"/>
    <p:sldId id="540" r:id="rId16"/>
    <p:sldId id="550" r:id="rId17"/>
    <p:sldId id="945" r:id="rId18"/>
    <p:sldId id="944" r:id="rId19"/>
    <p:sldId id="311" r:id="rId20"/>
    <p:sldId id="7085" r:id="rId21"/>
    <p:sldId id="536" r:id="rId22"/>
    <p:sldId id="535" r:id="rId23"/>
    <p:sldId id="428" r:id="rId24"/>
    <p:sldId id="288" r:id="rId25"/>
    <p:sldId id="328" r:id="rId26"/>
    <p:sldId id="289" r:id="rId27"/>
    <p:sldId id="329" r:id="rId28"/>
    <p:sldId id="330" r:id="rId29"/>
    <p:sldId id="331" r:id="rId30"/>
    <p:sldId id="332" r:id="rId31"/>
    <p:sldId id="325" r:id="rId32"/>
    <p:sldId id="462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örös István" initials="VI" lastIdx="13" clrIdx="0">
    <p:extLst>
      <p:ext uri="{19B8F6BF-5375-455C-9EA6-DF929625EA0E}">
        <p15:presenceInfo xmlns:p15="http://schemas.microsoft.com/office/powerpoint/2012/main" userId="S-1-5-21-286024001-1595758602-1849977318-13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3027"/>
  </p:normalViewPr>
  <p:slideViewPr>
    <p:cSldViewPr snapToGrid="0" snapToObjects="1">
      <p:cViewPr varScale="1">
        <p:scale>
          <a:sx n="76" d="100"/>
          <a:sy n="76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69971\AppData\Roaming\Microsoft\Excel\dp%20Influence%20on%20kvs%20needed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69971\AppData\Roaming\Microsoft\Excel\dp%20Influence%20on%20kvs%20needed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List1!$F$3</c:f>
              <c:strCache>
                <c:ptCount val="1"/>
                <c:pt idx="0">
                  <c:v>kvs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List1!$F$4:$F$14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E2-4EFB-8C55-E14D96947DA1}"/>
            </c:ext>
          </c:extLst>
        </c:ser>
        <c:ser>
          <c:idx val="1"/>
          <c:order val="1"/>
          <c:tx>
            <c:strRef>
              <c:f>List1!$G$3</c:f>
              <c:strCache>
                <c:ptCount val="1"/>
                <c:pt idx="0">
                  <c:v>0,5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List1!$G$4:$G$14</c:f>
              <c:numCache>
                <c:formatCode>0</c:formatCode>
                <c:ptCount val="11"/>
                <c:pt idx="0">
                  <c:v>0</c:v>
                </c:pt>
                <c:pt idx="1">
                  <c:v>3.5355339059327378</c:v>
                </c:pt>
                <c:pt idx="2">
                  <c:v>7.0710678118654755</c:v>
                </c:pt>
                <c:pt idx="3">
                  <c:v>10.606601717798213</c:v>
                </c:pt>
                <c:pt idx="4">
                  <c:v>14.142135623730951</c:v>
                </c:pt>
                <c:pt idx="5">
                  <c:v>17.677669529663689</c:v>
                </c:pt>
                <c:pt idx="6">
                  <c:v>21.213203435596427</c:v>
                </c:pt>
                <c:pt idx="7">
                  <c:v>24.748737341529164</c:v>
                </c:pt>
                <c:pt idx="8">
                  <c:v>28.284271247461902</c:v>
                </c:pt>
                <c:pt idx="9">
                  <c:v>31.81980515339464</c:v>
                </c:pt>
                <c:pt idx="10">
                  <c:v>35.355339059327378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E2-4EFB-8C55-E14D96947DA1}"/>
            </c:ext>
          </c:extLst>
        </c:ser>
        <c:ser>
          <c:idx val="2"/>
          <c:order val="2"/>
          <c:tx>
            <c:strRef>
              <c:f>List1!$H$3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List1!$H$4:$H$14</c:f>
              <c:numCache>
                <c:formatCode>0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E2-4EFB-8C55-E14D96947DA1}"/>
            </c:ext>
          </c:extLst>
        </c:ser>
        <c:ser>
          <c:idx val="3"/>
          <c:order val="3"/>
          <c:tx>
            <c:strRef>
              <c:f>List1!$I$3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List1!$I$4:$I$14</c:f>
              <c:numCache>
                <c:formatCode>0</c:formatCode>
                <c:ptCount val="11"/>
                <c:pt idx="0">
                  <c:v>0</c:v>
                </c:pt>
                <c:pt idx="1">
                  <c:v>7.0710678118654755</c:v>
                </c:pt>
                <c:pt idx="2">
                  <c:v>14.142135623730951</c:v>
                </c:pt>
                <c:pt idx="3">
                  <c:v>21.213203435596427</c:v>
                </c:pt>
                <c:pt idx="4">
                  <c:v>28.284271247461902</c:v>
                </c:pt>
                <c:pt idx="5">
                  <c:v>35.355339059327378</c:v>
                </c:pt>
                <c:pt idx="6">
                  <c:v>42.426406871192853</c:v>
                </c:pt>
                <c:pt idx="7">
                  <c:v>49.497474683058329</c:v>
                </c:pt>
                <c:pt idx="8">
                  <c:v>56.568542494923804</c:v>
                </c:pt>
                <c:pt idx="9">
                  <c:v>63.63961030678928</c:v>
                </c:pt>
                <c:pt idx="10">
                  <c:v>70.710678118654755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E2-4EFB-8C55-E14D96947DA1}"/>
            </c:ext>
          </c:extLst>
        </c:ser>
        <c:ser>
          <c:idx val="4"/>
          <c:order val="4"/>
          <c:tx>
            <c:strRef>
              <c:f>List1!$J$3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List1!$J$4:$J$14</c:f>
              <c:numCache>
                <c:formatCode>0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E2-4EFB-8C55-E14D96947DA1}"/>
            </c:ext>
          </c:extLst>
        </c:ser>
        <c:ser>
          <c:idx val="5"/>
          <c:order val="5"/>
          <c:tx>
            <c:strRef>
              <c:f>List1!$K$3</c:f>
              <c:strCache>
                <c:ptCount val="1"/>
                <c:pt idx="0">
                  <c:v>Peak</c:v>
                </c:pt>
              </c:strCache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List1!$K$4:$K$14</c:f>
              <c:numCache>
                <c:formatCode>General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E2-4EFB-8C55-E14D96947DA1}"/>
            </c:ext>
          </c:extLst>
        </c:ser>
        <c:ser>
          <c:idx val="6"/>
          <c:order val="6"/>
          <c:tx>
            <c:strRef>
              <c:f>List1!$L$3</c:f>
              <c:strCache>
                <c:ptCount val="1"/>
                <c:pt idx="0">
                  <c:v>Low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List1!$L$4:$L$14</c:f>
              <c:numCache>
                <c:formatCode>General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5E2-4EFB-8C55-E14D96947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225791"/>
        <c:axId val="751003471"/>
      </c:scatterChart>
      <c:valAx>
        <c:axId val="74522579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Stroke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1003471"/>
        <c:crosses val="autoZero"/>
        <c:crossBetween val="midCat"/>
      </c:valAx>
      <c:valAx>
        <c:axId val="75100347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Térfogatáram</a:t>
                </a:r>
                <a:r>
                  <a:rPr lang="en-US" dirty="0"/>
                  <a:t> [</a:t>
                </a:r>
                <a:r>
                  <a:rPr lang="sl-SI" dirty="0"/>
                  <a:t>m</a:t>
                </a:r>
                <a:r>
                  <a:rPr lang="sl-SI" baseline="30000" dirty="0"/>
                  <a:t>3</a:t>
                </a:r>
                <a:r>
                  <a:rPr lang="sl-SI" dirty="0"/>
                  <a:t>/h</a:t>
                </a:r>
                <a:r>
                  <a:rPr lang="en-US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225791"/>
        <c:crosses val="autoZero"/>
        <c:crossBetween val="midCat"/>
      </c:valAx>
      <c:spPr>
        <a:noFill/>
        <a:ln w="3175"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List1!$F$3</c:f>
              <c:strCache>
                <c:ptCount val="1"/>
                <c:pt idx="0">
                  <c:v>kvs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List1!$F$4:$F$14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E0-47BE-8352-406E13B6C7FB}"/>
            </c:ext>
          </c:extLst>
        </c:ser>
        <c:ser>
          <c:idx val="1"/>
          <c:order val="1"/>
          <c:tx>
            <c:strRef>
              <c:f>List1!$G$3</c:f>
              <c:strCache>
                <c:ptCount val="1"/>
                <c:pt idx="0">
                  <c:v>0,5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List1!$G$4:$G$14</c:f>
              <c:numCache>
                <c:formatCode>0</c:formatCode>
                <c:ptCount val="11"/>
                <c:pt idx="0">
                  <c:v>0</c:v>
                </c:pt>
                <c:pt idx="1">
                  <c:v>3.5355339059327378</c:v>
                </c:pt>
                <c:pt idx="2">
                  <c:v>7.0710678118654755</c:v>
                </c:pt>
                <c:pt idx="3">
                  <c:v>10.606601717798213</c:v>
                </c:pt>
                <c:pt idx="4">
                  <c:v>14.142135623730951</c:v>
                </c:pt>
                <c:pt idx="5">
                  <c:v>17.677669529663689</c:v>
                </c:pt>
                <c:pt idx="6">
                  <c:v>21.213203435596427</c:v>
                </c:pt>
                <c:pt idx="7">
                  <c:v>24.748737341529164</c:v>
                </c:pt>
                <c:pt idx="8">
                  <c:v>28.284271247461902</c:v>
                </c:pt>
                <c:pt idx="9">
                  <c:v>31.81980515339464</c:v>
                </c:pt>
                <c:pt idx="10">
                  <c:v>35.355339059327378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E0-47BE-8352-406E13B6C7FB}"/>
            </c:ext>
          </c:extLst>
        </c:ser>
        <c:ser>
          <c:idx val="2"/>
          <c:order val="2"/>
          <c:tx>
            <c:strRef>
              <c:f>List1!$H$3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List1!$H$4:$H$14</c:f>
              <c:numCache>
                <c:formatCode>0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E0-47BE-8352-406E13B6C7FB}"/>
            </c:ext>
          </c:extLst>
        </c:ser>
        <c:ser>
          <c:idx val="3"/>
          <c:order val="3"/>
          <c:tx>
            <c:strRef>
              <c:f>List1!$I$3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List1!$I$4:$I$14</c:f>
              <c:numCache>
                <c:formatCode>0</c:formatCode>
                <c:ptCount val="11"/>
                <c:pt idx="0">
                  <c:v>0</c:v>
                </c:pt>
                <c:pt idx="1">
                  <c:v>7.0710678118654755</c:v>
                </c:pt>
                <c:pt idx="2">
                  <c:v>14.142135623730951</c:v>
                </c:pt>
                <c:pt idx="3">
                  <c:v>21.213203435596427</c:v>
                </c:pt>
                <c:pt idx="4">
                  <c:v>28.284271247461902</c:v>
                </c:pt>
                <c:pt idx="5">
                  <c:v>35.355339059327378</c:v>
                </c:pt>
                <c:pt idx="6">
                  <c:v>42.426406871192853</c:v>
                </c:pt>
                <c:pt idx="7">
                  <c:v>49.497474683058329</c:v>
                </c:pt>
                <c:pt idx="8">
                  <c:v>56.568542494923804</c:v>
                </c:pt>
                <c:pt idx="9">
                  <c:v>63.63961030678928</c:v>
                </c:pt>
                <c:pt idx="10">
                  <c:v>70.710678118654755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E0-47BE-8352-406E13B6C7FB}"/>
            </c:ext>
          </c:extLst>
        </c:ser>
        <c:ser>
          <c:idx val="4"/>
          <c:order val="4"/>
          <c:tx>
            <c:strRef>
              <c:f>List1!$J$3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List1!$J$4:$J$14</c:f>
              <c:numCache>
                <c:formatCode>0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E0-47BE-8352-406E13B6C7FB}"/>
            </c:ext>
          </c:extLst>
        </c:ser>
        <c:ser>
          <c:idx val="5"/>
          <c:order val="5"/>
          <c:tx>
            <c:strRef>
              <c:f>List1!$K$3</c:f>
              <c:strCache>
                <c:ptCount val="1"/>
                <c:pt idx="0">
                  <c:v>Peak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List1!$K$4:$K$14</c:f>
              <c:numCache>
                <c:formatCode>General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9E0-47BE-8352-406E13B6C7FB}"/>
            </c:ext>
          </c:extLst>
        </c:ser>
        <c:ser>
          <c:idx val="6"/>
          <c:order val="6"/>
          <c:tx>
            <c:strRef>
              <c:f>List1!$L$3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List1!$E$4:$E$14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List1!$L$4:$L$14</c:f>
              <c:numCache>
                <c:formatCode>General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9E0-47BE-8352-406E13B6C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225791"/>
        <c:axId val="751003471"/>
      </c:scatterChart>
      <c:valAx>
        <c:axId val="745225791"/>
        <c:scaling>
          <c:orientation val="minMax"/>
          <c:max val="8.0000000000000016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Stroke [%]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1003471"/>
        <c:crosses val="autoZero"/>
        <c:crossBetween val="midCat"/>
        <c:minorUnit val="5.000000000000001E-3"/>
      </c:valAx>
      <c:valAx>
        <c:axId val="751003471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Térfogatáram</a:t>
                </a:r>
                <a:r>
                  <a:rPr lang="en-US" dirty="0"/>
                  <a:t> [</a:t>
                </a:r>
                <a:r>
                  <a:rPr lang="sl-SI" dirty="0"/>
                  <a:t>m</a:t>
                </a:r>
                <a:r>
                  <a:rPr lang="sl-SI" baseline="30000" dirty="0"/>
                  <a:t>3</a:t>
                </a:r>
                <a:r>
                  <a:rPr lang="sl-SI" dirty="0"/>
                  <a:t>/h</a:t>
                </a:r>
                <a:r>
                  <a:rPr lang="en-US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225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4:24:12.327" idx="5">
    <p:pos x="10" y="10"/>
    <p:text>javaslom, hogy a diának adjunk egy címet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4:25:20.914" idx="6">
    <p:pos x="4699" y="279"/>
    <p:text>felírat színjelölése eltér az előző diától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4:29:57.104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4:31:28.258" idx="8">
    <p:pos x="5498" y="679"/>
    <p:text>ha lehet, szerencsésebb lenne egy hazai példa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4:36:14.592" idx="9">
    <p:pos x="3513" y="101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5:01:44.838" idx="12">
    <p:pos x="5574" y="679"/>
    <p:text>a kép letakarja a szöveget, javasolt átméretezni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0T15:03:12.899" idx="13">
    <p:pos x="2544" y="256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46CF-A460-454E-9EBE-5C37C4C2CB1E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D37-3175-4FCD-A1ED-C1462570BA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66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08342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08342">
              <a:defRPr/>
            </a:pPr>
            <a:fld id="{95EEA1EF-E049-411F-95E8-50B58FEF4D87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08342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0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68391">
              <a:spcBef>
                <a:spcPct val="0"/>
              </a:spcBef>
            </a:pPr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327617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327617">
              <a:defRPr/>
            </a:pPr>
            <a:fld id="{67966D8D-B2B6-4517-A32E-87468759105A}" type="slidenum">
              <a:rPr lang="en-GB" altLang="en-US" sz="2600">
                <a:solidFill>
                  <a:srgbClr val="000000"/>
                </a:solidFill>
                <a:latin typeface="Calibri"/>
              </a:rPr>
              <a:pPr defTabSz="1327617">
                <a:defRPr/>
              </a:pPr>
              <a:t>3</a:t>
            </a:fld>
            <a:endParaRPr lang="en-GB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837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68391">
              <a:spcBef>
                <a:spcPct val="0"/>
              </a:spcBef>
            </a:pPr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327617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327617">
              <a:defRPr/>
            </a:pPr>
            <a:fld id="{67966D8D-B2B6-4517-A32E-87468759105A}" type="slidenum">
              <a:rPr lang="en-GB" altLang="en-US" sz="2600">
                <a:solidFill>
                  <a:srgbClr val="000000"/>
                </a:solidFill>
                <a:latin typeface="Calibri"/>
              </a:rPr>
              <a:pPr defTabSz="1327617">
                <a:defRPr/>
              </a:pPr>
              <a:t>6</a:t>
            </a:fld>
            <a:endParaRPr lang="en-GB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2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68391">
              <a:spcBef>
                <a:spcPct val="0"/>
              </a:spcBef>
            </a:pPr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327617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327617">
              <a:defRPr/>
            </a:pPr>
            <a:fld id="{67966D8D-B2B6-4517-A32E-87468759105A}" type="slidenum">
              <a:rPr lang="en-GB" altLang="en-US" sz="2600">
                <a:solidFill>
                  <a:srgbClr val="000000"/>
                </a:solidFill>
                <a:latin typeface="Calibri"/>
              </a:rPr>
              <a:pPr defTabSz="1327617">
                <a:defRPr/>
              </a:pPr>
              <a:t>17</a:t>
            </a:fld>
            <a:endParaRPr lang="en-GB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13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68391">
              <a:spcBef>
                <a:spcPct val="0"/>
              </a:spcBef>
            </a:pPr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327617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327617">
              <a:defRPr/>
            </a:pPr>
            <a:fld id="{67966D8D-B2B6-4517-A32E-87468759105A}" type="slidenum">
              <a:rPr lang="en-GB" altLang="en-US" sz="2600">
                <a:solidFill>
                  <a:srgbClr val="000000"/>
                </a:solidFill>
                <a:latin typeface="Calibri"/>
              </a:rPr>
              <a:pPr defTabSz="1327617">
                <a:defRPr/>
              </a:pPr>
              <a:t>18</a:t>
            </a:fld>
            <a:endParaRPr lang="en-GB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26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268391">
              <a:spcBef>
                <a:spcPct val="0"/>
              </a:spcBef>
            </a:pPr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1327617">
              <a:defRPr/>
            </a:pPr>
            <a:endParaRPr lang="en-GB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327617">
              <a:defRPr/>
            </a:pPr>
            <a:fld id="{67966D8D-B2B6-4517-A32E-87468759105A}" type="slidenum">
              <a:rPr lang="en-GB" altLang="en-US" sz="2600">
                <a:solidFill>
                  <a:srgbClr val="000000"/>
                </a:solidFill>
                <a:latin typeface="Calibri"/>
              </a:rPr>
              <a:pPr defTabSz="1327617">
                <a:defRPr/>
              </a:pPr>
              <a:t>19</a:t>
            </a:fld>
            <a:endParaRPr lang="en-GB" altLang="en-US" sz="2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07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err="1"/>
              <a:t>Dunderon</a:t>
            </a:r>
            <a:r>
              <a:rPr lang="en-US" sz="1600"/>
              <a:t> uses their own PLC which adjusts PID parameters for heating and DHW every 5 minute 24/7 due</a:t>
            </a:r>
          </a:p>
          <a:p>
            <a:r>
              <a:rPr lang="en-US" sz="1600"/>
              <a:t>to AI learning of pattern of usage.</a:t>
            </a:r>
          </a:p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08342">
              <a:defRPr/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08342">
              <a:defRPr/>
            </a:pPr>
            <a:fld id="{95EEA1EF-E049-411F-95E8-50B58FEF4D87}" type="slidenum">
              <a:rPr lang="en-GB" sz="1800">
                <a:solidFill>
                  <a:prstClr val="black"/>
                </a:solidFill>
                <a:latin typeface="Calibri"/>
              </a:rPr>
              <a:pPr defTabSz="908342">
                <a:defRPr/>
              </a:pPr>
              <a:t>27</a:t>
            </a:fld>
            <a:endParaRPr lang="en-GB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59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2745E-85E2-4D3E-A83D-CDA06CC8F21A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3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629833"/>
            <a:ext cx="8308975" cy="437250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5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341439"/>
            <a:ext cx="4068000" cy="467994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4800" y="1341439"/>
            <a:ext cx="4068000" cy="467994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56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small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92863"/>
          </a:xfrm>
          <a:prstGeom prst="rect">
            <a:avLst/>
          </a:prstGeom>
          <a:gradFill flip="none" rotWithShape="1">
            <a:gsLst>
              <a:gs pos="0">
                <a:srgbClr val="C7C7C7"/>
              </a:gs>
              <a:gs pos="50000">
                <a:schemeClr val="bg1"/>
              </a:gs>
              <a:gs pos="100000">
                <a:srgbClr val="CDCDC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5160962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47275" y="1341439"/>
            <a:ext cx="2980800" cy="4679950"/>
          </a:xfrm>
          <a:solidFill>
            <a:schemeClr val="bg1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21/10/2020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medium pictur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295275"/>
            <a:ext cx="4067176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1341438"/>
            <a:ext cx="4067175" cy="46799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59313" y="0"/>
            <a:ext cx="4484686" cy="6392863"/>
          </a:xfrm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A7D54C-D54F-43B1-99F6-F18074A4CDBC}" type="datetimeFigureOut">
              <a:rPr lang="en-GB" smtClean="0"/>
              <a:pPr/>
              <a:t>21/10/2020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1" y="1341439"/>
            <a:ext cx="4067175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4" y="1341439"/>
            <a:ext cx="4068762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4659314" y="6621841"/>
            <a:ext cx="1488568" cy="122400"/>
          </a:xfrm>
          <a:prstGeom prst="rect">
            <a:avLst/>
          </a:prstGeom>
        </p:spPr>
        <p:txBody>
          <a:bodyPr/>
          <a:lstStyle/>
          <a:p>
            <a:fld id="{B8A7D54C-D54F-43B1-99F6-F18074A4CDBC}" type="datetimeFigureOut">
              <a:rPr lang="en-GB" smtClean="0">
                <a:solidFill>
                  <a:prstClr val="white"/>
                </a:solidFill>
              </a:rPr>
              <a:pPr/>
              <a:t>21/10/2020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Danfoss\Jobs\5123_Hjaelp til PowerPoint skabeloner\Received\Nyeste grafikker\Ny Grafik til SD\Ny Grafik til SD\PPT_frontpage_4-3_full_red_backdro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88" y="1694643"/>
            <a:ext cx="8307387" cy="147002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Presentation title in</a:t>
            </a:r>
            <a:br>
              <a:rPr lang="en-GB"/>
            </a:br>
            <a:r>
              <a:rPr lang="en-GB" b="1"/>
              <a:t>Verdana Bold </a:t>
            </a:r>
            <a:r>
              <a:rPr lang="en-GB"/>
              <a:t>and Verdana Regular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099" y="3614738"/>
            <a:ext cx="8308975" cy="543194"/>
          </a:xfrm>
        </p:spPr>
        <p:txBody>
          <a:bodyPr/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32" y="188775"/>
            <a:ext cx="2289048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  <p:sp>
        <p:nvSpPr>
          <p:cNvPr id="7" name="MSIPCMContentMarking" descr="{&quot;HashCode&quot;:1249950703,&quot;Placement&quot;:&quot;Footer&quot;,&quot;Top&quot;:519.343,&quot;Left&quot;:305.299774,&quot;SlideWidth&quot;:720,&quot;SlideHeight&quot;:540}">
            <a:extLst>
              <a:ext uri="{FF2B5EF4-FFF2-40B4-BE49-F238E27FC236}">
                <a16:creationId xmlns:a16="http://schemas.microsoft.com/office/drawing/2014/main" id="{398A3836-72AB-4B28-8C4B-65874333532A}"/>
              </a:ext>
            </a:extLst>
          </p:cNvPr>
          <p:cNvSpPr txBox="1"/>
          <p:nvPr userDrawn="1"/>
        </p:nvSpPr>
        <p:spPr>
          <a:xfrm>
            <a:off x="3877307" y="6595656"/>
            <a:ext cx="138938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u-HU" sz="1000">
                <a:solidFill>
                  <a:srgbClr val="000000"/>
                </a:solidFill>
                <a:latin typeface="Calibri" panose="020F0502020204030204" pitchFamily="34" charset="0"/>
              </a:rPr>
              <a:t>Classified as Business</a:t>
            </a:r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imple.wikipedia.org/wiki/Traffic_light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62.e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hyperlink" Target="https://simple.wikipedia.org/wiki/Traffic_light" TargetMode="Externa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hyperlink" Target="https://simple.wikipedia.org/wiki/Traffic_ligh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comments" Target="../comments/comment1.xml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6.tiff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tal.kubinyi@danfoss.com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vho.org/e-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Prospektusok/AVT-VG_VDJKA10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Prospektusok/AFP-VFG2_VDCAD2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6" y="113833"/>
            <a:ext cx="7301753" cy="1809096"/>
          </a:xfrm>
        </p:spPr>
        <p:txBody>
          <a:bodyPr>
            <a:normAutofit/>
          </a:bodyPr>
          <a:lstStyle/>
          <a:p>
            <a:r>
              <a:rPr lang="hu-HU" sz="3200" dirty="0"/>
              <a:t>Dinamikus szerelvények a hatékony üzemeltetés szolgálatában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/>
              <a:t>Danfoss kft</a:t>
            </a: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59569" cy="1325563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nyomáskülönbség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84727" y="1952502"/>
            <a:ext cx="5089651" cy="377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Alapszabályként</a:t>
            </a:r>
            <a:r>
              <a:rPr lang="da-DK" sz="2000" dirty="0"/>
              <a:t> a </a:t>
            </a:r>
            <a:r>
              <a:rPr lang="da-DK" sz="2000" dirty="0" err="1"/>
              <a:t>nyomáskülönbség-szabályozót</a:t>
            </a:r>
            <a:r>
              <a:rPr lang="da-DK" sz="2000" dirty="0"/>
              <a:t> </a:t>
            </a:r>
            <a:r>
              <a:rPr lang="da-DK" sz="2000" dirty="0" err="1"/>
              <a:t>akkor</a:t>
            </a:r>
            <a:r>
              <a:rPr lang="da-DK" sz="2000" dirty="0"/>
              <a:t> </a:t>
            </a:r>
            <a:r>
              <a:rPr lang="da-DK" sz="2000" dirty="0" err="1"/>
              <a:t>kell</a:t>
            </a:r>
            <a:r>
              <a:rPr lang="da-DK" sz="2000" dirty="0"/>
              <a:t> </a:t>
            </a:r>
            <a:r>
              <a:rPr lang="da-DK" sz="2000" dirty="0" err="1"/>
              <a:t>használni</a:t>
            </a:r>
            <a:r>
              <a:rPr lang="da-DK" sz="2000" dirty="0"/>
              <a:t>, ha a </a:t>
            </a:r>
            <a:r>
              <a:rPr lang="da-DK" sz="2000" dirty="0" err="1"/>
              <a:t>hálózatból</a:t>
            </a:r>
            <a:r>
              <a:rPr lang="da-DK" sz="2000" dirty="0"/>
              <a:t> </a:t>
            </a:r>
            <a:r>
              <a:rPr lang="da-DK" sz="2000" dirty="0" err="1"/>
              <a:t>származó</a:t>
            </a:r>
            <a:r>
              <a:rPr lang="da-DK" sz="2000" dirty="0"/>
              <a:t> </a:t>
            </a:r>
            <a:r>
              <a:rPr lang="da-DK" sz="2000" dirty="0" err="1"/>
              <a:t>maximális</a:t>
            </a:r>
            <a:r>
              <a:rPr lang="da-DK" sz="2000" dirty="0"/>
              <a:t> és </a:t>
            </a:r>
            <a:r>
              <a:rPr lang="da-DK" sz="2000" dirty="0" err="1"/>
              <a:t>minimális</a:t>
            </a:r>
            <a:r>
              <a:rPr lang="da-DK" sz="2000" dirty="0"/>
              <a:t> </a:t>
            </a:r>
            <a:r>
              <a:rPr lang="da-DK" sz="2000" dirty="0" err="1"/>
              <a:t>elérhető</a:t>
            </a:r>
            <a:r>
              <a:rPr lang="da-DK" sz="2000" dirty="0"/>
              <a:t> </a:t>
            </a:r>
            <a:r>
              <a:rPr lang="da-DK" sz="2000" dirty="0" err="1"/>
              <a:t>nyomáskülönbség</a:t>
            </a:r>
            <a:r>
              <a:rPr lang="da-DK" sz="2000" dirty="0"/>
              <a:t> </a:t>
            </a:r>
            <a:r>
              <a:rPr lang="da-DK" sz="2000" dirty="0" err="1"/>
              <a:t>aránya</a:t>
            </a:r>
            <a:r>
              <a:rPr lang="da-DK" sz="2000" dirty="0"/>
              <a:t> </a:t>
            </a:r>
            <a:r>
              <a:rPr lang="da-DK" sz="2000" dirty="0" err="1"/>
              <a:t>nagyobb</a:t>
            </a:r>
            <a:r>
              <a:rPr lang="da-DK" sz="2000" dirty="0"/>
              <a:t>, </a:t>
            </a:r>
            <a:r>
              <a:rPr lang="da-DK" sz="2000" dirty="0" err="1"/>
              <a:t>mint</a:t>
            </a:r>
            <a:r>
              <a:rPr lang="da-DK" sz="2000" dirty="0"/>
              <a:t> 2.</a:t>
            </a:r>
            <a:br>
              <a:rPr lang="da-DK" sz="2000" dirty="0"/>
            </a:br>
            <a:br>
              <a:rPr lang="da-DK" sz="2000" dirty="0"/>
            </a:br>
            <a:r>
              <a:rPr lang="hu-HU" sz="2000" dirty="0"/>
              <a:t>A</a:t>
            </a:r>
            <a:r>
              <a:rPr lang="da-DK" sz="2000" dirty="0"/>
              <a:t> </a:t>
            </a:r>
            <a:r>
              <a:rPr lang="da-DK" sz="2000" dirty="0" err="1"/>
              <a:t>nyomáskülönbség-szabályozó</a:t>
            </a:r>
            <a:r>
              <a:rPr lang="da-DK" sz="2000" dirty="0"/>
              <a:t>  </a:t>
            </a:r>
            <a:r>
              <a:rPr lang="da-DK" sz="2000" dirty="0" err="1"/>
              <a:t>használható</a:t>
            </a:r>
            <a:r>
              <a:rPr lang="da-DK" sz="2000" dirty="0"/>
              <a:t> </a:t>
            </a:r>
            <a:r>
              <a:rPr lang="da-DK" sz="2000" dirty="0" err="1"/>
              <a:t>áramláskorlátozás</a:t>
            </a:r>
            <a:r>
              <a:rPr lang="hu-HU" sz="2000" dirty="0" err="1"/>
              <a:t>ra</a:t>
            </a:r>
            <a:r>
              <a:rPr lang="da-DK" sz="2000" dirty="0"/>
              <a:t> </a:t>
            </a:r>
            <a:r>
              <a:rPr lang="da-DK" sz="2000" dirty="0" err="1"/>
              <a:t>motoros</a:t>
            </a:r>
            <a:r>
              <a:rPr lang="da-DK" sz="2000" dirty="0"/>
              <a:t> </a:t>
            </a:r>
            <a:r>
              <a:rPr lang="da-DK" sz="2000" dirty="0" err="1"/>
              <a:t>szeleppel</a:t>
            </a:r>
            <a:r>
              <a:rPr lang="da-DK" sz="2000" dirty="0"/>
              <a:t> </a:t>
            </a:r>
            <a:r>
              <a:rPr lang="hu-HU" sz="2000" dirty="0"/>
              <a:t>együtt</a:t>
            </a:r>
            <a:r>
              <a:rPr lang="da-DK" sz="2000" dirty="0"/>
              <a:t>.</a:t>
            </a:r>
            <a:endParaRPr lang="da-DK" dirty="0"/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5760357" y="1195754"/>
            <a:ext cx="3383643" cy="51996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 descr="SAC_Application(P)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04" y="1341528"/>
            <a:ext cx="2664815" cy="1221949"/>
          </a:xfrm>
          <a:prstGeom prst="rect">
            <a:avLst/>
          </a:prstGeom>
        </p:spPr>
      </p:pic>
      <p:pic>
        <p:nvPicPr>
          <p:cNvPr id="8" name="Billede 7" descr="SAC_Application(P)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0" y="3662892"/>
            <a:ext cx="2688210" cy="1224744"/>
          </a:xfrm>
          <a:prstGeom prst="rect">
            <a:avLst/>
          </a:prstGeom>
        </p:spPr>
      </p:pic>
      <p:sp>
        <p:nvSpPr>
          <p:cNvPr id="12" name="Rektangel 8">
            <a:extLst>
              <a:ext uri="{FF2B5EF4-FFF2-40B4-BE49-F238E27FC236}">
                <a16:creationId xmlns:a16="http://schemas.microsoft.com/office/drawing/2014/main" id="{E5445D43-A09D-4189-B117-DA3194EC810B}"/>
              </a:ext>
            </a:extLst>
          </p:cNvPr>
          <p:cNvSpPr/>
          <p:nvPr/>
        </p:nvSpPr>
        <p:spPr>
          <a:xfrm>
            <a:off x="6107087" y="2668932"/>
            <a:ext cx="912358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a ábra</a:t>
            </a:r>
            <a:endParaRPr lang="da-DK" dirty="0"/>
          </a:p>
        </p:txBody>
      </p:sp>
      <p:sp>
        <p:nvSpPr>
          <p:cNvPr id="13" name="Rektangel 9">
            <a:extLst>
              <a:ext uri="{FF2B5EF4-FFF2-40B4-BE49-F238E27FC236}">
                <a16:creationId xmlns:a16="http://schemas.microsoft.com/office/drawing/2014/main" id="{B72455BD-EF49-481B-9F3C-D03033F0E294}"/>
              </a:ext>
            </a:extLst>
          </p:cNvPr>
          <p:cNvSpPr/>
          <p:nvPr/>
        </p:nvSpPr>
        <p:spPr>
          <a:xfrm>
            <a:off x="6113891" y="5000474"/>
            <a:ext cx="902996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b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704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90418" cy="1325563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nyomáskülönbség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100" y="1952503"/>
            <a:ext cx="5076503" cy="286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Javasoljuk</a:t>
            </a:r>
            <a:r>
              <a:rPr lang="da-DK" sz="2000" dirty="0"/>
              <a:t>, </a:t>
            </a:r>
            <a:r>
              <a:rPr lang="da-DK" sz="2000" dirty="0" err="1"/>
              <a:t>hogy</a:t>
            </a:r>
            <a:r>
              <a:rPr lang="da-DK" sz="2000" dirty="0"/>
              <a:t> a </a:t>
            </a:r>
            <a:r>
              <a:rPr lang="da-DK" sz="2000" dirty="0" err="1"/>
              <a:t>szabályozót</a:t>
            </a:r>
            <a:r>
              <a:rPr lang="da-DK" sz="2000" dirty="0"/>
              <a:t> a </a:t>
            </a:r>
            <a:r>
              <a:rPr lang="da-DK" sz="2000" dirty="0" err="1"/>
              <a:t>visszatérőbe</a:t>
            </a:r>
            <a:r>
              <a:rPr lang="da-DK" sz="2000" dirty="0"/>
              <a:t> </a:t>
            </a:r>
            <a:r>
              <a:rPr lang="da-DK" sz="2000" dirty="0" err="1"/>
              <a:t>helyezze</a:t>
            </a:r>
            <a:r>
              <a:rPr lang="da-DK" sz="2000" dirty="0"/>
              <a:t> </a:t>
            </a:r>
            <a:r>
              <a:rPr lang="da-DK" sz="2000" dirty="0" err="1"/>
              <a:t>állandó</a:t>
            </a:r>
            <a:r>
              <a:rPr lang="da-DK" sz="2000" dirty="0"/>
              <a:t> </a:t>
            </a:r>
            <a:r>
              <a:rPr lang="da-DK" sz="2000" dirty="0" err="1"/>
              <a:t>nyomás</a:t>
            </a:r>
            <a:r>
              <a:rPr lang="hu-HU" sz="2000" dirty="0"/>
              <a:t>t igénylő szerelvények után</a:t>
            </a:r>
            <a:r>
              <a:rPr lang="da-DK" sz="2000" dirty="0"/>
              <a:t>. </a:t>
            </a:r>
            <a:r>
              <a:rPr lang="hu-HU" sz="2000" dirty="0"/>
              <a:t>K</a:t>
            </a:r>
            <a:r>
              <a:rPr lang="da-DK" sz="2000" dirty="0" err="1"/>
              <a:t>ülönösen</a:t>
            </a:r>
            <a:r>
              <a:rPr lang="da-DK" sz="2000" dirty="0"/>
              <a:t> </a:t>
            </a:r>
            <a:r>
              <a:rPr lang="da-DK" sz="2000" dirty="0" err="1"/>
              <a:t>akkor</a:t>
            </a:r>
            <a:r>
              <a:rPr lang="da-DK" sz="2000" dirty="0"/>
              <a:t>, ha az </a:t>
            </a:r>
            <a:r>
              <a:rPr lang="hu-HU" sz="2000" dirty="0"/>
              <a:t>primer</a:t>
            </a:r>
            <a:r>
              <a:rPr lang="da-DK" sz="2000" dirty="0"/>
              <a:t> </a:t>
            </a:r>
            <a:r>
              <a:rPr lang="da-DK" sz="2000" dirty="0" err="1"/>
              <a:t>nyomás</a:t>
            </a:r>
            <a:r>
              <a:rPr lang="da-DK" sz="2000" dirty="0"/>
              <a:t> </a:t>
            </a:r>
            <a:r>
              <a:rPr lang="da-DK" sz="2000" dirty="0" err="1"/>
              <a:t>nagyon</a:t>
            </a:r>
            <a:r>
              <a:rPr lang="da-DK" sz="2000" dirty="0"/>
              <a:t> magas - </a:t>
            </a:r>
            <a:r>
              <a:rPr lang="da-DK" sz="2000" dirty="0" err="1"/>
              <a:t>hasznos</a:t>
            </a:r>
            <a:r>
              <a:rPr lang="da-DK" sz="2000" dirty="0"/>
              <a:t> </a:t>
            </a:r>
            <a:r>
              <a:rPr lang="da-DK" sz="2000" dirty="0" err="1"/>
              <a:t>lehet</a:t>
            </a:r>
            <a:r>
              <a:rPr lang="da-DK" sz="2000" dirty="0"/>
              <a:t> a </a:t>
            </a:r>
            <a:r>
              <a:rPr lang="da-DK" sz="2000" dirty="0" err="1"/>
              <a:t>nyomáskülönbség-szabályozó</a:t>
            </a:r>
            <a:r>
              <a:rPr lang="da-DK" sz="2000" dirty="0"/>
              <a:t> </a:t>
            </a:r>
            <a:r>
              <a:rPr lang="da-DK" sz="2000" dirty="0" err="1"/>
              <a:t>beépítése</a:t>
            </a:r>
            <a:r>
              <a:rPr lang="da-DK" sz="2000" dirty="0"/>
              <a:t> az </a:t>
            </a:r>
            <a:r>
              <a:rPr lang="da-DK" sz="2000" dirty="0" err="1"/>
              <a:t>áramlásba</a:t>
            </a:r>
            <a:r>
              <a:rPr lang="da-DK" sz="2000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5760357" y="1341528"/>
            <a:ext cx="3383643" cy="50538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 descr="SAC_Application(P)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04" y="1341528"/>
            <a:ext cx="2664815" cy="1221949"/>
          </a:xfrm>
          <a:prstGeom prst="rect">
            <a:avLst/>
          </a:prstGeom>
        </p:spPr>
      </p:pic>
      <p:pic>
        <p:nvPicPr>
          <p:cNvPr id="8" name="Billede 7" descr="SAC_Application(P)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0" y="3662892"/>
            <a:ext cx="2688210" cy="1224744"/>
          </a:xfrm>
          <a:prstGeom prst="rect">
            <a:avLst/>
          </a:prstGeom>
        </p:spPr>
      </p:pic>
      <p:sp>
        <p:nvSpPr>
          <p:cNvPr id="11" name="Rektangel 8">
            <a:extLst>
              <a:ext uri="{FF2B5EF4-FFF2-40B4-BE49-F238E27FC236}">
                <a16:creationId xmlns:a16="http://schemas.microsoft.com/office/drawing/2014/main" id="{4E38A3AA-1E21-4872-8547-95563F59C738}"/>
              </a:ext>
            </a:extLst>
          </p:cNvPr>
          <p:cNvSpPr/>
          <p:nvPr/>
        </p:nvSpPr>
        <p:spPr>
          <a:xfrm>
            <a:off x="6107087" y="2668932"/>
            <a:ext cx="912358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a ábra</a:t>
            </a:r>
            <a:endParaRPr lang="da-DK" dirty="0"/>
          </a:p>
        </p:txBody>
      </p:sp>
      <p:sp>
        <p:nvSpPr>
          <p:cNvPr id="12" name="Rektangel 9">
            <a:extLst>
              <a:ext uri="{FF2B5EF4-FFF2-40B4-BE49-F238E27FC236}">
                <a16:creationId xmlns:a16="http://schemas.microsoft.com/office/drawing/2014/main" id="{9BCE015A-B1BF-4F78-B2C0-A3DAF2C05FD2}"/>
              </a:ext>
            </a:extLst>
          </p:cNvPr>
          <p:cNvSpPr/>
          <p:nvPr/>
        </p:nvSpPr>
        <p:spPr>
          <a:xfrm>
            <a:off x="6113891" y="5000474"/>
            <a:ext cx="902996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b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257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42" y="365126"/>
            <a:ext cx="5230278" cy="1325563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hőmérséklet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(T)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099" y="1914595"/>
            <a:ext cx="5192220" cy="253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Átfolyós </a:t>
            </a:r>
            <a:r>
              <a:rPr lang="da-DK" sz="2000" b="1" dirty="0" err="1"/>
              <a:t>melegvíz</a:t>
            </a:r>
            <a:r>
              <a:rPr lang="da-DK" sz="2000" b="1" dirty="0"/>
              <a:t> </a:t>
            </a:r>
            <a:r>
              <a:rPr lang="hu-HU" sz="2000" b="1" dirty="0"/>
              <a:t>előállítás esetén</a:t>
            </a:r>
            <a:r>
              <a:rPr lang="da-DK" sz="2000" b="1" dirty="0"/>
              <a:t> (</a:t>
            </a:r>
            <a:r>
              <a:rPr lang="hu-HU" sz="2000" b="1" dirty="0"/>
              <a:t>2</a:t>
            </a:r>
            <a:r>
              <a:rPr lang="da-DK" sz="2000" b="1" dirty="0"/>
              <a:t>. </a:t>
            </a:r>
            <a:r>
              <a:rPr lang="da-DK" sz="2000" b="1" dirty="0" err="1"/>
              <a:t>ábra</a:t>
            </a:r>
            <a:r>
              <a:rPr lang="da-DK" sz="2000" b="1" dirty="0"/>
              <a:t>)</a:t>
            </a:r>
          </a:p>
          <a:p>
            <a:pPr marL="0" indent="0">
              <a:buNone/>
            </a:pPr>
            <a:r>
              <a:rPr lang="da-DK" sz="2000" dirty="0"/>
              <a:t>Az </a:t>
            </a:r>
            <a:r>
              <a:rPr lang="da-DK" sz="2000" dirty="0" err="1"/>
              <a:t>előremenő</a:t>
            </a:r>
            <a:r>
              <a:rPr lang="da-DK" sz="2000" dirty="0"/>
              <a:t> </a:t>
            </a:r>
            <a:r>
              <a:rPr lang="da-DK" sz="2000" dirty="0" err="1"/>
              <a:t>hőmérséklet</a:t>
            </a:r>
            <a:r>
              <a:rPr lang="da-DK" sz="2000" dirty="0"/>
              <a:t> és a </a:t>
            </a:r>
            <a:r>
              <a:rPr lang="da-DK" sz="2000" dirty="0" err="1"/>
              <a:t>nyomáskülönbség</a:t>
            </a:r>
            <a:r>
              <a:rPr lang="da-DK" sz="2000" dirty="0"/>
              <a:t> </a:t>
            </a:r>
            <a:r>
              <a:rPr lang="da-DK" sz="2000" dirty="0" err="1"/>
              <a:t>kisebb</a:t>
            </a:r>
            <a:r>
              <a:rPr lang="da-DK" sz="2000" dirty="0"/>
              <a:t> </a:t>
            </a:r>
            <a:r>
              <a:rPr lang="da-DK" sz="2000" dirty="0" err="1"/>
              <a:t>változásaival</a:t>
            </a:r>
            <a:r>
              <a:rPr lang="da-DK" sz="2000" dirty="0"/>
              <a:t> </a:t>
            </a:r>
            <a:r>
              <a:rPr lang="da-DK" sz="2000" dirty="0" err="1"/>
              <a:t>rendelkező</a:t>
            </a:r>
            <a:r>
              <a:rPr lang="da-DK" sz="2000" dirty="0"/>
              <a:t> </a:t>
            </a:r>
            <a:r>
              <a:rPr lang="da-DK" sz="2000" dirty="0" err="1"/>
              <a:t>rendszerekben</a:t>
            </a:r>
            <a:r>
              <a:rPr lang="da-DK" sz="2000" dirty="0"/>
              <a:t> </a:t>
            </a:r>
            <a:r>
              <a:rPr lang="da-DK" sz="2000" dirty="0" err="1"/>
              <a:t>gyors</a:t>
            </a:r>
            <a:r>
              <a:rPr lang="da-DK" sz="2000" dirty="0"/>
              <a:t> </a:t>
            </a:r>
            <a:r>
              <a:rPr lang="da-DK" sz="2000" dirty="0" err="1"/>
              <a:t>reakcióidővel</a:t>
            </a:r>
            <a:r>
              <a:rPr lang="hu-HU" sz="2000" dirty="0"/>
              <a:t> rendelkező </a:t>
            </a:r>
            <a:r>
              <a:rPr lang="da-DK" sz="2000" dirty="0" err="1"/>
              <a:t>szabályozók</a:t>
            </a:r>
            <a:r>
              <a:rPr lang="da-DK" sz="2000" dirty="0"/>
              <a:t> </a:t>
            </a:r>
            <a:r>
              <a:rPr lang="da-DK" sz="2000" dirty="0" err="1"/>
              <a:t>használhatók</a:t>
            </a:r>
            <a:r>
              <a:rPr lang="da-DK" sz="2000" dirty="0"/>
              <a:t>. </a:t>
            </a:r>
            <a:r>
              <a:rPr lang="da-DK" sz="2000" dirty="0" err="1"/>
              <a:t>Nagyobb</a:t>
            </a:r>
            <a:r>
              <a:rPr lang="da-DK" sz="2000" dirty="0"/>
              <a:t>, </a:t>
            </a:r>
            <a:r>
              <a:rPr lang="da-DK" sz="2000" dirty="0" err="1"/>
              <a:t>mint</a:t>
            </a:r>
            <a:r>
              <a:rPr lang="da-DK" sz="2000" dirty="0"/>
              <a:t> 2 bar </a:t>
            </a:r>
            <a:r>
              <a:rPr lang="da-DK" sz="2000" dirty="0" err="1"/>
              <a:t>nyomáskülönbség</a:t>
            </a:r>
            <a:r>
              <a:rPr lang="da-DK" sz="2000" dirty="0"/>
              <a:t> </a:t>
            </a:r>
            <a:r>
              <a:rPr lang="da-DK" sz="2000" dirty="0" err="1"/>
              <a:t>esetén</a:t>
            </a:r>
            <a:r>
              <a:rPr lang="da-DK" sz="2000" dirty="0"/>
              <a:t> </a:t>
            </a:r>
            <a:r>
              <a:rPr lang="da-DK" sz="2000" dirty="0" err="1"/>
              <a:t>külön</a:t>
            </a:r>
            <a:r>
              <a:rPr lang="da-DK" sz="2000" dirty="0"/>
              <a:t> dp </a:t>
            </a:r>
            <a:r>
              <a:rPr lang="da-DK" sz="2000" dirty="0" err="1"/>
              <a:t>vezérlő</a:t>
            </a:r>
            <a:r>
              <a:rPr lang="da-DK" sz="2000" dirty="0"/>
              <a:t> </a:t>
            </a:r>
            <a:r>
              <a:rPr lang="da-DK" sz="2000" dirty="0" err="1"/>
              <a:t>ajánlott</a:t>
            </a:r>
            <a:r>
              <a:rPr lang="da-DK" sz="2000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9" y="2077549"/>
            <a:ext cx="2496890" cy="112789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64" y="503257"/>
            <a:ext cx="2645295" cy="1000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30" y="3822011"/>
            <a:ext cx="2516961" cy="1845497"/>
          </a:xfrm>
          <a:prstGeom prst="rect">
            <a:avLst/>
          </a:prstGeom>
        </p:spPr>
      </p:pic>
      <p:sp>
        <p:nvSpPr>
          <p:cNvPr id="13" name="Rektangel 9">
            <a:extLst>
              <a:ext uri="{FF2B5EF4-FFF2-40B4-BE49-F238E27FC236}">
                <a16:creationId xmlns:a16="http://schemas.microsoft.com/office/drawing/2014/main" id="{C07E675F-41D7-408E-BEE2-A2B6075B0A2B}"/>
              </a:ext>
            </a:extLst>
          </p:cNvPr>
          <p:cNvSpPr/>
          <p:nvPr/>
        </p:nvSpPr>
        <p:spPr>
          <a:xfrm>
            <a:off x="6093279" y="1618983"/>
            <a:ext cx="88857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2.a ábra</a:t>
            </a:r>
            <a:endParaRPr lang="da-DK" dirty="0"/>
          </a:p>
        </p:txBody>
      </p:sp>
      <p:sp>
        <p:nvSpPr>
          <p:cNvPr id="14" name="Rektangel 9">
            <a:extLst>
              <a:ext uri="{FF2B5EF4-FFF2-40B4-BE49-F238E27FC236}">
                <a16:creationId xmlns:a16="http://schemas.microsoft.com/office/drawing/2014/main" id="{64F2A758-1A55-4462-A957-F21745DA8E65}"/>
              </a:ext>
            </a:extLst>
          </p:cNvPr>
          <p:cNvSpPr/>
          <p:nvPr/>
        </p:nvSpPr>
        <p:spPr>
          <a:xfrm>
            <a:off x="6093279" y="3289680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2.b ábra</a:t>
            </a:r>
            <a:endParaRPr lang="da-DK" dirty="0"/>
          </a:p>
        </p:txBody>
      </p:sp>
      <p:sp>
        <p:nvSpPr>
          <p:cNvPr id="15" name="Rektangel 9">
            <a:extLst>
              <a:ext uri="{FF2B5EF4-FFF2-40B4-BE49-F238E27FC236}">
                <a16:creationId xmlns:a16="http://schemas.microsoft.com/office/drawing/2014/main" id="{EC1D7030-2FDC-4990-9936-2F8D1938C01F}"/>
              </a:ext>
            </a:extLst>
          </p:cNvPr>
          <p:cNvSpPr/>
          <p:nvPr/>
        </p:nvSpPr>
        <p:spPr>
          <a:xfrm>
            <a:off x="6082059" y="5667508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2.c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891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10" y="365126"/>
            <a:ext cx="5375060" cy="1325563"/>
          </a:xfrm>
        </p:spPr>
        <p:txBody>
          <a:bodyPr/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hőmérséklet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(T)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578699" y="1607652"/>
            <a:ext cx="4997619" cy="339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Dinamikusabb</a:t>
            </a:r>
            <a:r>
              <a:rPr lang="da-DK" sz="2000" dirty="0"/>
              <a:t> </a:t>
            </a:r>
            <a:r>
              <a:rPr lang="da-DK" sz="2000" dirty="0" err="1"/>
              <a:t>rendszerek</a:t>
            </a:r>
            <a:r>
              <a:rPr lang="da-DK" sz="2000" dirty="0"/>
              <a:t> </a:t>
            </a:r>
            <a:r>
              <a:rPr lang="da-DK" sz="2000" dirty="0" err="1"/>
              <a:t>esetén</a:t>
            </a:r>
            <a:r>
              <a:rPr lang="da-DK" sz="2000" dirty="0"/>
              <a:t> az AVTQ </a:t>
            </a:r>
            <a:r>
              <a:rPr lang="da-DK" sz="2000" dirty="0" err="1"/>
              <a:t>vagy</a:t>
            </a:r>
            <a:r>
              <a:rPr lang="da-DK" sz="2000" dirty="0"/>
              <a:t> IHPT </a:t>
            </a:r>
            <a:r>
              <a:rPr lang="da-DK" sz="2000" dirty="0" err="1"/>
              <a:t>szabályozók</a:t>
            </a:r>
            <a:r>
              <a:rPr lang="da-DK" sz="2000" dirty="0"/>
              <a:t> </a:t>
            </a:r>
            <a:r>
              <a:rPr lang="da-DK" sz="2000" dirty="0" err="1"/>
              <a:t>áramlás-kompenzált</a:t>
            </a:r>
            <a:r>
              <a:rPr lang="da-DK" sz="2000" dirty="0"/>
              <a:t> </a:t>
            </a:r>
            <a:r>
              <a:rPr lang="da-DK" sz="2000" dirty="0" err="1"/>
              <a:t>hőmérséklet-szabályozással</a:t>
            </a:r>
            <a:r>
              <a:rPr lang="da-DK" sz="2000" dirty="0"/>
              <a:t> és </a:t>
            </a:r>
            <a:r>
              <a:rPr lang="da-DK" sz="2000" dirty="0" err="1"/>
              <a:t>integrált</a:t>
            </a:r>
            <a:r>
              <a:rPr lang="da-DK" sz="2000" dirty="0"/>
              <a:t> </a:t>
            </a:r>
            <a:r>
              <a:rPr lang="da-DK" sz="2000" dirty="0" err="1"/>
              <a:t>nyomáskülönbséggel</a:t>
            </a:r>
            <a:r>
              <a:rPr lang="da-DK" sz="2000" dirty="0"/>
              <a:t> a </a:t>
            </a:r>
            <a:r>
              <a:rPr lang="da-DK" sz="2000" dirty="0" err="1"/>
              <a:t>tökéletes</a:t>
            </a:r>
            <a:r>
              <a:rPr lang="da-DK" sz="2000" dirty="0"/>
              <a:t> </a:t>
            </a:r>
            <a:r>
              <a:rPr lang="da-DK" sz="2000" dirty="0" err="1"/>
              <a:t>választás</a:t>
            </a:r>
            <a:r>
              <a:rPr lang="da-DK" sz="2000" dirty="0"/>
              <a:t>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A </a:t>
            </a:r>
            <a:r>
              <a:rPr lang="da-DK" sz="2000" dirty="0" err="1"/>
              <a:t>vízcsap</a:t>
            </a:r>
            <a:r>
              <a:rPr lang="da-DK" sz="2000" dirty="0"/>
              <a:t> </a:t>
            </a:r>
            <a:r>
              <a:rPr lang="da-DK" sz="2000" dirty="0" err="1"/>
              <a:t>kinyitása</a:t>
            </a:r>
            <a:r>
              <a:rPr lang="da-DK" sz="2000" dirty="0"/>
              <a:t> </a:t>
            </a:r>
            <a:r>
              <a:rPr lang="da-DK" sz="2000" dirty="0" err="1"/>
              <a:t>után</a:t>
            </a:r>
            <a:r>
              <a:rPr lang="da-DK" sz="2000" dirty="0"/>
              <a:t> </a:t>
            </a:r>
            <a:r>
              <a:rPr lang="da-DK" sz="2000" dirty="0" err="1"/>
              <a:t>reagálnak</a:t>
            </a:r>
            <a:r>
              <a:rPr lang="da-DK" sz="2000" dirty="0"/>
              <a:t>, és </a:t>
            </a:r>
            <a:r>
              <a:rPr lang="da-DK" sz="2000" dirty="0" err="1"/>
              <a:t>alacsony</a:t>
            </a:r>
            <a:r>
              <a:rPr lang="da-DK" sz="2000" dirty="0"/>
              <a:t> és </a:t>
            </a:r>
            <a:r>
              <a:rPr lang="da-DK" sz="2000" dirty="0" err="1"/>
              <a:t>állandó</a:t>
            </a:r>
            <a:r>
              <a:rPr lang="da-DK" sz="2000" dirty="0"/>
              <a:t> </a:t>
            </a:r>
            <a:r>
              <a:rPr lang="da-DK" sz="2000" dirty="0" err="1"/>
              <a:t>nyomáskülönbséget</a:t>
            </a:r>
            <a:r>
              <a:rPr lang="da-DK" sz="2000" dirty="0"/>
              <a:t> </a:t>
            </a:r>
            <a:r>
              <a:rPr lang="da-DK" sz="2000" dirty="0" err="1"/>
              <a:t>tartanak</a:t>
            </a:r>
            <a:r>
              <a:rPr lang="da-DK" sz="2000" dirty="0"/>
              <a:t> </a:t>
            </a:r>
            <a:r>
              <a:rPr lang="da-DK" sz="2000" dirty="0" err="1"/>
              <a:t>fenn</a:t>
            </a:r>
            <a:r>
              <a:rPr lang="da-DK" sz="2000" dirty="0"/>
              <a:t> a </a:t>
            </a:r>
            <a:r>
              <a:rPr lang="da-DK" sz="2000" dirty="0" err="1"/>
              <a:t>termosztatikus</a:t>
            </a:r>
            <a:r>
              <a:rPr lang="da-DK" sz="2000" dirty="0"/>
              <a:t> </a:t>
            </a:r>
            <a:r>
              <a:rPr lang="da-DK" sz="2000" dirty="0" err="1"/>
              <a:t>szabályozó</a:t>
            </a:r>
            <a:r>
              <a:rPr lang="da-DK" sz="2000" dirty="0"/>
              <a:t> </a:t>
            </a:r>
            <a:r>
              <a:rPr lang="da-DK" sz="2000" dirty="0" err="1"/>
              <a:t>szelepen</a:t>
            </a:r>
            <a:r>
              <a:rPr lang="da-DK" sz="2000" dirty="0"/>
              <a:t>. Az </a:t>
            </a:r>
            <a:r>
              <a:rPr lang="da-DK" sz="2000" dirty="0" err="1"/>
              <a:t>üresjárati</a:t>
            </a:r>
            <a:r>
              <a:rPr lang="da-DK" sz="2000" dirty="0"/>
              <a:t> </a:t>
            </a:r>
            <a:r>
              <a:rPr lang="da-DK" sz="2000" dirty="0" err="1"/>
              <a:t>hőmérséklet</a:t>
            </a:r>
            <a:r>
              <a:rPr lang="da-DK" sz="2000" dirty="0"/>
              <a:t> </a:t>
            </a:r>
            <a:r>
              <a:rPr lang="da-DK" sz="2000" dirty="0" err="1"/>
              <a:t>optimális</a:t>
            </a:r>
            <a:r>
              <a:rPr lang="da-DK" sz="2000" dirty="0"/>
              <a:t> </a:t>
            </a:r>
            <a:r>
              <a:rPr lang="da-DK" sz="2000" dirty="0" err="1"/>
              <a:t>szabályozása</a:t>
            </a:r>
            <a:r>
              <a:rPr lang="da-DK" sz="2000" dirty="0"/>
              <a:t> </a:t>
            </a:r>
            <a:r>
              <a:rPr lang="da-DK" sz="2000" dirty="0" err="1"/>
              <a:t>biztosított</a:t>
            </a:r>
            <a:r>
              <a:rPr lang="da-DK" sz="2000" dirty="0"/>
              <a:t>.</a:t>
            </a:r>
            <a:br>
              <a:rPr lang="da-DK" sz="2000" dirty="0"/>
            </a:br>
            <a:br>
              <a:rPr lang="da-DK" sz="2000" dirty="0"/>
            </a:br>
            <a:endParaRPr lang="da-DK" sz="2000" dirty="0"/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9" y="2077549"/>
            <a:ext cx="2496890" cy="112789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64" y="503257"/>
            <a:ext cx="2645295" cy="1000104"/>
          </a:xfrm>
          <a:prstGeom prst="rect">
            <a:avLst/>
          </a:prstGeom>
        </p:spPr>
      </p:pic>
      <p:sp>
        <p:nvSpPr>
          <p:cNvPr id="13" name="Rektangel 9">
            <a:extLst>
              <a:ext uri="{FF2B5EF4-FFF2-40B4-BE49-F238E27FC236}">
                <a16:creationId xmlns:a16="http://schemas.microsoft.com/office/drawing/2014/main" id="{FF57A83A-CF16-455D-94F7-09C47BB98D0D}"/>
              </a:ext>
            </a:extLst>
          </p:cNvPr>
          <p:cNvSpPr/>
          <p:nvPr/>
        </p:nvSpPr>
        <p:spPr>
          <a:xfrm>
            <a:off x="6093279" y="1618983"/>
            <a:ext cx="88857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2.a ábra</a:t>
            </a:r>
            <a:endParaRPr lang="da-DK" dirty="0"/>
          </a:p>
        </p:txBody>
      </p:sp>
      <p:sp>
        <p:nvSpPr>
          <p:cNvPr id="14" name="Rektangel 9">
            <a:extLst>
              <a:ext uri="{FF2B5EF4-FFF2-40B4-BE49-F238E27FC236}">
                <a16:creationId xmlns:a16="http://schemas.microsoft.com/office/drawing/2014/main" id="{B5A0EC4B-3E3C-47BA-90DB-5ABE26503B97}"/>
              </a:ext>
            </a:extLst>
          </p:cNvPr>
          <p:cNvSpPr/>
          <p:nvPr/>
        </p:nvSpPr>
        <p:spPr>
          <a:xfrm>
            <a:off x="6093279" y="3289680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2.b ábra</a:t>
            </a:r>
            <a:endParaRPr lang="da-DK" dirty="0"/>
          </a:p>
        </p:txBody>
      </p:sp>
      <p:sp>
        <p:nvSpPr>
          <p:cNvPr id="15" name="Rektangel 9">
            <a:extLst>
              <a:ext uri="{FF2B5EF4-FFF2-40B4-BE49-F238E27FC236}">
                <a16:creationId xmlns:a16="http://schemas.microsoft.com/office/drawing/2014/main" id="{A53178E7-1A6B-4C97-A488-90784593FD1E}"/>
              </a:ext>
            </a:extLst>
          </p:cNvPr>
          <p:cNvSpPr/>
          <p:nvPr/>
        </p:nvSpPr>
        <p:spPr>
          <a:xfrm>
            <a:off x="6082059" y="5667508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2.c ábra</a:t>
            </a:r>
            <a:endParaRPr lang="da-DK" dirty="0"/>
          </a:p>
        </p:txBody>
      </p:sp>
      <p:pic>
        <p:nvPicPr>
          <p:cNvPr id="11" name="Billede 8">
            <a:extLst>
              <a:ext uri="{FF2B5EF4-FFF2-40B4-BE49-F238E27FC236}">
                <a16:creationId xmlns:a16="http://schemas.microsoft.com/office/drawing/2014/main" id="{2F6A15E4-8436-4F90-A4A0-9F0BDDA22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30" y="3822011"/>
            <a:ext cx="2516961" cy="18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978330" cy="1325563"/>
          </a:xfrm>
        </p:spPr>
        <p:txBody>
          <a:bodyPr>
            <a:normAutofit/>
          </a:bodyPr>
          <a:lstStyle/>
          <a:p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Multi-fun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ci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ós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szabályozók </a:t>
            </a:r>
            <a:b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(QT, QMT, PQT, etc.)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100" y="1945187"/>
            <a:ext cx="4730137" cy="399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/>
              <a:t>Modul</a:t>
            </a:r>
            <a:r>
              <a:rPr lang="hu-HU" sz="2000" b="1" dirty="0"/>
              <a:t>á</a:t>
            </a:r>
            <a:r>
              <a:rPr lang="da-DK" sz="2000" b="1" dirty="0"/>
              <a:t>r</a:t>
            </a:r>
            <a:r>
              <a:rPr lang="hu-HU" sz="2000" b="1" dirty="0"/>
              <a:t>is</a:t>
            </a:r>
            <a:r>
              <a:rPr lang="da-DK" sz="2000" b="1" dirty="0"/>
              <a:t> </a:t>
            </a:r>
            <a:r>
              <a:rPr lang="hu-HU" sz="2000" b="1" dirty="0"/>
              <a:t>felépítés</a:t>
            </a:r>
            <a:endParaRPr lang="da-DK" sz="2000" b="1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Rugalmas és </a:t>
            </a:r>
            <a:r>
              <a:rPr lang="da-DK" sz="2000" dirty="0" err="1"/>
              <a:t>moduláris</a:t>
            </a:r>
            <a:r>
              <a:rPr lang="da-DK" sz="2000" dirty="0"/>
              <a:t> </a:t>
            </a:r>
            <a:r>
              <a:rPr lang="da-DK" sz="2000" dirty="0" err="1"/>
              <a:t>felépítéssel</a:t>
            </a:r>
            <a:r>
              <a:rPr lang="da-DK" sz="2000" dirty="0"/>
              <a:t> </a:t>
            </a:r>
            <a:r>
              <a:rPr lang="da-DK" sz="2000" dirty="0" err="1"/>
              <a:t>számos</a:t>
            </a:r>
            <a:r>
              <a:rPr lang="da-DK" sz="2000" dirty="0"/>
              <a:t> </a:t>
            </a:r>
            <a:r>
              <a:rPr lang="da-DK" sz="2000" dirty="0" err="1"/>
              <a:t>vezérlési</a:t>
            </a:r>
            <a:r>
              <a:rPr lang="da-DK" sz="2000" dirty="0"/>
              <a:t> </a:t>
            </a:r>
            <a:r>
              <a:rPr lang="da-DK" sz="2000" dirty="0" err="1"/>
              <a:t>funkció</a:t>
            </a:r>
            <a:r>
              <a:rPr lang="da-DK" sz="2000" dirty="0"/>
              <a:t> </a:t>
            </a:r>
            <a:r>
              <a:rPr lang="da-DK" sz="2000" dirty="0" err="1"/>
              <a:t>kombinálható</a:t>
            </a:r>
            <a:r>
              <a:rPr lang="da-DK" sz="2000" dirty="0"/>
              <a:t> </a:t>
            </a:r>
            <a:r>
              <a:rPr lang="da-DK" sz="2000" dirty="0" err="1"/>
              <a:t>egyetlen</a:t>
            </a:r>
            <a:r>
              <a:rPr lang="da-DK" sz="2000" dirty="0"/>
              <a:t> </a:t>
            </a:r>
            <a:r>
              <a:rPr lang="da-DK" sz="2000" dirty="0" err="1"/>
              <a:t>vezérlőbe</a:t>
            </a:r>
            <a:r>
              <a:rPr lang="da-DK" sz="2000" dirty="0"/>
              <a:t>, </a:t>
            </a:r>
            <a:r>
              <a:rPr lang="hu-HU" sz="2000" dirty="0"/>
              <a:t>ezzel</a:t>
            </a:r>
            <a:r>
              <a:rPr lang="da-DK" sz="2000" dirty="0"/>
              <a:t> </a:t>
            </a:r>
            <a:r>
              <a:rPr lang="da-DK" sz="2000" dirty="0" err="1"/>
              <a:t>megfelelnek</a:t>
            </a:r>
            <a:r>
              <a:rPr lang="da-DK" sz="2000" dirty="0"/>
              <a:t> </a:t>
            </a:r>
            <a:r>
              <a:rPr lang="hu-HU" sz="2000" dirty="0"/>
              <a:t>az egyedi igényeknek is</a:t>
            </a:r>
            <a:r>
              <a:rPr lang="da-DK" sz="2000" dirty="0"/>
              <a:t>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 err="1"/>
              <a:t>Bizonyos</a:t>
            </a:r>
            <a:r>
              <a:rPr lang="da-DK" sz="2000" dirty="0"/>
              <a:t> </a:t>
            </a:r>
            <a:r>
              <a:rPr lang="da-DK" sz="2000" dirty="0" err="1"/>
              <a:t>alkalmazásokban</a:t>
            </a:r>
            <a:r>
              <a:rPr lang="da-DK" sz="2000" dirty="0"/>
              <a:t> </a:t>
            </a:r>
            <a:r>
              <a:rPr lang="da-DK" sz="2000" dirty="0" err="1"/>
              <a:t>szükség</a:t>
            </a:r>
            <a:r>
              <a:rPr lang="da-DK" sz="2000" dirty="0"/>
              <a:t> </a:t>
            </a:r>
            <a:r>
              <a:rPr lang="da-DK" sz="2000" dirty="0" err="1"/>
              <a:t>lehet</a:t>
            </a:r>
            <a:r>
              <a:rPr lang="da-DK" sz="2000" dirty="0"/>
              <a:t> az </a:t>
            </a:r>
            <a:r>
              <a:rPr lang="da-DK" sz="2000" dirty="0" err="1"/>
              <a:t>előremenő</a:t>
            </a:r>
            <a:r>
              <a:rPr lang="da-DK" sz="2000" dirty="0"/>
              <a:t> </a:t>
            </a:r>
            <a:r>
              <a:rPr lang="da-DK" sz="2000" dirty="0" err="1"/>
              <a:t>hőmérséklet</a:t>
            </a:r>
            <a:r>
              <a:rPr lang="da-DK" sz="2000" dirty="0"/>
              <a:t> </a:t>
            </a:r>
            <a:r>
              <a:rPr lang="da-DK" sz="2000" dirty="0" err="1"/>
              <a:t>szabályozására</a:t>
            </a:r>
            <a:r>
              <a:rPr lang="da-DK" sz="2000" dirty="0"/>
              <a:t>, a </a:t>
            </a:r>
            <a:r>
              <a:rPr lang="da-DK" sz="2000" dirty="0" err="1"/>
              <a:t>maximális</a:t>
            </a:r>
            <a:r>
              <a:rPr lang="da-DK" sz="2000" dirty="0"/>
              <a:t> </a:t>
            </a:r>
            <a:r>
              <a:rPr lang="da-DK" sz="2000" dirty="0" err="1"/>
              <a:t>áramlási</a:t>
            </a:r>
            <a:r>
              <a:rPr lang="da-DK" sz="2000" dirty="0"/>
              <a:t> </a:t>
            </a:r>
            <a:r>
              <a:rPr lang="da-DK" sz="2000" dirty="0" err="1"/>
              <a:t>sebesség</a:t>
            </a:r>
            <a:r>
              <a:rPr lang="da-DK" sz="2000" dirty="0"/>
              <a:t> és az </a:t>
            </a:r>
            <a:r>
              <a:rPr lang="da-DK" sz="2000" dirty="0" err="1"/>
              <a:t>elsődleges</a:t>
            </a:r>
            <a:r>
              <a:rPr lang="da-DK" sz="2000" dirty="0"/>
              <a:t> </a:t>
            </a:r>
            <a:r>
              <a:rPr lang="da-DK" sz="2000" dirty="0" err="1"/>
              <a:t>visszatérő</a:t>
            </a:r>
            <a:r>
              <a:rPr lang="da-DK" sz="2000" dirty="0"/>
              <a:t> </a:t>
            </a:r>
            <a:r>
              <a:rPr lang="da-DK" sz="2000" dirty="0" err="1"/>
              <a:t>hőmérséklet</a:t>
            </a:r>
            <a:r>
              <a:rPr lang="da-DK" sz="2000" dirty="0"/>
              <a:t> </a:t>
            </a:r>
            <a:r>
              <a:rPr lang="da-DK" sz="2000" dirty="0" err="1"/>
              <a:t>korlátozására</a:t>
            </a:r>
            <a:r>
              <a:rPr lang="da-DK" sz="2000" dirty="0"/>
              <a:t> </a:t>
            </a:r>
            <a:r>
              <a:rPr lang="da-DK" sz="2000" dirty="0" err="1"/>
              <a:t>egyetlen</a:t>
            </a:r>
            <a:r>
              <a:rPr lang="da-DK" sz="2000" dirty="0"/>
              <a:t> </a:t>
            </a:r>
            <a:r>
              <a:rPr lang="da-DK" sz="2000" dirty="0" err="1"/>
              <a:t>multifunkcionális</a:t>
            </a:r>
            <a:r>
              <a:rPr lang="da-DK" sz="2000" dirty="0"/>
              <a:t> </a:t>
            </a:r>
            <a:r>
              <a:rPr lang="da-DK" sz="2000" dirty="0" err="1"/>
              <a:t>szabályozó</a:t>
            </a:r>
            <a:r>
              <a:rPr lang="da-DK" sz="2000" dirty="0"/>
              <a:t> </a:t>
            </a:r>
            <a:r>
              <a:rPr lang="da-DK" sz="2000" dirty="0" err="1"/>
              <a:t>használatával</a:t>
            </a:r>
            <a:r>
              <a:rPr lang="da-DK" sz="2000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2" y="3796909"/>
            <a:ext cx="2681484" cy="112789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58" y="1591897"/>
            <a:ext cx="2687289" cy="948455"/>
          </a:xfrm>
          <a:prstGeom prst="rect">
            <a:avLst/>
          </a:prstGeom>
        </p:spPr>
      </p:pic>
      <p:sp>
        <p:nvSpPr>
          <p:cNvPr id="13" name="Rektangel 9">
            <a:extLst>
              <a:ext uri="{FF2B5EF4-FFF2-40B4-BE49-F238E27FC236}">
                <a16:creationId xmlns:a16="http://schemas.microsoft.com/office/drawing/2014/main" id="{C6DDDC76-93F3-42DC-BA83-89452040CBB5}"/>
              </a:ext>
            </a:extLst>
          </p:cNvPr>
          <p:cNvSpPr/>
          <p:nvPr/>
        </p:nvSpPr>
        <p:spPr>
          <a:xfrm>
            <a:off x="6070839" y="4984906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3.b ábra</a:t>
            </a:r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1C8AF9C-0033-4D48-8B53-38DCC3B24B3C}"/>
              </a:ext>
            </a:extLst>
          </p:cNvPr>
          <p:cNvSpPr/>
          <p:nvPr/>
        </p:nvSpPr>
        <p:spPr>
          <a:xfrm>
            <a:off x="6082059" y="2616026"/>
            <a:ext cx="88857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3.a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47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305" y="365126"/>
            <a:ext cx="5315579" cy="1325563"/>
          </a:xfrm>
        </p:spPr>
        <p:txBody>
          <a:bodyPr>
            <a:normAutofit/>
          </a:bodyPr>
          <a:lstStyle/>
          <a:p>
            <a:r>
              <a:rPr lang="da-DK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Multi-fun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ci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ós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szabályozók </a:t>
            </a:r>
            <a:b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(QT, QMT, PQT, etc.)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100" y="1828829"/>
            <a:ext cx="4730137" cy="366761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a-DK" sz="2000" dirty="0"/>
            </a:br>
            <a:br>
              <a:rPr lang="da-DK" sz="2000" dirty="0"/>
            </a:br>
            <a:r>
              <a:rPr lang="hu-HU" sz="2000" dirty="0"/>
              <a:t>A nyomásfüggetlen szelep szabályozza a hőmérsékletet a szekunder oldalon, az önműködő termosztát pedig korlátozza a visszatérő hőmérsékletet. A használati melegvíz-rendszerekben a termosztát biztonsági termosztátként használható, amely megvédi a felhasználókat a forrázástól.</a:t>
            </a:r>
            <a:endParaRPr lang="da-DK" sz="2000" dirty="0"/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2" y="3796909"/>
            <a:ext cx="2681484" cy="112789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58" y="1591897"/>
            <a:ext cx="2687289" cy="948455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EDA9393C-8358-4E85-8244-7BA20C425E17}"/>
              </a:ext>
            </a:extLst>
          </p:cNvPr>
          <p:cNvSpPr/>
          <p:nvPr/>
        </p:nvSpPr>
        <p:spPr>
          <a:xfrm>
            <a:off x="6082059" y="2616026"/>
            <a:ext cx="88857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3.a ábra</a:t>
            </a:r>
            <a:endParaRPr lang="da-DK" dirty="0"/>
          </a:p>
        </p:txBody>
      </p:sp>
      <p:sp>
        <p:nvSpPr>
          <p:cNvPr id="11" name="Rektangel 9">
            <a:extLst>
              <a:ext uri="{FF2B5EF4-FFF2-40B4-BE49-F238E27FC236}">
                <a16:creationId xmlns:a16="http://schemas.microsoft.com/office/drawing/2014/main" id="{B047DB13-EF21-4469-BDC7-59571BD0BB30}"/>
              </a:ext>
            </a:extLst>
          </p:cNvPr>
          <p:cNvSpPr/>
          <p:nvPr/>
        </p:nvSpPr>
        <p:spPr>
          <a:xfrm>
            <a:off x="6070839" y="4984906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3.b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41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91" y="3979577"/>
            <a:ext cx="2383929" cy="184549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4" y="1857600"/>
            <a:ext cx="2516961" cy="18454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8" y="365126"/>
            <a:ext cx="5474264" cy="1325563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hőmérséklet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(T)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53438" y="1570530"/>
            <a:ext cx="5127561" cy="467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Visszatérő hőmérséklet korlátozó </a:t>
            </a:r>
            <a:r>
              <a:rPr lang="da-DK" sz="2000" b="1" dirty="0"/>
              <a:t>(</a:t>
            </a:r>
            <a:r>
              <a:rPr lang="hu-HU" sz="2000" b="1" dirty="0"/>
              <a:t>4.c ábra</a:t>
            </a:r>
            <a:r>
              <a:rPr lang="da-DK" sz="2000" b="1" dirty="0"/>
              <a:t>)</a:t>
            </a:r>
          </a:p>
          <a:p>
            <a:pPr marL="0" indent="0">
              <a:buNone/>
            </a:pPr>
            <a:r>
              <a:rPr lang="hu-HU" sz="2000" dirty="0"/>
              <a:t>Egyes alkalmazásokban szükség lehet a melegvíz-tárolók vagy fűtőrendszerek visszatérő hőmérsékletének korlátozására a túlzott visszatérő hőmérséklet elkerülése érdekében. 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 err="1"/>
              <a:t>Általánosságban</a:t>
            </a:r>
            <a:r>
              <a:rPr lang="da-DK" sz="2000" dirty="0"/>
              <a:t> a </a:t>
            </a:r>
            <a:r>
              <a:rPr lang="da-DK" sz="2000" dirty="0" err="1"/>
              <a:t>termosztatikus</a:t>
            </a:r>
            <a:r>
              <a:rPr lang="da-DK" sz="2000" dirty="0"/>
              <a:t> </a:t>
            </a:r>
            <a:r>
              <a:rPr lang="da-DK" sz="2000" dirty="0" err="1"/>
              <a:t>hőmérséklet-szabályozókat</a:t>
            </a:r>
            <a:r>
              <a:rPr lang="da-DK" sz="2000" dirty="0"/>
              <a:t> </a:t>
            </a:r>
            <a:r>
              <a:rPr lang="da-DK" sz="2000" dirty="0" err="1"/>
              <a:t>olyan</a:t>
            </a:r>
            <a:r>
              <a:rPr lang="da-DK" sz="2000" dirty="0"/>
              <a:t> </a:t>
            </a:r>
            <a:r>
              <a:rPr lang="da-DK" sz="2000" dirty="0" err="1"/>
              <a:t>rendszerekben</a:t>
            </a:r>
            <a:r>
              <a:rPr lang="da-DK" sz="2000" dirty="0"/>
              <a:t> </a:t>
            </a:r>
            <a:r>
              <a:rPr lang="da-DK" sz="2000" dirty="0" err="1"/>
              <a:t>használják</a:t>
            </a:r>
            <a:r>
              <a:rPr lang="da-DK" sz="2000" dirty="0"/>
              <a:t>, </a:t>
            </a:r>
            <a:r>
              <a:rPr lang="da-DK" sz="2000" dirty="0" err="1"/>
              <a:t>amelyek</a:t>
            </a:r>
            <a:r>
              <a:rPr lang="da-DK" sz="2000" dirty="0"/>
              <a:t> </a:t>
            </a:r>
            <a:r>
              <a:rPr lang="da-DK" sz="2000" dirty="0" err="1"/>
              <a:t>közepesen</a:t>
            </a:r>
            <a:r>
              <a:rPr lang="da-DK" sz="2000" dirty="0"/>
              <a:t> </a:t>
            </a:r>
            <a:r>
              <a:rPr lang="da-DK" sz="2000" dirty="0" err="1"/>
              <a:t>változnak</a:t>
            </a:r>
            <a:r>
              <a:rPr lang="da-DK" sz="2000" dirty="0"/>
              <a:t> az </a:t>
            </a:r>
            <a:r>
              <a:rPr lang="da-DK" sz="2000" dirty="0" err="1"/>
              <a:t>előremenő</a:t>
            </a:r>
            <a:r>
              <a:rPr lang="da-DK" sz="2000" dirty="0"/>
              <a:t> </a:t>
            </a:r>
            <a:r>
              <a:rPr lang="da-DK" sz="2000" dirty="0" err="1"/>
              <a:t>hőmérsékleten</a:t>
            </a:r>
            <a:r>
              <a:rPr lang="da-DK" sz="2000" dirty="0"/>
              <a:t> és </a:t>
            </a:r>
            <a:r>
              <a:rPr lang="da-DK" sz="2000" dirty="0" err="1"/>
              <a:t>mérsékelt</a:t>
            </a:r>
            <a:r>
              <a:rPr lang="da-DK" sz="2000" dirty="0"/>
              <a:t> </a:t>
            </a:r>
            <a:r>
              <a:rPr lang="da-DK" sz="2000" dirty="0" err="1"/>
              <a:t>nyomáskülönbséggel</a:t>
            </a:r>
            <a:r>
              <a:rPr lang="da-DK" sz="2000" dirty="0"/>
              <a:t> </a:t>
            </a:r>
            <a:r>
              <a:rPr lang="da-DK" sz="2000" dirty="0" err="1"/>
              <a:t>rendelkeznek</a:t>
            </a:r>
            <a:r>
              <a:rPr lang="da-DK" sz="2000" dirty="0"/>
              <a:t>. A </a:t>
            </a:r>
            <a:r>
              <a:rPr lang="da-DK" sz="2000" dirty="0" err="1"/>
              <a:t>nyomáskülönbség</a:t>
            </a:r>
            <a:r>
              <a:rPr lang="da-DK" sz="2000" dirty="0"/>
              <a:t> </a:t>
            </a:r>
            <a:r>
              <a:rPr lang="da-DK" sz="2000" dirty="0" err="1"/>
              <a:t>nagyobb</a:t>
            </a:r>
            <a:r>
              <a:rPr lang="da-DK" sz="2000" dirty="0"/>
              <a:t> </a:t>
            </a:r>
            <a:r>
              <a:rPr lang="da-DK" sz="2000" dirty="0" err="1"/>
              <a:t>eltérései</a:t>
            </a:r>
            <a:r>
              <a:rPr lang="da-DK" sz="2000" dirty="0"/>
              <a:t> </a:t>
            </a:r>
            <a:r>
              <a:rPr lang="da-DK" sz="2000" dirty="0" err="1"/>
              <a:t>esetén</a:t>
            </a:r>
            <a:r>
              <a:rPr lang="da-DK" sz="2000" dirty="0"/>
              <a:t> </a:t>
            </a:r>
            <a:r>
              <a:rPr lang="da-DK" sz="2000" dirty="0" err="1"/>
              <a:t>ajánlott</a:t>
            </a:r>
            <a:r>
              <a:rPr lang="da-DK" sz="2000" dirty="0"/>
              <a:t> </a:t>
            </a:r>
            <a:r>
              <a:rPr lang="da-DK" sz="2000" dirty="0" err="1"/>
              <a:t>egy</a:t>
            </a:r>
            <a:r>
              <a:rPr lang="da-DK" sz="2000" dirty="0"/>
              <a:t> </a:t>
            </a:r>
            <a:r>
              <a:rPr lang="da-DK" sz="2000" dirty="0" err="1"/>
              <a:t>nyomáskülönbség-szabályozó</a:t>
            </a:r>
            <a:r>
              <a:rPr lang="da-DK" sz="2000" dirty="0"/>
              <a:t> </a:t>
            </a:r>
            <a:r>
              <a:rPr lang="da-DK" sz="2000" dirty="0" err="1"/>
              <a:t>telepítése</a:t>
            </a:r>
            <a:r>
              <a:rPr lang="da-DK" sz="2000" dirty="0"/>
              <a:t>.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64" y="503257"/>
            <a:ext cx="2645295" cy="1000104"/>
          </a:xfrm>
          <a:prstGeom prst="rect">
            <a:avLst/>
          </a:prstGeom>
        </p:spPr>
      </p:pic>
      <p:sp>
        <p:nvSpPr>
          <p:cNvPr id="14" name="Rektangel 9">
            <a:extLst>
              <a:ext uri="{FF2B5EF4-FFF2-40B4-BE49-F238E27FC236}">
                <a16:creationId xmlns:a16="http://schemas.microsoft.com/office/drawing/2014/main" id="{E2D4B04F-6135-4C76-936E-4792BF43D937}"/>
              </a:ext>
            </a:extLst>
          </p:cNvPr>
          <p:cNvSpPr/>
          <p:nvPr/>
        </p:nvSpPr>
        <p:spPr>
          <a:xfrm>
            <a:off x="6123886" y="3692808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4.b ábra</a:t>
            </a:r>
            <a:endParaRPr lang="da-DK" dirty="0"/>
          </a:p>
        </p:txBody>
      </p:sp>
      <p:sp>
        <p:nvSpPr>
          <p:cNvPr id="15" name="Rektangel 9">
            <a:extLst>
              <a:ext uri="{FF2B5EF4-FFF2-40B4-BE49-F238E27FC236}">
                <a16:creationId xmlns:a16="http://schemas.microsoft.com/office/drawing/2014/main" id="{11AC1D30-CB49-4DE5-AB09-60307F32185A}"/>
              </a:ext>
            </a:extLst>
          </p:cNvPr>
          <p:cNvSpPr/>
          <p:nvPr/>
        </p:nvSpPr>
        <p:spPr>
          <a:xfrm>
            <a:off x="6100633" y="5767272"/>
            <a:ext cx="89979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4.c ábra</a:t>
            </a:r>
            <a:endParaRPr lang="da-DK" dirty="0"/>
          </a:p>
        </p:txBody>
      </p:sp>
      <p:sp>
        <p:nvSpPr>
          <p:cNvPr id="16" name="Rektangel 9">
            <a:extLst>
              <a:ext uri="{FF2B5EF4-FFF2-40B4-BE49-F238E27FC236}">
                <a16:creationId xmlns:a16="http://schemas.microsoft.com/office/drawing/2014/main" id="{D6A42B05-E86F-4B0F-9908-E8E2C4A0C80E}"/>
              </a:ext>
            </a:extLst>
          </p:cNvPr>
          <p:cNvSpPr/>
          <p:nvPr/>
        </p:nvSpPr>
        <p:spPr>
          <a:xfrm>
            <a:off x="6100633" y="1547889"/>
            <a:ext cx="888570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hu-HU" dirty="0"/>
              <a:t>4.a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2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963282" y="511969"/>
            <a:ext cx="8656376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hu-HU" altLang="en-US" sz="2800" dirty="0">
                <a:solidFill>
                  <a:srgbClr val="000000"/>
                </a:solidFill>
                <a:latin typeface="Verdana" pitchFamily="34" charset="0"/>
              </a:rPr>
              <a:t>Változó tömegáramú nyomás stabilizált hőközpont térfogatáram korlátozással</a:t>
            </a:r>
            <a:endParaRPr lang="en-US" alt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7" name="AutoShape 4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190625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8" name="AutoShape 6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304925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9" name="AutoShape 8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419225" y="9775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Arrow: Right 100">
            <a:extLst>
              <a:ext uri="{FF2B5EF4-FFF2-40B4-BE49-F238E27FC236}">
                <a16:creationId xmlns:a16="http://schemas.microsoft.com/office/drawing/2014/main" id="{C824BC3D-7823-4C6D-B35A-94D375EE506B}"/>
              </a:ext>
            </a:extLst>
          </p:cNvPr>
          <p:cNvSpPr/>
          <p:nvPr/>
        </p:nvSpPr>
        <p:spPr>
          <a:xfrm>
            <a:off x="0" y="924227"/>
            <a:ext cx="889200" cy="640800"/>
          </a:xfrm>
          <a:prstGeom prst="rightArrow">
            <a:avLst>
              <a:gd name="adj1" fmla="val 100000"/>
              <a:gd name="adj2" fmla="val 27281"/>
            </a:avLst>
          </a:prstGeom>
          <a:solidFill>
            <a:schemeClr val="accent1"/>
          </a:solidFill>
          <a:ln w="9525">
            <a:noFill/>
          </a:ln>
          <a:effectLst>
            <a:outerShdw blurRad="127000" dist="381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C40FAC-B10D-4D05-BDA1-DDA880C09E55}"/>
              </a:ext>
            </a:extLst>
          </p:cNvPr>
          <p:cNvSpPr txBox="1"/>
          <p:nvPr/>
        </p:nvSpPr>
        <p:spPr>
          <a:xfrm>
            <a:off x="4289050" y="4002556"/>
            <a:ext cx="3510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HMV</a:t>
            </a:r>
            <a:endParaRPr lang="sl-SI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13FB5-BD0F-4253-B20A-3A47CAB90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1" y="1749693"/>
            <a:ext cx="5317885" cy="32301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355B74-40C6-47A3-9690-BB895AD51933}"/>
              </a:ext>
            </a:extLst>
          </p:cNvPr>
          <p:cNvSpPr txBox="1"/>
          <p:nvPr/>
        </p:nvSpPr>
        <p:spPr>
          <a:xfrm>
            <a:off x="4430916" y="2977044"/>
            <a:ext cx="4183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Fűtés</a:t>
            </a:r>
            <a:endParaRPr lang="sl-SI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0E480-F3B3-4998-AE22-242ABAD39371}"/>
              </a:ext>
            </a:extLst>
          </p:cNvPr>
          <p:cNvSpPr txBox="1"/>
          <p:nvPr/>
        </p:nvSpPr>
        <p:spPr>
          <a:xfrm>
            <a:off x="4600598" y="4181937"/>
            <a:ext cx="3510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HMV</a:t>
            </a:r>
            <a:endParaRPr lang="sl-SI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15082E-221B-4CC8-A8B9-A6F275725751}"/>
              </a:ext>
            </a:extLst>
          </p:cNvPr>
          <p:cNvSpPr txBox="1"/>
          <p:nvPr/>
        </p:nvSpPr>
        <p:spPr>
          <a:xfrm>
            <a:off x="5984123" y="1422684"/>
            <a:ext cx="3069442" cy="4568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Nyomáskülönbség szabályozó megvédi a fogyasztót a rendszer nyomásingadozásaitól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Térfogatáram korlátozás megvédi a hálózatot a túlzott elvételektől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Stab</a:t>
            </a:r>
            <a:r>
              <a:rPr lang="hu-HU" sz="2000" dirty="0"/>
              <a:t>i</a:t>
            </a:r>
            <a:r>
              <a:rPr lang="en-US" sz="2000" dirty="0"/>
              <a:t>l </a:t>
            </a:r>
            <a:r>
              <a:rPr lang="hu-HU" sz="2000" dirty="0"/>
              <a:t>szabályozás</a:t>
            </a:r>
            <a:r>
              <a:rPr lang="en-US" sz="2000" dirty="0"/>
              <a:t> </a:t>
            </a:r>
            <a:r>
              <a:rPr lang="hu-HU" sz="2000" dirty="0"/>
              <a:t>, alacsonyabb visszatérő hőmérséklet</a:t>
            </a:r>
          </a:p>
        </p:txBody>
      </p:sp>
    </p:spTree>
    <p:extLst>
      <p:ext uri="{BB962C8B-B14F-4D97-AF65-F5344CB8AC3E}">
        <p14:creationId xmlns:p14="http://schemas.microsoft.com/office/powerpoint/2010/main" val="121464832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419225" y="700446"/>
            <a:ext cx="8656376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hu-HU" altLang="en-US" sz="2800" dirty="0">
                <a:solidFill>
                  <a:srgbClr val="000000"/>
                </a:solidFill>
                <a:latin typeface="Verdana" pitchFamily="34" charset="0"/>
              </a:rPr>
              <a:t>Változó térfogatáramú rendszerek</a:t>
            </a:r>
            <a:endParaRPr lang="en-US" alt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7" name="AutoShape 4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190625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8" name="AutoShape 6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304925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9" name="AutoShape 8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419225" y="9775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Arrow: Right 100">
            <a:extLst>
              <a:ext uri="{FF2B5EF4-FFF2-40B4-BE49-F238E27FC236}">
                <a16:creationId xmlns:a16="http://schemas.microsoft.com/office/drawing/2014/main" id="{8BA8F0CA-A1E7-4FB3-B087-34E12FB2664F}"/>
              </a:ext>
            </a:extLst>
          </p:cNvPr>
          <p:cNvSpPr/>
          <p:nvPr/>
        </p:nvSpPr>
        <p:spPr>
          <a:xfrm>
            <a:off x="0" y="924227"/>
            <a:ext cx="889200" cy="640800"/>
          </a:xfrm>
          <a:prstGeom prst="rightArrow">
            <a:avLst>
              <a:gd name="adj1" fmla="val 100000"/>
              <a:gd name="adj2" fmla="val 27281"/>
            </a:avLst>
          </a:prstGeom>
          <a:solidFill>
            <a:schemeClr val="accent1"/>
          </a:solidFill>
          <a:ln w="9525">
            <a:noFill/>
          </a:ln>
          <a:effectLst>
            <a:outerShdw blurRad="127000" dist="381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443E6-72F1-403B-8705-BE11CF9E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1" y="1749693"/>
            <a:ext cx="5314605" cy="3230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8AEB3-BFCD-4656-A66E-EAFE258D1690}"/>
              </a:ext>
            </a:extLst>
          </p:cNvPr>
          <p:cNvSpPr txBox="1"/>
          <p:nvPr/>
        </p:nvSpPr>
        <p:spPr>
          <a:xfrm>
            <a:off x="4819535" y="3004863"/>
            <a:ext cx="4183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Fűtés</a:t>
            </a:r>
            <a:endParaRPr lang="sl-SI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E6C58-416F-4DB3-8172-94C63F9CBBBA}"/>
              </a:ext>
            </a:extLst>
          </p:cNvPr>
          <p:cNvSpPr txBox="1"/>
          <p:nvPr/>
        </p:nvSpPr>
        <p:spPr>
          <a:xfrm>
            <a:off x="4985833" y="4251121"/>
            <a:ext cx="3510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HMV</a:t>
            </a:r>
            <a:endParaRPr lang="sl-SI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2FC9D-6523-4598-B862-50DE6C8C52B9}"/>
              </a:ext>
            </a:extLst>
          </p:cNvPr>
          <p:cNvSpPr txBox="1"/>
          <p:nvPr/>
        </p:nvSpPr>
        <p:spPr>
          <a:xfrm>
            <a:off x="5984123" y="1402915"/>
            <a:ext cx="3159877" cy="4906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Jelenleg alkalmazott legjobb megoldás magyar hőszolgáltatóknál.</a:t>
            </a:r>
            <a:endParaRPr lang="en-US" sz="20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Nyomásfüggetlen szabályozószelepek a hálózati változásoktól függetlenül stabil szabályozás, alacsony visszatérő hőmérsékletek.</a:t>
            </a:r>
          </a:p>
          <a:p>
            <a:pPr>
              <a:lnSpc>
                <a:spcPct val="150000"/>
              </a:lnSpc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180530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889200" y="797234"/>
            <a:ext cx="8656376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Multi fun</a:t>
            </a:r>
            <a:r>
              <a:rPr lang="hu-HU" alt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kc</a:t>
            </a:r>
            <a:r>
              <a:rPr lang="en-US" alt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</a:t>
            </a:r>
            <a:r>
              <a:rPr lang="hu-HU" alt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ós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hu-HU" alt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szabályozók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(QT, QMT, PQT, AVQMT, )</a:t>
            </a:r>
            <a:endParaRPr lang="en-US" alt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8437" name="AutoShape 4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190625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8" name="AutoShape 6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304925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9" name="AutoShape 8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7247269" y="100583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D9EE74B-B498-4A1A-93F4-1E3DEB6BCD4B}"/>
              </a:ext>
            </a:extLst>
          </p:cNvPr>
          <p:cNvSpPr txBox="1"/>
          <p:nvPr/>
        </p:nvSpPr>
        <p:spPr>
          <a:xfrm>
            <a:off x="4471516" y="1565027"/>
            <a:ext cx="4028108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A t</a:t>
            </a:r>
            <a:r>
              <a:rPr lang="hu-HU" sz="2000" dirty="0" err="1"/>
              <a:t>ipikus</a:t>
            </a:r>
            <a:r>
              <a:rPr lang="hu-HU" sz="2000" dirty="0"/>
              <a:t> </a:t>
            </a:r>
            <a:r>
              <a:rPr lang="hu-HU" sz="2000" dirty="0" err="1"/>
              <a:t>péda</a:t>
            </a:r>
            <a:r>
              <a:rPr lang="hu-HU" sz="2000" dirty="0"/>
              <a:t> alkalmazásukra az</a:t>
            </a:r>
            <a:r>
              <a:rPr lang="da-DK" sz="2000" dirty="0"/>
              <a:t> AVQMT, </a:t>
            </a:r>
            <a:r>
              <a:rPr lang="hu-HU" sz="2000" dirty="0"/>
              <a:t>mely az </a:t>
            </a:r>
            <a:r>
              <a:rPr lang="da-DK" sz="2000" dirty="0"/>
              <a:t>AVQM</a:t>
            </a:r>
            <a:r>
              <a:rPr lang="hu-HU" sz="2000" dirty="0"/>
              <a:t>-</a:t>
            </a:r>
            <a:r>
              <a:rPr lang="hu-HU" sz="2000" dirty="0" err="1"/>
              <a:t>hez</a:t>
            </a:r>
            <a:r>
              <a:rPr lang="hu-HU" sz="2000" dirty="0"/>
              <a:t> hasonlóan működik, de egy segédenergia nélküli termosztáttal hőmérséklet szabályozást is végez.</a:t>
            </a:r>
            <a:r>
              <a:rPr lang="da-DK" sz="2000" dirty="0"/>
              <a:t> (t</a:t>
            </a:r>
            <a:r>
              <a:rPr lang="hu-HU" sz="2000" dirty="0" err="1"/>
              <a:t>ípus</a:t>
            </a:r>
            <a:r>
              <a:rPr lang="da-DK" sz="2000" dirty="0"/>
              <a:t> AVT / STM)</a:t>
            </a:r>
            <a:endParaRPr lang="hu-HU" sz="2000" dirty="0"/>
          </a:p>
          <a:p>
            <a:br>
              <a:rPr lang="da-DK" sz="2000" dirty="0"/>
            </a:br>
            <a:r>
              <a:rPr lang="hu-HU" sz="2000" dirty="0"/>
              <a:t>A nyomásfüggetlen szelep szabályozza a hőmérsékletet a szekunder oldalon, az önműködő termosztát pedig korlátozza a visszatérő hőmérsékletet. A használati melegvíz-rendszerekben a termosztát biztonsági termosztátként használható, amely megvédi a felhasználókat a forrázástól.</a:t>
            </a:r>
            <a:endParaRPr lang="da-DK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221AD-C9D2-467B-A93E-F41608868252}"/>
              </a:ext>
            </a:extLst>
          </p:cNvPr>
          <p:cNvSpPr txBox="1"/>
          <p:nvPr/>
        </p:nvSpPr>
        <p:spPr>
          <a:xfrm>
            <a:off x="2811096" y="5340723"/>
            <a:ext cx="5533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200" dirty="0"/>
              <a:t>AV</a:t>
            </a:r>
            <a:r>
              <a:rPr lang="en-US" sz="1200" dirty="0" err="1"/>
              <a:t>QMT</a:t>
            </a:r>
            <a:endParaRPr lang="sl-SI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FA2A94-B94B-47B1-A15D-4574547E5A4A}"/>
              </a:ext>
            </a:extLst>
          </p:cNvPr>
          <p:cNvSpPr txBox="1"/>
          <p:nvPr/>
        </p:nvSpPr>
        <p:spPr>
          <a:xfrm>
            <a:off x="1509112" y="5353668"/>
            <a:ext cx="5033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 err="1"/>
              <a:t>AFPQT</a:t>
            </a:r>
            <a:endParaRPr lang="da-DK" sz="1200" dirty="0"/>
          </a:p>
        </p:txBody>
      </p:sp>
      <p:pic>
        <p:nvPicPr>
          <p:cNvPr id="18" name="Billede 6">
            <a:extLst>
              <a:ext uri="{FF2B5EF4-FFF2-40B4-BE49-F238E27FC236}">
                <a16:creationId xmlns:a16="http://schemas.microsoft.com/office/drawing/2014/main" id="{C932AEFD-587E-4042-9F47-DC4627D3B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4" y="2042860"/>
            <a:ext cx="3131945" cy="1317365"/>
          </a:xfrm>
          <a:prstGeom prst="rect">
            <a:avLst/>
          </a:prstGeom>
        </p:spPr>
      </p:pic>
      <p:pic>
        <p:nvPicPr>
          <p:cNvPr id="19" name="Billede 7">
            <a:extLst>
              <a:ext uri="{FF2B5EF4-FFF2-40B4-BE49-F238E27FC236}">
                <a16:creationId xmlns:a16="http://schemas.microsoft.com/office/drawing/2014/main" id="{049D1495-7FB9-4A3D-B2D1-00088F669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" y="3426338"/>
            <a:ext cx="1791440" cy="2221814"/>
          </a:xfrm>
          <a:prstGeom prst="rect">
            <a:avLst/>
          </a:prstGeom>
        </p:spPr>
      </p:pic>
      <p:pic>
        <p:nvPicPr>
          <p:cNvPr id="20" name="Billede 9">
            <a:extLst>
              <a:ext uri="{FF2B5EF4-FFF2-40B4-BE49-F238E27FC236}">
                <a16:creationId xmlns:a16="http://schemas.microsoft.com/office/drawing/2014/main" id="{5DDAB6CA-C419-40CF-96E8-E1D101F73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41" y="3702598"/>
            <a:ext cx="1290327" cy="1600315"/>
          </a:xfrm>
          <a:prstGeom prst="rect">
            <a:avLst/>
          </a:prstGeom>
        </p:spPr>
      </p:pic>
      <p:sp>
        <p:nvSpPr>
          <p:cNvPr id="22" name="Arrow: Right 100">
            <a:extLst>
              <a:ext uri="{FF2B5EF4-FFF2-40B4-BE49-F238E27FC236}">
                <a16:creationId xmlns:a16="http://schemas.microsoft.com/office/drawing/2014/main" id="{8BA8F0CA-A1E7-4FB3-B087-34E12FB2664F}"/>
              </a:ext>
            </a:extLst>
          </p:cNvPr>
          <p:cNvSpPr/>
          <p:nvPr/>
        </p:nvSpPr>
        <p:spPr>
          <a:xfrm>
            <a:off x="0" y="924227"/>
            <a:ext cx="889200" cy="640800"/>
          </a:xfrm>
          <a:prstGeom prst="rightArrow">
            <a:avLst>
              <a:gd name="adj1" fmla="val 100000"/>
              <a:gd name="adj2" fmla="val 27281"/>
            </a:avLst>
          </a:prstGeom>
          <a:solidFill>
            <a:schemeClr val="accent1"/>
          </a:solidFill>
          <a:ln w="9525">
            <a:noFill/>
          </a:ln>
          <a:effectLst>
            <a:outerShdw blurRad="127000" dist="381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7077586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2F5A66E-380D-4175-A7D2-CFDC656FD324}"/>
              </a:ext>
            </a:extLst>
          </p:cNvPr>
          <p:cNvGrpSpPr/>
          <p:nvPr/>
        </p:nvGrpSpPr>
        <p:grpSpPr>
          <a:xfrm>
            <a:off x="1383653" y="2459661"/>
            <a:ext cx="6376695" cy="2532848"/>
            <a:chOff x="1844870" y="1846264"/>
            <a:chExt cx="8502260" cy="3377131"/>
          </a:xfrm>
        </p:grpSpPr>
        <p:pic>
          <p:nvPicPr>
            <p:cNvPr id="46" name="Slika 8">
              <a:extLst>
                <a:ext uri="{FF2B5EF4-FFF2-40B4-BE49-F238E27FC236}">
                  <a16:creationId xmlns:a16="http://schemas.microsoft.com/office/drawing/2014/main" id="{26FBFAF9-FEA7-47C4-A67C-3049CCD34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4870" y="1846264"/>
              <a:ext cx="8502260" cy="3377131"/>
            </a:xfrm>
            <a:prstGeom prst="rect">
              <a:avLst/>
            </a:prstGeom>
          </p:spPr>
        </p:pic>
        <p:sp>
          <p:nvSpPr>
            <p:cNvPr id="44" name="Prekinitev 1">
              <a:extLst>
                <a:ext uri="{FF2B5EF4-FFF2-40B4-BE49-F238E27FC236}">
                  <a16:creationId xmlns:a16="http://schemas.microsoft.com/office/drawing/2014/main" id="{E61C141A-C446-4B63-91B5-939AAE52B757}"/>
                </a:ext>
              </a:extLst>
            </p:cNvPr>
            <p:cNvSpPr/>
            <p:nvPr/>
          </p:nvSpPr>
          <p:spPr>
            <a:xfrm>
              <a:off x="3405690" y="2996002"/>
              <a:ext cx="910774" cy="339008"/>
            </a:xfrm>
            <a:prstGeom prst="flowChartTerminator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l-SI" sz="1350" err="1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5" name="PoljeZBesedilom 4">
              <a:extLst>
                <a:ext uri="{FF2B5EF4-FFF2-40B4-BE49-F238E27FC236}">
                  <a16:creationId xmlns:a16="http://schemas.microsoft.com/office/drawing/2014/main" id="{63EBBF85-A871-427F-A9F9-4EB4769811DF}"/>
                </a:ext>
              </a:extLst>
            </p:cNvPr>
            <p:cNvSpPr txBox="1"/>
            <p:nvPr/>
          </p:nvSpPr>
          <p:spPr>
            <a:xfrm>
              <a:off x="3487301" y="3112008"/>
              <a:ext cx="747553" cy="107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sl-SI" sz="525">
                  <a:solidFill>
                    <a:prstClr val="white"/>
                  </a:solidFill>
                  <a:latin typeface="Verdana"/>
                </a:rPr>
                <a:t>Infrastructure</a:t>
              </a:r>
            </a:p>
          </p:txBody>
        </p:sp>
        <p:sp>
          <p:nvSpPr>
            <p:cNvPr id="40" name="Prekinitev 50">
              <a:extLst>
                <a:ext uri="{FF2B5EF4-FFF2-40B4-BE49-F238E27FC236}">
                  <a16:creationId xmlns:a16="http://schemas.microsoft.com/office/drawing/2014/main" id="{226DF935-7BB4-43F7-AE96-61881BEBD55B}"/>
                </a:ext>
              </a:extLst>
            </p:cNvPr>
            <p:cNvSpPr/>
            <p:nvPr/>
          </p:nvSpPr>
          <p:spPr>
            <a:xfrm>
              <a:off x="4734582" y="3041704"/>
              <a:ext cx="1125953" cy="339008"/>
            </a:xfrm>
            <a:prstGeom prst="flowChartTerminator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l-SI" sz="1350" err="1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2" name="PoljeZBesedilom 51">
              <a:extLst>
                <a:ext uri="{FF2B5EF4-FFF2-40B4-BE49-F238E27FC236}">
                  <a16:creationId xmlns:a16="http://schemas.microsoft.com/office/drawing/2014/main" id="{41392BEB-C7DB-4C43-8A70-27B54C19F47F}"/>
                </a:ext>
              </a:extLst>
            </p:cNvPr>
            <p:cNvSpPr txBox="1"/>
            <p:nvPr/>
          </p:nvSpPr>
          <p:spPr>
            <a:xfrm>
              <a:off x="4743533" y="3157709"/>
              <a:ext cx="1099051" cy="107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sl-SI" sz="525" err="1">
                  <a:solidFill>
                    <a:prstClr val="white"/>
                  </a:solidFill>
                  <a:latin typeface="Verdana"/>
                </a:rPr>
                <a:t>Distribution</a:t>
              </a:r>
              <a:r>
                <a:rPr lang="sl-SI" sz="525">
                  <a:solidFill>
                    <a:prstClr val="white"/>
                  </a:solidFill>
                  <a:latin typeface="Verdana"/>
                </a:rPr>
                <a:t> </a:t>
              </a:r>
              <a:r>
                <a:rPr lang="sl-SI" sz="525" err="1">
                  <a:solidFill>
                    <a:prstClr val="white"/>
                  </a:solidFill>
                  <a:latin typeface="Verdana"/>
                </a:rPr>
                <a:t>Network</a:t>
              </a:r>
              <a:endParaRPr lang="sl-SI" sz="525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7" name="Prekinitev 52">
              <a:extLst>
                <a:ext uri="{FF2B5EF4-FFF2-40B4-BE49-F238E27FC236}">
                  <a16:creationId xmlns:a16="http://schemas.microsoft.com/office/drawing/2014/main" id="{7683E59E-5430-41AF-A94C-D4338E30C9EC}"/>
                </a:ext>
              </a:extLst>
            </p:cNvPr>
            <p:cNvSpPr/>
            <p:nvPr/>
          </p:nvSpPr>
          <p:spPr>
            <a:xfrm>
              <a:off x="7458216" y="2307891"/>
              <a:ext cx="1125953" cy="339008"/>
            </a:xfrm>
            <a:prstGeom prst="flowChartTerminator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l-SI" sz="1350" err="1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9" name="PoljeZBesedilom 53">
              <a:extLst>
                <a:ext uri="{FF2B5EF4-FFF2-40B4-BE49-F238E27FC236}">
                  <a16:creationId xmlns:a16="http://schemas.microsoft.com/office/drawing/2014/main" id="{67FCCBF2-CDBD-4003-8BD5-4AF7E3E248D0}"/>
                </a:ext>
              </a:extLst>
            </p:cNvPr>
            <p:cNvSpPr txBox="1"/>
            <p:nvPr/>
          </p:nvSpPr>
          <p:spPr>
            <a:xfrm>
              <a:off x="7467166" y="2423896"/>
              <a:ext cx="1099051" cy="107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sl-SI" sz="525">
                  <a:solidFill>
                    <a:prstClr val="white"/>
                  </a:solidFill>
                  <a:latin typeface="Verdana"/>
                </a:rPr>
                <a:t>Building Application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AC73295-FC85-4F56-8671-3CDD2AAD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078707"/>
            <a:ext cx="8967004" cy="368605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sl-SI" b="1" dirty="0">
                <a:solidFill>
                  <a:schemeClr val="accent2"/>
                </a:solidFill>
              </a:rPr>
              <a:t>Kihívások </a:t>
            </a:r>
            <a:r>
              <a:rPr lang="sl-SI" dirty="0"/>
              <a:t>a Távf</a:t>
            </a:r>
            <a:r>
              <a:rPr lang="hu-HU" dirty="0" err="1"/>
              <a:t>űtési</a:t>
            </a:r>
            <a:r>
              <a:rPr lang="hu-HU" dirty="0"/>
              <a:t> rendszerekben</a:t>
            </a:r>
            <a:endParaRPr lang="da-DK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300C15-6121-48ED-8F9E-EBB8990A965A}"/>
              </a:ext>
            </a:extLst>
          </p:cNvPr>
          <p:cNvSpPr txBox="1"/>
          <p:nvPr/>
        </p:nvSpPr>
        <p:spPr>
          <a:xfrm>
            <a:off x="1331640" y="1718493"/>
            <a:ext cx="15324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750" b="1" dirty="0">
                <a:solidFill>
                  <a:srgbClr val="E60A11"/>
                </a:solidFill>
                <a:latin typeface="Verdana"/>
              </a:rPr>
              <a:t>∆T </a:t>
            </a: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Optim</a:t>
            </a:r>
            <a:r>
              <a:rPr lang="hu-HU" sz="750" b="1" dirty="0" err="1">
                <a:solidFill>
                  <a:srgbClr val="E60A11"/>
                </a:solidFill>
                <a:latin typeface="Verdana"/>
              </a:rPr>
              <a:t>ali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z</a:t>
            </a:r>
            <a:r>
              <a:rPr lang="hu-HU" sz="750" b="1" dirty="0" err="1">
                <a:solidFill>
                  <a:srgbClr val="E60A11"/>
                </a:solidFill>
                <a:latin typeface="Verdana"/>
              </a:rPr>
              <a:t>áció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Gazdaságos egyensúly a hőmérséklet és térf.áram között</a:t>
            </a:r>
            <a:endParaRPr lang="da-DK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Prostoročno 9">
            <a:extLst>
              <a:ext uri="{FF2B5EF4-FFF2-40B4-BE49-F238E27FC236}">
                <a16:creationId xmlns:a16="http://schemas.microsoft.com/office/drawing/2014/main" id="{B651B17F-4023-4E5F-BC25-CE4D12D69DFB}"/>
              </a:ext>
            </a:extLst>
          </p:cNvPr>
          <p:cNvSpPr/>
          <p:nvPr/>
        </p:nvSpPr>
        <p:spPr>
          <a:xfrm>
            <a:off x="1388381" y="2459873"/>
            <a:ext cx="429734" cy="2529056"/>
          </a:xfrm>
          <a:custGeom>
            <a:avLst/>
            <a:gdLst>
              <a:gd name="connsiteX0" fmla="*/ 557048 w 588579"/>
              <a:gd name="connsiteY0" fmla="*/ 0 h 3289738"/>
              <a:gd name="connsiteX1" fmla="*/ 0 w 588579"/>
              <a:gd name="connsiteY1" fmla="*/ 0 h 3289738"/>
              <a:gd name="connsiteX2" fmla="*/ 0 w 588579"/>
              <a:gd name="connsiteY2" fmla="*/ 3289738 h 3289738"/>
              <a:gd name="connsiteX3" fmla="*/ 588579 w 588579"/>
              <a:gd name="connsiteY3" fmla="*/ 3289738 h 3289738"/>
              <a:gd name="connsiteX0" fmla="*/ 586439 w 588579"/>
              <a:gd name="connsiteY0" fmla="*/ 0 h 3289738"/>
              <a:gd name="connsiteX1" fmla="*/ 0 w 588579"/>
              <a:gd name="connsiteY1" fmla="*/ 0 h 3289738"/>
              <a:gd name="connsiteX2" fmla="*/ 0 w 588579"/>
              <a:gd name="connsiteY2" fmla="*/ 3289738 h 3289738"/>
              <a:gd name="connsiteX3" fmla="*/ 588579 w 588579"/>
              <a:gd name="connsiteY3" fmla="*/ 3289738 h 32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79" h="3289738">
                <a:moveTo>
                  <a:pt x="586439" y="0"/>
                </a:moveTo>
                <a:lnTo>
                  <a:pt x="0" y="0"/>
                </a:lnTo>
                <a:lnTo>
                  <a:pt x="0" y="3289738"/>
                </a:lnTo>
                <a:lnTo>
                  <a:pt x="588579" y="3289738"/>
                </a:lnTo>
              </a:path>
            </a:pathLst>
          </a:custGeom>
          <a:noFill/>
          <a:ln w="12700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l-SI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8" name="Prostoročno 58">
            <a:extLst>
              <a:ext uri="{FF2B5EF4-FFF2-40B4-BE49-F238E27FC236}">
                <a16:creationId xmlns:a16="http://schemas.microsoft.com/office/drawing/2014/main" id="{68406FD6-187A-4461-81C1-BDEAD0BB00CC}"/>
              </a:ext>
            </a:extLst>
          </p:cNvPr>
          <p:cNvSpPr/>
          <p:nvPr/>
        </p:nvSpPr>
        <p:spPr>
          <a:xfrm flipH="1">
            <a:off x="7366228" y="2456294"/>
            <a:ext cx="394120" cy="2532635"/>
          </a:xfrm>
          <a:custGeom>
            <a:avLst/>
            <a:gdLst>
              <a:gd name="connsiteX0" fmla="*/ 557048 w 588579"/>
              <a:gd name="connsiteY0" fmla="*/ 0 h 3289738"/>
              <a:gd name="connsiteX1" fmla="*/ 0 w 588579"/>
              <a:gd name="connsiteY1" fmla="*/ 0 h 3289738"/>
              <a:gd name="connsiteX2" fmla="*/ 0 w 588579"/>
              <a:gd name="connsiteY2" fmla="*/ 3289738 h 3289738"/>
              <a:gd name="connsiteX3" fmla="*/ 588579 w 588579"/>
              <a:gd name="connsiteY3" fmla="*/ 3289738 h 3289738"/>
              <a:gd name="connsiteX0" fmla="*/ 586439 w 588579"/>
              <a:gd name="connsiteY0" fmla="*/ 0 h 3289738"/>
              <a:gd name="connsiteX1" fmla="*/ 0 w 588579"/>
              <a:gd name="connsiteY1" fmla="*/ 0 h 3289738"/>
              <a:gd name="connsiteX2" fmla="*/ 0 w 588579"/>
              <a:gd name="connsiteY2" fmla="*/ 3289738 h 3289738"/>
              <a:gd name="connsiteX3" fmla="*/ 588579 w 588579"/>
              <a:gd name="connsiteY3" fmla="*/ 3289738 h 3289738"/>
              <a:gd name="connsiteX0" fmla="*/ 440357 w 588579"/>
              <a:gd name="connsiteY0" fmla="*/ 0 h 3289738"/>
              <a:gd name="connsiteX1" fmla="*/ 0 w 588579"/>
              <a:gd name="connsiteY1" fmla="*/ 0 h 3289738"/>
              <a:gd name="connsiteX2" fmla="*/ 0 w 588579"/>
              <a:gd name="connsiteY2" fmla="*/ 3289738 h 3289738"/>
              <a:gd name="connsiteX3" fmla="*/ 588579 w 588579"/>
              <a:gd name="connsiteY3" fmla="*/ 3289738 h 3289738"/>
              <a:gd name="connsiteX0" fmla="*/ 608872 w 608872"/>
              <a:gd name="connsiteY0" fmla="*/ 0 h 3289738"/>
              <a:gd name="connsiteX1" fmla="*/ 0 w 608872"/>
              <a:gd name="connsiteY1" fmla="*/ 0 h 3289738"/>
              <a:gd name="connsiteX2" fmla="*/ 0 w 608872"/>
              <a:gd name="connsiteY2" fmla="*/ 3289738 h 3289738"/>
              <a:gd name="connsiteX3" fmla="*/ 588579 w 608872"/>
              <a:gd name="connsiteY3" fmla="*/ 3289738 h 32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72" h="3289738">
                <a:moveTo>
                  <a:pt x="608872" y="0"/>
                </a:moveTo>
                <a:lnTo>
                  <a:pt x="0" y="0"/>
                </a:lnTo>
                <a:lnTo>
                  <a:pt x="0" y="3289738"/>
                </a:lnTo>
                <a:lnTo>
                  <a:pt x="588579" y="3289738"/>
                </a:lnTo>
              </a:path>
            </a:pathLst>
          </a:custGeom>
          <a:noFill/>
          <a:ln w="12700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l-SI" sz="1350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49" name="Raven povezovalnik 13">
            <a:extLst>
              <a:ext uri="{FF2B5EF4-FFF2-40B4-BE49-F238E27FC236}">
                <a16:creationId xmlns:a16="http://schemas.microsoft.com/office/drawing/2014/main" id="{4465C4A9-E5E3-4118-9772-7B48993F2EAE}"/>
              </a:ext>
            </a:extLst>
          </p:cNvPr>
          <p:cNvCxnSpPr>
            <a:cxnSpLocks/>
            <a:stCxn id="117" idx="6"/>
            <a:endCxn id="124" idx="2"/>
          </p:cNvCxnSpPr>
          <p:nvPr/>
        </p:nvCxnSpPr>
        <p:spPr>
          <a:xfrm>
            <a:off x="2353867" y="2451601"/>
            <a:ext cx="1076222" cy="469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59">
            <a:extLst>
              <a:ext uri="{FF2B5EF4-FFF2-40B4-BE49-F238E27FC236}">
                <a16:creationId xmlns:a16="http://schemas.microsoft.com/office/drawing/2014/main" id="{9E464D63-7B2A-4A18-8FF2-763B1DD735A6}"/>
              </a:ext>
            </a:extLst>
          </p:cNvPr>
          <p:cNvCxnSpPr>
            <a:cxnSpLocks/>
          </p:cNvCxnSpPr>
          <p:nvPr/>
        </p:nvCxnSpPr>
        <p:spPr>
          <a:xfrm>
            <a:off x="3953536" y="2459873"/>
            <a:ext cx="11287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ovezovalnik 60">
            <a:extLst>
              <a:ext uri="{FF2B5EF4-FFF2-40B4-BE49-F238E27FC236}">
                <a16:creationId xmlns:a16="http://schemas.microsoft.com/office/drawing/2014/main" id="{7C4D999F-B405-47A0-A3B9-34E504787EAC}"/>
              </a:ext>
            </a:extLst>
          </p:cNvPr>
          <p:cNvCxnSpPr>
            <a:cxnSpLocks/>
            <a:stCxn id="129" idx="6"/>
          </p:cNvCxnSpPr>
          <p:nvPr/>
        </p:nvCxnSpPr>
        <p:spPr>
          <a:xfrm>
            <a:off x="5698488" y="2456294"/>
            <a:ext cx="1066388" cy="358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61">
            <a:extLst>
              <a:ext uri="{FF2B5EF4-FFF2-40B4-BE49-F238E27FC236}">
                <a16:creationId xmlns:a16="http://schemas.microsoft.com/office/drawing/2014/main" id="{BD95C3D2-B45E-4EE8-A934-BD2F7ECA84C7}"/>
              </a:ext>
            </a:extLst>
          </p:cNvPr>
          <p:cNvCxnSpPr>
            <a:cxnSpLocks/>
          </p:cNvCxnSpPr>
          <p:nvPr/>
        </p:nvCxnSpPr>
        <p:spPr>
          <a:xfrm>
            <a:off x="5642456" y="4988929"/>
            <a:ext cx="112242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62">
            <a:extLst>
              <a:ext uri="{FF2B5EF4-FFF2-40B4-BE49-F238E27FC236}">
                <a16:creationId xmlns:a16="http://schemas.microsoft.com/office/drawing/2014/main" id="{6149D569-B2FF-40EE-83A4-3D2CAA36D66A}"/>
              </a:ext>
            </a:extLst>
          </p:cNvPr>
          <p:cNvCxnSpPr>
            <a:cxnSpLocks/>
          </p:cNvCxnSpPr>
          <p:nvPr/>
        </p:nvCxnSpPr>
        <p:spPr>
          <a:xfrm>
            <a:off x="4049893" y="4988929"/>
            <a:ext cx="103237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63">
            <a:extLst>
              <a:ext uri="{FF2B5EF4-FFF2-40B4-BE49-F238E27FC236}">
                <a16:creationId xmlns:a16="http://schemas.microsoft.com/office/drawing/2014/main" id="{13B5C6E9-78A2-4BFD-B3E5-ED3B4DF4F1CD}"/>
              </a:ext>
            </a:extLst>
          </p:cNvPr>
          <p:cNvCxnSpPr>
            <a:cxnSpLocks/>
            <a:stCxn id="160" idx="6"/>
          </p:cNvCxnSpPr>
          <p:nvPr/>
        </p:nvCxnSpPr>
        <p:spPr>
          <a:xfrm>
            <a:off x="2404420" y="4984391"/>
            <a:ext cx="1074425" cy="453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aven povezovalnik 63">
            <a:extLst>
              <a:ext uri="{FF2B5EF4-FFF2-40B4-BE49-F238E27FC236}">
                <a16:creationId xmlns:a16="http://schemas.microsoft.com/office/drawing/2014/main" id="{A32CE36E-3741-466B-8159-7E5BC197A97E}"/>
              </a:ext>
            </a:extLst>
          </p:cNvPr>
          <p:cNvCxnSpPr>
            <a:cxnSpLocks/>
          </p:cNvCxnSpPr>
          <p:nvPr/>
        </p:nvCxnSpPr>
        <p:spPr>
          <a:xfrm>
            <a:off x="-7631" y="3762779"/>
            <a:ext cx="139128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aven povezovalnik 63">
            <a:extLst>
              <a:ext uri="{FF2B5EF4-FFF2-40B4-BE49-F238E27FC236}">
                <a16:creationId xmlns:a16="http://schemas.microsoft.com/office/drawing/2014/main" id="{DA33F730-CD00-4670-99BB-35ECD1642D05}"/>
              </a:ext>
            </a:extLst>
          </p:cNvPr>
          <p:cNvCxnSpPr>
            <a:cxnSpLocks/>
          </p:cNvCxnSpPr>
          <p:nvPr/>
        </p:nvCxnSpPr>
        <p:spPr>
          <a:xfrm>
            <a:off x="7760348" y="3762779"/>
            <a:ext cx="139687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3D61EE63-0564-445F-80CB-AB948F627275}"/>
              </a:ext>
            </a:extLst>
          </p:cNvPr>
          <p:cNvSpPr txBox="1"/>
          <p:nvPr/>
        </p:nvSpPr>
        <p:spPr>
          <a:xfrm>
            <a:off x="1480262" y="5350724"/>
            <a:ext cx="127767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hu-HU" sz="750" b="1" dirty="0">
                <a:solidFill>
                  <a:srgbClr val="E60A11"/>
                </a:solidFill>
                <a:latin typeface="Verdana"/>
              </a:rPr>
              <a:t>F</a:t>
            </a:r>
            <a:r>
              <a:rPr lang="hu-HU" sz="750" b="1" dirty="0" err="1">
                <a:solidFill>
                  <a:srgbClr val="E60A11"/>
                </a:solidFill>
                <a:latin typeface="Verdana"/>
              </a:rPr>
              <a:t>ogyasztási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 csúcsok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Növeli az álltalános költségeket</a:t>
            </a:r>
            <a:endParaRPr lang="en-US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5448E38-4B15-4FF9-8284-7CBF560E3377}"/>
              </a:ext>
            </a:extLst>
          </p:cNvPr>
          <p:cNvSpPr txBox="1"/>
          <p:nvPr/>
        </p:nvSpPr>
        <p:spPr>
          <a:xfrm>
            <a:off x="2937456" y="1620051"/>
            <a:ext cx="168470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Optimális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 </a:t>
            </a: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Hálózati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 </a:t>
            </a: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felépítés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 </a:t>
            </a:r>
            <a:r>
              <a:rPr lang="en-US" sz="750" dirty="0" err="1">
                <a:latin typeface="Verdana"/>
              </a:rPr>
              <a:t>új</a:t>
            </a:r>
            <a:r>
              <a:rPr lang="en-US" sz="750" dirty="0">
                <a:latin typeface="Verdana"/>
              </a:rPr>
              <a:t> </a:t>
            </a:r>
            <a:r>
              <a:rPr lang="en-US" sz="750" dirty="0" err="1">
                <a:latin typeface="Verdana"/>
              </a:rPr>
              <a:t>épületek</a:t>
            </a:r>
            <a:r>
              <a:rPr lang="en-US" sz="750" dirty="0">
                <a:latin typeface="Verdana"/>
              </a:rPr>
              <a:t> és </a:t>
            </a:r>
            <a:r>
              <a:rPr lang="en-US" sz="750" dirty="0" err="1">
                <a:latin typeface="Verdana"/>
              </a:rPr>
              <a:t>csatlakozó</a:t>
            </a:r>
            <a:r>
              <a:rPr lang="en-US" sz="750" dirty="0">
                <a:latin typeface="Verdana"/>
              </a:rPr>
              <a:t> </a:t>
            </a:r>
            <a:r>
              <a:rPr lang="en-US" sz="750" dirty="0" err="1">
                <a:latin typeface="Verdana"/>
              </a:rPr>
              <a:t>meglévő</a:t>
            </a:r>
            <a:r>
              <a:rPr lang="en-US" sz="750" dirty="0">
                <a:latin typeface="Verdana"/>
              </a:rPr>
              <a:t> </a:t>
            </a:r>
            <a:r>
              <a:rPr lang="en-US" sz="750" dirty="0" err="1">
                <a:latin typeface="Verdana"/>
              </a:rPr>
              <a:t>épületekhez</a:t>
            </a:r>
            <a:r>
              <a:rPr lang="en-US" sz="750" dirty="0">
                <a:latin typeface="Verdana"/>
              </a:rPr>
              <a:t>, </a:t>
            </a:r>
            <a:r>
              <a:rPr lang="en-US" sz="750" dirty="0" err="1">
                <a:latin typeface="Verdana"/>
              </a:rPr>
              <a:t>eltúlzott</a:t>
            </a:r>
            <a:r>
              <a:rPr lang="en-US" sz="750" dirty="0">
                <a:latin typeface="Verdana"/>
              </a:rPr>
              <a:t> </a:t>
            </a:r>
            <a:r>
              <a:rPr lang="hu-HU" sz="750" dirty="0">
                <a:latin typeface="Verdana"/>
              </a:rPr>
              <a:t>régi eltúlzott hálózatok</a:t>
            </a:r>
            <a:endParaRPr lang="da-DK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3E3862F-2277-49BB-B540-3C8E28ABECB9}"/>
              </a:ext>
            </a:extLst>
          </p:cNvPr>
          <p:cNvSpPr txBox="1"/>
          <p:nvPr/>
        </p:nvSpPr>
        <p:spPr>
          <a:xfrm>
            <a:off x="4622158" y="1603077"/>
            <a:ext cx="1524641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Decentraliz</a:t>
            </a:r>
            <a:r>
              <a:rPr lang="hu-HU" sz="750" b="1" dirty="0" err="1">
                <a:solidFill>
                  <a:srgbClr val="E60A11"/>
                </a:solidFill>
                <a:latin typeface="Verdana"/>
              </a:rPr>
              <a:t>ác</a:t>
            </a:r>
            <a:r>
              <a:rPr lang="en-US" sz="750" b="1" dirty="0" err="1">
                <a:solidFill>
                  <a:srgbClr val="E60A11"/>
                </a:solidFill>
                <a:latin typeface="Verdana"/>
              </a:rPr>
              <a:t>i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ó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 </a:t>
            </a:r>
          </a:p>
          <a:p>
            <a:pPr algn="ctr" defTabSz="685800">
              <a:defRPr/>
            </a:pPr>
            <a:r>
              <a:rPr lang="en-US" sz="750" b="1" dirty="0">
                <a:solidFill>
                  <a:srgbClr val="E60A11"/>
                </a:solidFill>
                <a:latin typeface="Verdana"/>
              </a:rPr>
              <a:t>- 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Alternatív hőforrások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Hőtermelés</a:t>
            </a:r>
            <a:r>
              <a:rPr lang="en-US" sz="675" dirty="0">
                <a:solidFill>
                  <a:srgbClr val="000000"/>
                </a:solidFill>
                <a:latin typeface="Verdana"/>
              </a:rPr>
              <a:t>: </a:t>
            </a:r>
            <a:r>
              <a:rPr lang="hu-HU" sz="675" dirty="0">
                <a:solidFill>
                  <a:srgbClr val="000000"/>
                </a:solidFill>
                <a:latin typeface="Verdana"/>
              </a:rPr>
              <a:t>több hőforrás használata, megújuló energiák</a:t>
            </a:r>
            <a:endParaRPr lang="en-US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94B60A4-E60B-43F3-A61B-4FAF02253145}"/>
              </a:ext>
            </a:extLst>
          </p:cNvPr>
          <p:cNvSpPr txBox="1"/>
          <p:nvPr/>
        </p:nvSpPr>
        <p:spPr>
          <a:xfrm>
            <a:off x="6304969" y="1603078"/>
            <a:ext cx="1526435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hu-HU" sz="750" b="1" kern="0" dirty="0">
                <a:solidFill>
                  <a:srgbClr val="E60A11"/>
                </a:solidFill>
                <a:latin typeface="Verdana"/>
              </a:rPr>
              <a:t>Energiatudatosság alap követelmény</a:t>
            </a:r>
            <a:r>
              <a:rPr lang="en-US" sz="750" b="1" kern="0" dirty="0">
                <a:solidFill>
                  <a:srgbClr val="E60A11"/>
                </a:solidFill>
                <a:latin typeface="Verdana"/>
              </a:rPr>
              <a:t> </a:t>
            </a: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Törvényi szabályozás </a:t>
            </a:r>
            <a:r>
              <a:rPr lang="en-US" sz="675" dirty="0">
                <a:solidFill>
                  <a:srgbClr val="000000"/>
                </a:solidFill>
                <a:latin typeface="Verdana"/>
              </a:rPr>
              <a:t> (</a:t>
            </a:r>
            <a:r>
              <a:rPr lang="hu-HU" sz="675" dirty="0">
                <a:solidFill>
                  <a:srgbClr val="000000"/>
                </a:solidFill>
                <a:latin typeface="Verdana"/>
              </a:rPr>
              <a:t>több országban</a:t>
            </a:r>
            <a:r>
              <a:rPr lang="en-US" sz="675" dirty="0">
                <a:solidFill>
                  <a:srgbClr val="000000"/>
                </a:solidFill>
                <a:latin typeface="Verdana"/>
              </a:rPr>
              <a:t>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1A356C3-8D08-4050-8805-F80F3F507D44}"/>
              </a:ext>
            </a:extLst>
          </p:cNvPr>
          <p:cNvSpPr txBox="1"/>
          <p:nvPr/>
        </p:nvSpPr>
        <p:spPr>
          <a:xfrm>
            <a:off x="3005260" y="5350724"/>
            <a:ext cx="151995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750" b="1" dirty="0">
                <a:solidFill>
                  <a:srgbClr val="E60A11"/>
                </a:solidFill>
                <a:latin typeface="Verdana"/>
              </a:rPr>
              <a:t>SCADA 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rendszerek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Adatok integrációja bonyolult és időigényes</a:t>
            </a:r>
            <a:endParaRPr lang="en-US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9433255-93EB-4C37-B344-0F7AB539B4A2}"/>
              </a:ext>
            </a:extLst>
          </p:cNvPr>
          <p:cNvSpPr txBox="1"/>
          <p:nvPr/>
        </p:nvSpPr>
        <p:spPr>
          <a:xfrm>
            <a:off x="4745641" y="5350724"/>
            <a:ext cx="1277675" cy="334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hu-HU" sz="750" b="1" dirty="0">
                <a:solidFill>
                  <a:srgbClr val="E60A11"/>
                </a:solidFill>
                <a:latin typeface="Verdana"/>
              </a:rPr>
              <a:t>Felhasználó központúság növelése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r>
              <a:rPr lang="hu-HU" sz="675" dirty="0">
                <a:solidFill>
                  <a:srgbClr val="000000"/>
                </a:solidFill>
                <a:latin typeface="Verdana"/>
              </a:rPr>
              <a:t>Új felhasználók bevonása</a:t>
            </a:r>
            <a:endParaRPr lang="en-US" sz="675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3F62BF7-D33C-4823-AD9C-DACE098009CC}"/>
              </a:ext>
            </a:extLst>
          </p:cNvPr>
          <p:cNvSpPr txBox="1"/>
          <p:nvPr/>
        </p:nvSpPr>
        <p:spPr>
          <a:xfrm>
            <a:off x="6524841" y="5350724"/>
            <a:ext cx="1017489" cy="334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750" b="1" dirty="0">
                <a:solidFill>
                  <a:srgbClr val="E60A11"/>
                </a:solidFill>
                <a:latin typeface="Verdana"/>
              </a:rPr>
              <a:t>F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ók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us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z</a:t>
            </a:r>
            <a:r>
              <a:rPr lang="en-US" sz="750" b="1" dirty="0">
                <a:solidFill>
                  <a:srgbClr val="E60A11"/>
                </a:solidFill>
                <a:latin typeface="Verdana"/>
              </a:rPr>
              <a:t> </a:t>
            </a:r>
            <a:r>
              <a:rPr lang="hu-HU" sz="750" b="1" dirty="0">
                <a:solidFill>
                  <a:srgbClr val="E60A11"/>
                </a:solidFill>
                <a:latin typeface="Verdana"/>
              </a:rPr>
              <a:t>az új üzleti területekre</a:t>
            </a:r>
            <a:endParaRPr lang="en-US" sz="750" b="1" dirty="0">
              <a:solidFill>
                <a:srgbClr val="E60A11"/>
              </a:solidFill>
              <a:latin typeface="Verdana"/>
            </a:endParaRPr>
          </a:p>
          <a:p>
            <a:pPr algn="ctr" defTabSz="685800">
              <a:defRPr/>
            </a:pPr>
            <a:endParaRPr lang="en-US" sz="675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AD816DA-C191-4F61-9D7A-BBBA2851CD56}"/>
              </a:ext>
            </a:extLst>
          </p:cNvPr>
          <p:cNvGrpSpPr/>
          <p:nvPr/>
        </p:nvGrpSpPr>
        <p:grpSpPr>
          <a:xfrm>
            <a:off x="1742815" y="2104988"/>
            <a:ext cx="695192" cy="695195"/>
            <a:chOff x="2323754" y="1373368"/>
            <a:chExt cx="926922" cy="926926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E293206-9ED0-44FD-A86B-9DAAB0973AF4}"/>
                </a:ext>
              </a:extLst>
            </p:cNvPr>
            <p:cNvGrpSpPr/>
            <p:nvPr/>
          </p:nvGrpSpPr>
          <p:grpSpPr>
            <a:xfrm rot="10800000">
              <a:off x="2323754" y="1373368"/>
              <a:ext cx="926922" cy="926926"/>
              <a:chOff x="3933577" y="2336801"/>
              <a:chExt cx="1295400" cy="12954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F189038-92EC-4662-903C-73BC767EC2B0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7409827-0ADA-42BB-89BA-99D8FA037D26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66413D7-AD5C-4DCF-8B99-25D4D776E390}"/>
                </a:ext>
              </a:extLst>
            </p:cNvPr>
            <p:cNvGrpSpPr/>
            <p:nvPr/>
          </p:nvGrpSpPr>
          <p:grpSpPr>
            <a:xfrm>
              <a:off x="2368541" y="1423100"/>
              <a:ext cx="837352" cy="837350"/>
              <a:chOff x="2531260" y="1488136"/>
              <a:chExt cx="945314" cy="94531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CBD2F7B-EB23-445C-AEC6-2E8F9618CAFF}"/>
                  </a:ext>
                </a:extLst>
              </p:cNvPr>
              <p:cNvSpPr/>
              <p:nvPr/>
            </p:nvSpPr>
            <p:spPr>
              <a:xfrm>
                <a:off x="2531260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6A2E4CA-59A9-41D1-8E8B-8B8FACF33857}"/>
                  </a:ext>
                </a:extLst>
              </p:cNvPr>
              <p:cNvSpPr/>
              <p:nvPr/>
            </p:nvSpPr>
            <p:spPr>
              <a:xfrm>
                <a:off x="2607695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81" name="Group 4">
              <a:extLst>
                <a:ext uri="{FF2B5EF4-FFF2-40B4-BE49-F238E27FC236}">
                  <a16:creationId xmlns:a16="http://schemas.microsoft.com/office/drawing/2014/main" id="{1201627B-A3C5-4723-BB4D-7336F88746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62729" y="1715150"/>
              <a:ext cx="443704" cy="243225"/>
              <a:chOff x="651" y="1427"/>
              <a:chExt cx="1038" cy="569"/>
            </a:xfrm>
            <a:solidFill>
              <a:schemeClr val="bg1"/>
            </a:solidFill>
            <a:effectLst/>
          </p:grpSpPr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D7775392-0EAD-4FDA-A5E0-143FC92B69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" y="1432"/>
                <a:ext cx="585" cy="564"/>
              </a:xfrm>
              <a:custGeom>
                <a:avLst/>
                <a:gdLst>
                  <a:gd name="T0" fmla="*/ 295 w 507"/>
                  <a:gd name="T1" fmla="*/ 25 h 487"/>
                  <a:gd name="T2" fmla="*/ 254 w 507"/>
                  <a:gd name="T3" fmla="*/ 0 h 487"/>
                  <a:gd name="T4" fmla="*/ 254 w 507"/>
                  <a:gd name="T5" fmla="*/ 0 h 487"/>
                  <a:gd name="T6" fmla="*/ 213 w 507"/>
                  <a:gd name="T7" fmla="*/ 25 h 487"/>
                  <a:gd name="T8" fmla="*/ 7 w 507"/>
                  <a:gd name="T9" fmla="*/ 420 h 487"/>
                  <a:gd name="T10" fmla="*/ 9 w 507"/>
                  <a:gd name="T11" fmla="*/ 465 h 487"/>
                  <a:gd name="T12" fmla="*/ 48 w 507"/>
                  <a:gd name="T13" fmla="*/ 487 h 487"/>
                  <a:gd name="T14" fmla="*/ 459 w 507"/>
                  <a:gd name="T15" fmla="*/ 487 h 487"/>
                  <a:gd name="T16" fmla="*/ 498 w 507"/>
                  <a:gd name="T17" fmla="*/ 465 h 487"/>
                  <a:gd name="T18" fmla="*/ 500 w 507"/>
                  <a:gd name="T19" fmla="*/ 420 h 487"/>
                  <a:gd name="T20" fmla="*/ 295 w 507"/>
                  <a:gd name="T21" fmla="*/ 25 h 487"/>
                  <a:gd name="T22" fmla="*/ 124 w 507"/>
                  <a:gd name="T23" fmla="*/ 395 h 487"/>
                  <a:gd name="T24" fmla="*/ 254 w 507"/>
                  <a:gd name="T25" fmla="*/ 146 h 487"/>
                  <a:gd name="T26" fmla="*/ 383 w 507"/>
                  <a:gd name="T27" fmla="*/ 395 h 487"/>
                  <a:gd name="T28" fmla="*/ 124 w 507"/>
                  <a:gd name="T29" fmla="*/ 39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487">
                    <a:moveTo>
                      <a:pt x="295" y="25"/>
                    </a:moveTo>
                    <a:cubicBezTo>
                      <a:pt x="287" y="10"/>
                      <a:pt x="271" y="0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37" y="0"/>
                      <a:pt x="221" y="10"/>
                      <a:pt x="213" y="25"/>
                    </a:cubicBezTo>
                    <a:cubicBezTo>
                      <a:pt x="7" y="420"/>
                      <a:pt x="7" y="420"/>
                      <a:pt x="7" y="420"/>
                    </a:cubicBezTo>
                    <a:cubicBezTo>
                      <a:pt x="0" y="434"/>
                      <a:pt x="0" y="451"/>
                      <a:pt x="9" y="465"/>
                    </a:cubicBezTo>
                    <a:cubicBezTo>
                      <a:pt x="17" y="479"/>
                      <a:pt x="32" y="487"/>
                      <a:pt x="48" y="487"/>
                    </a:cubicBezTo>
                    <a:cubicBezTo>
                      <a:pt x="459" y="487"/>
                      <a:pt x="459" y="487"/>
                      <a:pt x="459" y="487"/>
                    </a:cubicBezTo>
                    <a:cubicBezTo>
                      <a:pt x="475" y="487"/>
                      <a:pt x="490" y="479"/>
                      <a:pt x="498" y="465"/>
                    </a:cubicBezTo>
                    <a:cubicBezTo>
                      <a:pt x="507" y="451"/>
                      <a:pt x="507" y="434"/>
                      <a:pt x="500" y="420"/>
                    </a:cubicBezTo>
                    <a:lnTo>
                      <a:pt x="295" y="25"/>
                    </a:lnTo>
                    <a:close/>
                    <a:moveTo>
                      <a:pt x="124" y="395"/>
                    </a:moveTo>
                    <a:cubicBezTo>
                      <a:pt x="254" y="146"/>
                      <a:pt x="254" y="146"/>
                      <a:pt x="254" y="146"/>
                    </a:cubicBezTo>
                    <a:cubicBezTo>
                      <a:pt x="383" y="395"/>
                      <a:pt x="383" y="395"/>
                      <a:pt x="383" y="395"/>
                    </a:cubicBezTo>
                    <a:lnTo>
                      <a:pt x="124" y="39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sl-SI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6C09B335-B1EF-4D38-B46F-0ED8B9F7B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427"/>
                <a:ext cx="540" cy="564"/>
              </a:xfrm>
              <a:custGeom>
                <a:avLst/>
                <a:gdLst>
                  <a:gd name="T0" fmla="*/ 421 w 467"/>
                  <a:gd name="T1" fmla="*/ 0 h 487"/>
                  <a:gd name="T2" fmla="*/ 46 w 467"/>
                  <a:gd name="T3" fmla="*/ 0 h 487"/>
                  <a:gd name="T4" fmla="*/ 0 w 467"/>
                  <a:gd name="T5" fmla="*/ 46 h 487"/>
                  <a:gd name="T6" fmla="*/ 46 w 467"/>
                  <a:gd name="T7" fmla="*/ 92 h 487"/>
                  <a:gd name="T8" fmla="*/ 188 w 467"/>
                  <a:gd name="T9" fmla="*/ 92 h 487"/>
                  <a:gd name="T10" fmla="*/ 188 w 467"/>
                  <a:gd name="T11" fmla="*/ 441 h 487"/>
                  <a:gd name="T12" fmla="*/ 234 w 467"/>
                  <a:gd name="T13" fmla="*/ 487 h 487"/>
                  <a:gd name="T14" fmla="*/ 280 w 467"/>
                  <a:gd name="T15" fmla="*/ 441 h 487"/>
                  <a:gd name="T16" fmla="*/ 280 w 467"/>
                  <a:gd name="T17" fmla="*/ 92 h 487"/>
                  <a:gd name="T18" fmla="*/ 421 w 467"/>
                  <a:gd name="T19" fmla="*/ 92 h 487"/>
                  <a:gd name="T20" fmla="*/ 467 w 467"/>
                  <a:gd name="T21" fmla="*/ 46 h 487"/>
                  <a:gd name="T22" fmla="*/ 421 w 467"/>
                  <a:gd name="T2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7" h="487">
                    <a:moveTo>
                      <a:pt x="421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71"/>
                      <a:pt x="21" y="92"/>
                      <a:pt x="46" y="92"/>
                    </a:cubicBezTo>
                    <a:cubicBezTo>
                      <a:pt x="188" y="92"/>
                      <a:pt x="188" y="92"/>
                      <a:pt x="188" y="92"/>
                    </a:cubicBezTo>
                    <a:cubicBezTo>
                      <a:pt x="188" y="441"/>
                      <a:pt x="188" y="441"/>
                      <a:pt x="188" y="441"/>
                    </a:cubicBezTo>
                    <a:cubicBezTo>
                      <a:pt x="188" y="466"/>
                      <a:pt x="209" y="487"/>
                      <a:pt x="234" y="487"/>
                    </a:cubicBezTo>
                    <a:cubicBezTo>
                      <a:pt x="259" y="487"/>
                      <a:pt x="280" y="466"/>
                      <a:pt x="280" y="441"/>
                    </a:cubicBezTo>
                    <a:cubicBezTo>
                      <a:pt x="280" y="92"/>
                      <a:pt x="280" y="92"/>
                      <a:pt x="280" y="92"/>
                    </a:cubicBezTo>
                    <a:cubicBezTo>
                      <a:pt x="421" y="92"/>
                      <a:pt x="421" y="92"/>
                      <a:pt x="421" y="92"/>
                    </a:cubicBezTo>
                    <a:cubicBezTo>
                      <a:pt x="446" y="92"/>
                      <a:pt x="467" y="71"/>
                      <a:pt x="467" y="46"/>
                    </a:cubicBezTo>
                    <a:cubicBezTo>
                      <a:pt x="467" y="21"/>
                      <a:pt x="446" y="0"/>
                      <a:pt x="4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sl-SI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0C691C0-D1A9-4576-9FC4-89F2D5A9FE09}"/>
              </a:ext>
            </a:extLst>
          </p:cNvPr>
          <p:cNvGrpSpPr/>
          <p:nvPr/>
        </p:nvGrpSpPr>
        <p:grpSpPr>
          <a:xfrm>
            <a:off x="3396499" y="2104988"/>
            <a:ext cx="695192" cy="695195"/>
            <a:chOff x="4528665" y="1373368"/>
            <a:chExt cx="926922" cy="92692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4F9C0578-A8E4-461F-A427-3E9A5121CE6B}"/>
                </a:ext>
              </a:extLst>
            </p:cNvPr>
            <p:cNvGrpSpPr/>
            <p:nvPr/>
          </p:nvGrpSpPr>
          <p:grpSpPr>
            <a:xfrm rot="10800000">
              <a:off x="4528665" y="1373368"/>
              <a:ext cx="926922" cy="926926"/>
              <a:chOff x="3933577" y="2336801"/>
              <a:chExt cx="1295400" cy="129540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B3BA3F9-587A-4C92-8FE6-2B604C00DEC3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295B03E-2BFD-431C-83DA-49028829CA0E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943AE9-FBCA-4669-9E99-6CD46B8941A7}"/>
                </a:ext>
              </a:extLst>
            </p:cNvPr>
            <p:cNvGrpSpPr/>
            <p:nvPr/>
          </p:nvGrpSpPr>
          <p:grpSpPr>
            <a:xfrm>
              <a:off x="4573452" y="1423100"/>
              <a:ext cx="837352" cy="837350"/>
              <a:chOff x="4649680" y="1488136"/>
              <a:chExt cx="945314" cy="945314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A25D172-316F-4822-A995-67584CDB4944}"/>
                  </a:ext>
                </a:extLst>
              </p:cNvPr>
              <p:cNvSpPr/>
              <p:nvPr/>
            </p:nvSpPr>
            <p:spPr>
              <a:xfrm>
                <a:off x="4649680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1A536F7-8C7B-4F13-9CC6-B015E7B934FE}"/>
                  </a:ext>
                </a:extLst>
              </p:cNvPr>
              <p:cNvSpPr/>
              <p:nvPr/>
            </p:nvSpPr>
            <p:spPr>
              <a:xfrm>
                <a:off x="4726115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DB182757-8C50-4BA0-AF53-228BE6A575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52546" y="1609430"/>
              <a:ext cx="459900" cy="420908"/>
              <a:chOff x="3610" y="1950"/>
              <a:chExt cx="460" cy="421"/>
            </a:xfrm>
            <a:solidFill>
              <a:schemeClr val="bg1"/>
            </a:solidFill>
          </p:grpSpPr>
          <p:sp>
            <p:nvSpPr>
              <p:cNvPr id="265" name="Freeform 5">
                <a:extLst>
                  <a:ext uri="{FF2B5EF4-FFF2-40B4-BE49-F238E27FC236}">
                    <a16:creationId xmlns:a16="http://schemas.microsoft.com/office/drawing/2014/main" id="{0A719035-39B8-455C-9812-43BA597C2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27"/>
                <a:ext cx="421" cy="344"/>
              </a:xfrm>
              <a:custGeom>
                <a:avLst/>
                <a:gdLst>
                  <a:gd name="T0" fmla="*/ 229 w 421"/>
                  <a:gd name="T1" fmla="*/ 0 h 344"/>
                  <a:gd name="T2" fmla="*/ 229 w 421"/>
                  <a:gd name="T3" fmla="*/ 38 h 344"/>
                  <a:gd name="T4" fmla="*/ 382 w 421"/>
                  <a:gd name="T5" fmla="*/ 38 h 344"/>
                  <a:gd name="T6" fmla="*/ 382 w 421"/>
                  <a:gd name="T7" fmla="*/ 306 h 344"/>
                  <a:gd name="T8" fmla="*/ 38 w 421"/>
                  <a:gd name="T9" fmla="*/ 306 h 344"/>
                  <a:gd name="T10" fmla="*/ 38 w 421"/>
                  <a:gd name="T11" fmla="*/ 229 h 344"/>
                  <a:gd name="T12" fmla="*/ 0 w 421"/>
                  <a:gd name="T13" fmla="*/ 229 h 344"/>
                  <a:gd name="T14" fmla="*/ 0 w 421"/>
                  <a:gd name="T15" fmla="*/ 344 h 344"/>
                  <a:gd name="T16" fmla="*/ 421 w 421"/>
                  <a:gd name="T17" fmla="*/ 344 h 344"/>
                  <a:gd name="T18" fmla="*/ 421 w 421"/>
                  <a:gd name="T19" fmla="*/ 0 h 344"/>
                  <a:gd name="T20" fmla="*/ 229 w 421"/>
                  <a:gd name="T21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1" h="344">
                    <a:moveTo>
                      <a:pt x="229" y="0"/>
                    </a:moveTo>
                    <a:lnTo>
                      <a:pt x="229" y="38"/>
                    </a:lnTo>
                    <a:lnTo>
                      <a:pt x="382" y="38"/>
                    </a:lnTo>
                    <a:lnTo>
                      <a:pt x="382" y="306"/>
                    </a:lnTo>
                    <a:lnTo>
                      <a:pt x="38" y="306"/>
                    </a:lnTo>
                    <a:lnTo>
                      <a:pt x="38" y="229"/>
                    </a:lnTo>
                    <a:lnTo>
                      <a:pt x="0" y="229"/>
                    </a:lnTo>
                    <a:lnTo>
                      <a:pt x="0" y="344"/>
                    </a:lnTo>
                    <a:lnTo>
                      <a:pt x="421" y="344"/>
                    </a:lnTo>
                    <a:lnTo>
                      <a:pt x="421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66" name="Freeform 6">
                <a:extLst>
                  <a:ext uri="{FF2B5EF4-FFF2-40B4-BE49-F238E27FC236}">
                    <a16:creationId xmlns:a16="http://schemas.microsoft.com/office/drawing/2014/main" id="{AE4422DD-4BFB-46F9-A8DF-02E57FF16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950"/>
                <a:ext cx="268" cy="269"/>
              </a:xfrm>
              <a:custGeom>
                <a:avLst/>
                <a:gdLst>
                  <a:gd name="T0" fmla="*/ 38 w 268"/>
                  <a:gd name="T1" fmla="*/ 192 h 269"/>
                  <a:gd name="T2" fmla="*/ 0 w 268"/>
                  <a:gd name="T3" fmla="*/ 192 h 269"/>
                  <a:gd name="T4" fmla="*/ 0 w 268"/>
                  <a:gd name="T5" fmla="*/ 269 h 269"/>
                  <a:gd name="T6" fmla="*/ 115 w 268"/>
                  <a:gd name="T7" fmla="*/ 269 h 269"/>
                  <a:gd name="T8" fmla="*/ 115 w 268"/>
                  <a:gd name="T9" fmla="*/ 192 h 269"/>
                  <a:gd name="T10" fmla="*/ 77 w 268"/>
                  <a:gd name="T11" fmla="*/ 192 h 269"/>
                  <a:gd name="T12" fmla="*/ 77 w 268"/>
                  <a:gd name="T13" fmla="*/ 153 h 269"/>
                  <a:gd name="T14" fmla="*/ 192 w 268"/>
                  <a:gd name="T15" fmla="*/ 153 h 269"/>
                  <a:gd name="T16" fmla="*/ 192 w 268"/>
                  <a:gd name="T17" fmla="*/ 192 h 269"/>
                  <a:gd name="T18" fmla="*/ 154 w 268"/>
                  <a:gd name="T19" fmla="*/ 192 h 269"/>
                  <a:gd name="T20" fmla="*/ 154 w 268"/>
                  <a:gd name="T21" fmla="*/ 269 h 269"/>
                  <a:gd name="T22" fmla="*/ 268 w 268"/>
                  <a:gd name="T23" fmla="*/ 269 h 269"/>
                  <a:gd name="T24" fmla="*/ 268 w 268"/>
                  <a:gd name="T25" fmla="*/ 192 h 269"/>
                  <a:gd name="T26" fmla="*/ 229 w 268"/>
                  <a:gd name="T27" fmla="*/ 192 h 269"/>
                  <a:gd name="T28" fmla="*/ 229 w 268"/>
                  <a:gd name="T29" fmla="*/ 115 h 269"/>
                  <a:gd name="T30" fmla="*/ 154 w 268"/>
                  <a:gd name="T31" fmla="*/ 115 h 269"/>
                  <a:gd name="T32" fmla="*/ 154 w 268"/>
                  <a:gd name="T33" fmla="*/ 77 h 269"/>
                  <a:gd name="T34" fmla="*/ 192 w 268"/>
                  <a:gd name="T35" fmla="*/ 77 h 269"/>
                  <a:gd name="T36" fmla="*/ 192 w 268"/>
                  <a:gd name="T37" fmla="*/ 0 h 269"/>
                  <a:gd name="T38" fmla="*/ 77 w 268"/>
                  <a:gd name="T39" fmla="*/ 0 h 269"/>
                  <a:gd name="T40" fmla="*/ 77 w 268"/>
                  <a:gd name="T41" fmla="*/ 77 h 269"/>
                  <a:gd name="T42" fmla="*/ 115 w 268"/>
                  <a:gd name="T43" fmla="*/ 77 h 269"/>
                  <a:gd name="T44" fmla="*/ 115 w 268"/>
                  <a:gd name="T45" fmla="*/ 115 h 269"/>
                  <a:gd name="T46" fmla="*/ 38 w 268"/>
                  <a:gd name="T47" fmla="*/ 115 h 269"/>
                  <a:gd name="T48" fmla="*/ 38 w 268"/>
                  <a:gd name="T49" fmla="*/ 19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8" h="269">
                    <a:moveTo>
                      <a:pt x="38" y="192"/>
                    </a:moveTo>
                    <a:lnTo>
                      <a:pt x="0" y="192"/>
                    </a:lnTo>
                    <a:lnTo>
                      <a:pt x="0" y="269"/>
                    </a:lnTo>
                    <a:lnTo>
                      <a:pt x="115" y="269"/>
                    </a:lnTo>
                    <a:lnTo>
                      <a:pt x="115" y="192"/>
                    </a:lnTo>
                    <a:lnTo>
                      <a:pt x="77" y="192"/>
                    </a:lnTo>
                    <a:lnTo>
                      <a:pt x="77" y="153"/>
                    </a:lnTo>
                    <a:lnTo>
                      <a:pt x="192" y="153"/>
                    </a:lnTo>
                    <a:lnTo>
                      <a:pt x="192" y="192"/>
                    </a:lnTo>
                    <a:lnTo>
                      <a:pt x="154" y="192"/>
                    </a:lnTo>
                    <a:lnTo>
                      <a:pt x="154" y="269"/>
                    </a:lnTo>
                    <a:lnTo>
                      <a:pt x="268" y="269"/>
                    </a:lnTo>
                    <a:lnTo>
                      <a:pt x="268" y="192"/>
                    </a:lnTo>
                    <a:lnTo>
                      <a:pt x="229" y="192"/>
                    </a:lnTo>
                    <a:lnTo>
                      <a:pt x="229" y="115"/>
                    </a:lnTo>
                    <a:lnTo>
                      <a:pt x="154" y="115"/>
                    </a:lnTo>
                    <a:lnTo>
                      <a:pt x="154" y="77"/>
                    </a:lnTo>
                    <a:lnTo>
                      <a:pt x="192" y="77"/>
                    </a:lnTo>
                    <a:lnTo>
                      <a:pt x="192" y="0"/>
                    </a:lnTo>
                    <a:lnTo>
                      <a:pt x="77" y="0"/>
                    </a:lnTo>
                    <a:lnTo>
                      <a:pt x="77" y="77"/>
                    </a:lnTo>
                    <a:lnTo>
                      <a:pt x="115" y="77"/>
                    </a:lnTo>
                    <a:lnTo>
                      <a:pt x="115" y="115"/>
                    </a:lnTo>
                    <a:lnTo>
                      <a:pt x="38" y="115"/>
                    </a:lnTo>
                    <a:lnTo>
                      <a:pt x="38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21221A0C-0973-4D64-BB6E-2071F1D6B955}"/>
              </a:ext>
            </a:extLst>
          </p:cNvPr>
          <p:cNvGrpSpPr/>
          <p:nvPr/>
        </p:nvGrpSpPr>
        <p:grpSpPr>
          <a:xfrm>
            <a:off x="5036884" y="2104988"/>
            <a:ext cx="695192" cy="695195"/>
            <a:chOff x="6715845" y="1373368"/>
            <a:chExt cx="926922" cy="92692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517BA39-BF50-4AC5-B4B6-95213E8C2C9B}"/>
                </a:ext>
              </a:extLst>
            </p:cNvPr>
            <p:cNvGrpSpPr/>
            <p:nvPr/>
          </p:nvGrpSpPr>
          <p:grpSpPr>
            <a:xfrm rot="10800000">
              <a:off x="6715845" y="1373368"/>
              <a:ext cx="926922" cy="926926"/>
              <a:chOff x="3933577" y="2336801"/>
              <a:chExt cx="1295400" cy="1295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E7CEF35-1A77-4B03-8E68-A4A38036A375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5ABFAC3-DF68-46A7-8F38-58E1A5DCD8CB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1B2778-CE4B-4A2D-ABB4-B3F4C68C7940}"/>
                </a:ext>
              </a:extLst>
            </p:cNvPr>
            <p:cNvGrpSpPr/>
            <p:nvPr/>
          </p:nvGrpSpPr>
          <p:grpSpPr>
            <a:xfrm>
              <a:off x="6760632" y="1423100"/>
              <a:ext cx="837352" cy="837350"/>
              <a:chOff x="6788577" y="1488136"/>
              <a:chExt cx="945314" cy="945314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D553D7A-3448-4BCB-A00E-1C07246C0665}"/>
                  </a:ext>
                </a:extLst>
              </p:cNvPr>
              <p:cNvSpPr/>
              <p:nvPr/>
            </p:nvSpPr>
            <p:spPr>
              <a:xfrm>
                <a:off x="6788577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1EC48D2-28AA-4059-8264-2ED35578B6E7}"/>
                  </a:ext>
                </a:extLst>
              </p:cNvPr>
              <p:cNvSpPr/>
              <p:nvPr/>
            </p:nvSpPr>
            <p:spPr>
              <a:xfrm>
                <a:off x="6865012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101" name="Freeform 216">
              <a:extLst>
                <a:ext uri="{FF2B5EF4-FFF2-40B4-BE49-F238E27FC236}">
                  <a16:creationId xmlns:a16="http://schemas.microsoft.com/office/drawing/2014/main" id="{38D0BBFA-76DD-421B-B431-BB3FA38E8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96" y="1602515"/>
              <a:ext cx="330296" cy="467518"/>
            </a:xfrm>
            <a:custGeom>
              <a:avLst/>
              <a:gdLst>
                <a:gd name="T0" fmla="*/ 70 w 175"/>
                <a:gd name="T1" fmla="*/ 0 h 248"/>
                <a:gd name="T2" fmla="*/ 0 w 175"/>
                <a:gd name="T3" fmla="*/ 172 h 248"/>
                <a:gd name="T4" fmla="*/ 59 w 175"/>
                <a:gd name="T5" fmla="*/ 247 h 248"/>
                <a:gd name="T6" fmla="*/ 35 w 175"/>
                <a:gd name="T7" fmla="*/ 206 h 248"/>
                <a:gd name="T8" fmla="*/ 58 w 175"/>
                <a:gd name="T9" fmla="*/ 135 h 248"/>
                <a:gd name="T10" fmla="*/ 77 w 175"/>
                <a:gd name="T11" fmla="*/ 174 h 248"/>
                <a:gd name="T12" fmla="*/ 97 w 175"/>
                <a:gd name="T13" fmla="*/ 86 h 248"/>
                <a:gd name="T14" fmla="*/ 112 w 175"/>
                <a:gd name="T15" fmla="*/ 248 h 248"/>
                <a:gd name="T16" fmla="*/ 175 w 175"/>
                <a:gd name="T17" fmla="*/ 171 h 248"/>
                <a:gd name="T18" fmla="*/ 70 w 175"/>
                <a:gd name="T1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248">
                  <a:moveTo>
                    <a:pt x="70" y="0"/>
                  </a:moveTo>
                  <a:cubicBezTo>
                    <a:pt x="53" y="78"/>
                    <a:pt x="0" y="114"/>
                    <a:pt x="0" y="172"/>
                  </a:cubicBezTo>
                  <a:cubicBezTo>
                    <a:pt x="0" y="210"/>
                    <a:pt x="24" y="235"/>
                    <a:pt x="59" y="247"/>
                  </a:cubicBezTo>
                  <a:cubicBezTo>
                    <a:pt x="48" y="239"/>
                    <a:pt x="35" y="222"/>
                    <a:pt x="35" y="206"/>
                  </a:cubicBezTo>
                  <a:cubicBezTo>
                    <a:pt x="35" y="176"/>
                    <a:pt x="50" y="167"/>
                    <a:pt x="58" y="135"/>
                  </a:cubicBezTo>
                  <a:cubicBezTo>
                    <a:pt x="77" y="151"/>
                    <a:pt x="77" y="174"/>
                    <a:pt x="77" y="174"/>
                  </a:cubicBezTo>
                  <a:cubicBezTo>
                    <a:pt x="77" y="174"/>
                    <a:pt x="104" y="135"/>
                    <a:pt x="97" y="86"/>
                  </a:cubicBezTo>
                  <a:cubicBezTo>
                    <a:pt x="175" y="154"/>
                    <a:pt x="143" y="227"/>
                    <a:pt x="112" y="248"/>
                  </a:cubicBezTo>
                  <a:cubicBezTo>
                    <a:pt x="146" y="243"/>
                    <a:pt x="175" y="211"/>
                    <a:pt x="175" y="171"/>
                  </a:cubicBezTo>
                  <a:cubicBezTo>
                    <a:pt x="175" y="113"/>
                    <a:pt x="145" y="7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rgbClr val="C44A34"/>
                </a:solidFill>
                <a:latin typeface="Verdana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5C055B2-B83F-4F78-970A-8C8561DB07B8}"/>
              </a:ext>
            </a:extLst>
          </p:cNvPr>
          <p:cNvGrpSpPr/>
          <p:nvPr/>
        </p:nvGrpSpPr>
        <p:grpSpPr>
          <a:xfrm>
            <a:off x="6690567" y="2104988"/>
            <a:ext cx="695192" cy="695195"/>
            <a:chOff x="8920756" y="1373368"/>
            <a:chExt cx="926922" cy="926926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F0484F8-6FB3-4277-94E7-5792F0837DC4}"/>
                </a:ext>
              </a:extLst>
            </p:cNvPr>
            <p:cNvGrpSpPr/>
            <p:nvPr/>
          </p:nvGrpSpPr>
          <p:grpSpPr>
            <a:xfrm rot="10800000">
              <a:off x="8920756" y="1373368"/>
              <a:ext cx="926922" cy="926926"/>
              <a:chOff x="3933577" y="2336801"/>
              <a:chExt cx="1295400" cy="1295400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0527904-07F7-42CA-AA2C-6E15FF3AD315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F2BCA2F-32B1-4AFA-B20C-3E3908B9F322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E5BFD0-738A-4B6F-AF4A-B09F77C672E7}"/>
                </a:ext>
              </a:extLst>
            </p:cNvPr>
            <p:cNvGrpSpPr/>
            <p:nvPr/>
          </p:nvGrpSpPr>
          <p:grpSpPr>
            <a:xfrm>
              <a:off x="8965543" y="1423100"/>
              <a:ext cx="837352" cy="837350"/>
              <a:chOff x="8935289" y="1488136"/>
              <a:chExt cx="945314" cy="945314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2E72374-6396-4185-AC47-D594258DFEA3}"/>
                  </a:ext>
                </a:extLst>
              </p:cNvPr>
              <p:cNvSpPr/>
              <p:nvPr/>
            </p:nvSpPr>
            <p:spPr>
              <a:xfrm>
                <a:off x="8935289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A14D0FD-B523-46A8-9F1C-D1663076B9F5}"/>
                  </a:ext>
                </a:extLst>
              </p:cNvPr>
              <p:cNvSpPr/>
              <p:nvPr/>
            </p:nvSpPr>
            <p:spPr>
              <a:xfrm>
                <a:off x="9011724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267" name="Freeform 5">
              <a:extLst>
                <a:ext uri="{FF2B5EF4-FFF2-40B4-BE49-F238E27FC236}">
                  <a16:creationId xmlns:a16="http://schemas.microsoft.com/office/drawing/2014/main" id="{44CF4A38-E753-4AA1-BE73-9061C6DB9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9464" y="1611579"/>
              <a:ext cx="428580" cy="454713"/>
            </a:xfrm>
            <a:custGeom>
              <a:avLst/>
              <a:gdLst>
                <a:gd name="T0" fmla="*/ 275 w 369"/>
                <a:gd name="T1" fmla="*/ 349 h 392"/>
                <a:gd name="T2" fmla="*/ 102 w 369"/>
                <a:gd name="T3" fmla="*/ 370 h 392"/>
                <a:gd name="T4" fmla="*/ 0 w 369"/>
                <a:gd name="T5" fmla="*/ 315 h 392"/>
                <a:gd name="T6" fmla="*/ 147 w 369"/>
                <a:gd name="T7" fmla="*/ 238 h 392"/>
                <a:gd name="T8" fmla="*/ 236 w 369"/>
                <a:gd name="T9" fmla="*/ 242 h 392"/>
                <a:gd name="T10" fmla="*/ 260 w 369"/>
                <a:gd name="T11" fmla="*/ 267 h 392"/>
                <a:gd name="T12" fmla="*/ 189 w 369"/>
                <a:gd name="T13" fmla="*/ 291 h 392"/>
                <a:gd name="T14" fmla="*/ 189 w 369"/>
                <a:gd name="T15" fmla="*/ 310 h 392"/>
                <a:gd name="T16" fmla="*/ 279 w 369"/>
                <a:gd name="T17" fmla="*/ 268 h 392"/>
                <a:gd name="T18" fmla="*/ 321 w 369"/>
                <a:gd name="T19" fmla="*/ 219 h 392"/>
                <a:gd name="T20" fmla="*/ 360 w 369"/>
                <a:gd name="T21" fmla="*/ 251 h 392"/>
                <a:gd name="T22" fmla="*/ 128 w 369"/>
                <a:gd name="T23" fmla="*/ 88 h 392"/>
                <a:gd name="T24" fmla="*/ 127 w 369"/>
                <a:gd name="T25" fmla="*/ 54 h 392"/>
                <a:gd name="T26" fmla="*/ 139 w 369"/>
                <a:gd name="T27" fmla="*/ 27 h 392"/>
                <a:gd name="T28" fmla="*/ 169 w 369"/>
                <a:gd name="T29" fmla="*/ 36 h 392"/>
                <a:gd name="T30" fmla="*/ 192 w 369"/>
                <a:gd name="T31" fmla="*/ 10 h 392"/>
                <a:gd name="T32" fmla="*/ 219 w 369"/>
                <a:gd name="T33" fmla="*/ 0 h 392"/>
                <a:gd name="T34" fmla="*/ 234 w 369"/>
                <a:gd name="T35" fmla="*/ 27 h 392"/>
                <a:gd name="T36" fmla="*/ 269 w 369"/>
                <a:gd name="T37" fmla="*/ 26 h 392"/>
                <a:gd name="T38" fmla="*/ 295 w 369"/>
                <a:gd name="T39" fmla="*/ 37 h 392"/>
                <a:gd name="T40" fmla="*/ 287 w 369"/>
                <a:gd name="T41" fmla="*/ 67 h 392"/>
                <a:gd name="T42" fmla="*/ 312 w 369"/>
                <a:gd name="T43" fmla="*/ 91 h 392"/>
                <a:gd name="T44" fmla="*/ 322 w 369"/>
                <a:gd name="T45" fmla="*/ 117 h 392"/>
                <a:gd name="T46" fmla="*/ 295 w 369"/>
                <a:gd name="T47" fmla="*/ 133 h 392"/>
                <a:gd name="T48" fmla="*/ 296 w 369"/>
                <a:gd name="T49" fmla="*/ 167 h 392"/>
                <a:gd name="T50" fmla="*/ 285 w 369"/>
                <a:gd name="T51" fmla="*/ 194 h 392"/>
                <a:gd name="T52" fmla="*/ 255 w 369"/>
                <a:gd name="T53" fmla="*/ 185 h 392"/>
                <a:gd name="T54" fmla="*/ 231 w 369"/>
                <a:gd name="T55" fmla="*/ 210 h 392"/>
                <a:gd name="T56" fmla="*/ 205 w 369"/>
                <a:gd name="T57" fmla="*/ 221 h 392"/>
                <a:gd name="T58" fmla="*/ 189 w 369"/>
                <a:gd name="T59" fmla="*/ 194 h 392"/>
                <a:gd name="T60" fmla="*/ 155 w 369"/>
                <a:gd name="T61" fmla="*/ 195 h 392"/>
                <a:gd name="T62" fmla="*/ 129 w 369"/>
                <a:gd name="T63" fmla="*/ 184 h 392"/>
                <a:gd name="T64" fmla="*/ 137 w 369"/>
                <a:gd name="T65" fmla="*/ 154 h 392"/>
                <a:gd name="T66" fmla="*/ 112 w 369"/>
                <a:gd name="T67" fmla="*/ 130 h 392"/>
                <a:gd name="T68" fmla="*/ 101 w 369"/>
                <a:gd name="T69" fmla="*/ 103 h 392"/>
                <a:gd name="T70" fmla="*/ 128 w 369"/>
                <a:gd name="T71" fmla="*/ 88 h 392"/>
                <a:gd name="T72" fmla="*/ 190 w 369"/>
                <a:gd name="T73" fmla="*/ 126 h 392"/>
                <a:gd name="T74" fmla="*/ 205 w 369"/>
                <a:gd name="T75" fmla="*/ 126 h 392"/>
                <a:gd name="T76" fmla="*/ 208 w 369"/>
                <a:gd name="T77" fmla="*/ 157 h 392"/>
                <a:gd name="T78" fmla="*/ 210 w 369"/>
                <a:gd name="T79" fmla="*/ 157 h 392"/>
                <a:gd name="T80" fmla="*/ 240 w 369"/>
                <a:gd name="T81" fmla="*/ 108 h 392"/>
                <a:gd name="T82" fmla="*/ 233 w 369"/>
                <a:gd name="T83" fmla="*/ 95 h 392"/>
                <a:gd name="T84" fmla="*/ 218 w 369"/>
                <a:gd name="T85" fmla="*/ 95 h 392"/>
                <a:gd name="T86" fmla="*/ 215 w 369"/>
                <a:gd name="T87" fmla="*/ 64 h 392"/>
                <a:gd name="T88" fmla="*/ 214 w 369"/>
                <a:gd name="T89" fmla="*/ 64 h 392"/>
                <a:gd name="T90" fmla="*/ 184 w 369"/>
                <a:gd name="T91" fmla="*/ 11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9" h="392">
                  <a:moveTo>
                    <a:pt x="360" y="252"/>
                  </a:moveTo>
                  <a:cubicBezTo>
                    <a:pt x="275" y="349"/>
                    <a:pt x="275" y="349"/>
                    <a:pt x="275" y="349"/>
                  </a:cubicBezTo>
                  <a:cubicBezTo>
                    <a:pt x="263" y="362"/>
                    <a:pt x="247" y="370"/>
                    <a:pt x="230" y="370"/>
                  </a:cubicBezTo>
                  <a:cubicBezTo>
                    <a:pt x="102" y="370"/>
                    <a:pt x="102" y="370"/>
                    <a:pt x="102" y="370"/>
                  </a:cubicBezTo>
                  <a:cubicBezTo>
                    <a:pt x="79" y="392"/>
                    <a:pt x="79" y="392"/>
                    <a:pt x="79" y="39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57" y="258"/>
                    <a:pt x="57" y="258"/>
                    <a:pt x="57" y="258"/>
                  </a:cubicBezTo>
                  <a:cubicBezTo>
                    <a:pt x="80" y="235"/>
                    <a:pt x="115" y="227"/>
                    <a:pt x="147" y="238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49" y="242"/>
                    <a:pt x="260" y="253"/>
                    <a:pt x="260" y="266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59" y="281"/>
                    <a:pt x="248" y="291"/>
                    <a:pt x="235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3" y="291"/>
                    <a:pt x="179" y="295"/>
                    <a:pt x="179" y="300"/>
                  </a:cubicBezTo>
                  <a:cubicBezTo>
                    <a:pt x="179" y="305"/>
                    <a:pt x="183" y="310"/>
                    <a:pt x="189" y="310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58" y="310"/>
                    <a:pt x="277" y="291"/>
                    <a:pt x="279" y="268"/>
                  </a:cubicBezTo>
                  <a:cubicBezTo>
                    <a:pt x="279" y="268"/>
                    <a:pt x="279" y="268"/>
                    <a:pt x="279" y="267"/>
                  </a:cubicBezTo>
                  <a:cubicBezTo>
                    <a:pt x="321" y="219"/>
                    <a:pt x="321" y="219"/>
                    <a:pt x="321" y="219"/>
                  </a:cubicBezTo>
                  <a:cubicBezTo>
                    <a:pt x="330" y="209"/>
                    <a:pt x="346" y="207"/>
                    <a:pt x="357" y="216"/>
                  </a:cubicBezTo>
                  <a:cubicBezTo>
                    <a:pt x="367" y="225"/>
                    <a:pt x="369" y="241"/>
                    <a:pt x="360" y="251"/>
                  </a:cubicBezTo>
                  <a:cubicBezTo>
                    <a:pt x="360" y="251"/>
                    <a:pt x="360" y="252"/>
                    <a:pt x="360" y="252"/>
                  </a:cubicBezTo>
                  <a:close/>
                  <a:moveTo>
                    <a:pt x="128" y="88"/>
                  </a:moveTo>
                  <a:cubicBezTo>
                    <a:pt x="130" y="81"/>
                    <a:pt x="133" y="74"/>
                    <a:pt x="137" y="67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4" y="49"/>
                    <a:pt x="124" y="42"/>
                    <a:pt x="129" y="3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3" y="23"/>
                    <a:pt x="150" y="22"/>
                    <a:pt x="155" y="2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5" y="32"/>
                    <a:pt x="182" y="29"/>
                    <a:pt x="189" y="27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3" y="4"/>
                    <a:pt x="199" y="0"/>
                    <a:pt x="205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5" y="0"/>
                    <a:pt x="230" y="4"/>
                    <a:pt x="232" y="11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42" y="29"/>
                    <a:pt x="249" y="32"/>
                    <a:pt x="255" y="36"/>
                  </a:cubicBezTo>
                  <a:cubicBezTo>
                    <a:pt x="269" y="26"/>
                    <a:pt x="269" y="26"/>
                    <a:pt x="269" y="26"/>
                  </a:cubicBezTo>
                  <a:cubicBezTo>
                    <a:pt x="274" y="22"/>
                    <a:pt x="281" y="23"/>
                    <a:pt x="285" y="27"/>
                  </a:cubicBezTo>
                  <a:cubicBezTo>
                    <a:pt x="295" y="37"/>
                    <a:pt x="295" y="37"/>
                    <a:pt x="295" y="37"/>
                  </a:cubicBezTo>
                  <a:cubicBezTo>
                    <a:pt x="299" y="42"/>
                    <a:pt x="300" y="49"/>
                    <a:pt x="296" y="54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90" y="74"/>
                    <a:pt x="293" y="81"/>
                    <a:pt x="295" y="88"/>
                  </a:cubicBezTo>
                  <a:cubicBezTo>
                    <a:pt x="312" y="91"/>
                    <a:pt x="312" y="91"/>
                    <a:pt x="312" y="91"/>
                  </a:cubicBezTo>
                  <a:cubicBezTo>
                    <a:pt x="318" y="92"/>
                    <a:pt x="322" y="97"/>
                    <a:pt x="322" y="103"/>
                  </a:cubicBezTo>
                  <a:cubicBezTo>
                    <a:pt x="322" y="117"/>
                    <a:pt x="322" y="117"/>
                    <a:pt x="322" y="117"/>
                  </a:cubicBezTo>
                  <a:cubicBezTo>
                    <a:pt x="322" y="124"/>
                    <a:pt x="318" y="129"/>
                    <a:pt x="312" y="130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3" y="140"/>
                    <a:pt x="290" y="147"/>
                    <a:pt x="286" y="154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0" y="172"/>
                    <a:pt x="299" y="179"/>
                    <a:pt x="295" y="18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1" y="198"/>
                    <a:pt x="274" y="198"/>
                    <a:pt x="269" y="195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49" y="189"/>
                    <a:pt x="242" y="192"/>
                    <a:pt x="234" y="194"/>
                  </a:cubicBezTo>
                  <a:cubicBezTo>
                    <a:pt x="231" y="210"/>
                    <a:pt x="231" y="210"/>
                    <a:pt x="231" y="210"/>
                  </a:cubicBezTo>
                  <a:cubicBezTo>
                    <a:pt x="230" y="216"/>
                    <a:pt x="225" y="221"/>
                    <a:pt x="219" y="221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199" y="221"/>
                    <a:pt x="193" y="216"/>
                    <a:pt x="192" y="210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82" y="192"/>
                    <a:pt x="175" y="189"/>
                    <a:pt x="169" y="185"/>
                  </a:cubicBezTo>
                  <a:cubicBezTo>
                    <a:pt x="155" y="195"/>
                    <a:pt x="155" y="195"/>
                    <a:pt x="155" y="195"/>
                  </a:cubicBezTo>
                  <a:cubicBezTo>
                    <a:pt x="150" y="198"/>
                    <a:pt x="143" y="198"/>
                    <a:pt x="139" y="19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4" y="179"/>
                    <a:pt x="124" y="172"/>
                    <a:pt x="127" y="167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3" y="147"/>
                    <a:pt x="130" y="140"/>
                    <a:pt x="128" y="133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06" y="129"/>
                    <a:pt x="101" y="124"/>
                    <a:pt x="101" y="117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1" y="97"/>
                    <a:pt x="106" y="92"/>
                    <a:pt x="112" y="91"/>
                  </a:cubicBezTo>
                  <a:lnTo>
                    <a:pt x="128" y="88"/>
                  </a:lnTo>
                  <a:close/>
                  <a:moveTo>
                    <a:pt x="184" y="121"/>
                  </a:moveTo>
                  <a:cubicBezTo>
                    <a:pt x="185" y="123"/>
                    <a:pt x="188" y="125"/>
                    <a:pt x="190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2" y="148"/>
                    <a:pt x="202" y="148"/>
                    <a:pt x="202" y="148"/>
                  </a:cubicBezTo>
                  <a:cubicBezTo>
                    <a:pt x="201" y="152"/>
                    <a:pt x="204" y="156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2" y="157"/>
                    <a:pt x="215" y="155"/>
                    <a:pt x="216" y="153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42" y="104"/>
                    <a:pt x="240" y="98"/>
                    <a:pt x="236" y="96"/>
                  </a:cubicBezTo>
                  <a:cubicBezTo>
                    <a:pt x="235" y="96"/>
                    <a:pt x="234" y="95"/>
                    <a:pt x="233" y="95"/>
                  </a:cubicBezTo>
                  <a:cubicBezTo>
                    <a:pt x="232" y="95"/>
                    <a:pt x="232" y="95"/>
                    <a:pt x="232" y="95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2" y="69"/>
                    <a:pt x="220" y="65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4"/>
                    <a:pt x="214" y="64"/>
                    <a:pt x="214" y="64"/>
                  </a:cubicBezTo>
                  <a:cubicBezTo>
                    <a:pt x="211" y="64"/>
                    <a:pt x="208" y="65"/>
                    <a:pt x="207" y="68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2" y="115"/>
                    <a:pt x="183" y="118"/>
                    <a:pt x="184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F4EE0AD-35B2-4BC4-B7E9-4DB4D6D04C66}"/>
              </a:ext>
            </a:extLst>
          </p:cNvPr>
          <p:cNvGrpSpPr/>
          <p:nvPr/>
        </p:nvGrpSpPr>
        <p:grpSpPr>
          <a:xfrm>
            <a:off x="1742815" y="4633086"/>
            <a:ext cx="695192" cy="695195"/>
            <a:chOff x="2323754" y="4744165"/>
            <a:chExt cx="926922" cy="92692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5F9C97E-B19D-4F6D-B987-B249E9A8DCF2}"/>
                </a:ext>
              </a:extLst>
            </p:cNvPr>
            <p:cNvGrpSpPr/>
            <p:nvPr/>
          </p:nvGrpSpPr>
          <p:grpSpPr>
            <a:xfrm rot="10800000">
              <a:off x="2323754" y="4744165"/>
              <a:ext cx="926922" cy="926926"/>
              <a:chOff x="3933577" y="2336801"/>
              <a:chExt cx="1295400" cy="12954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A0C0C86-2D27-4C49-9941-C19ADFE4C9B6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EDCDEE5-8AA0-4F7B-800C-647858525EC5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C9D5AE3A-7930-4513-8A5A-23A1ADDF8010}"/>
                </a:ext>
              </a:extLst>
            </p:cNvPr>
            <p:cNvGrpSpPr/>
            <p:nvPr/>
          </p:nvGrpSpPr>
          <p:grpSpPr>
            <a:xfrm>
              <a:off x="2368541" y="4793897"/>
              <a:ext cx="837352" cy="837350"/>
              <a:chOff x="2531260" y="1488136"/>
              <a:chExt cx="945314" cy="945314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71C7F7A1-1B07-484A-8A95-4C524406AB84}"/>
                  </a:ext>
                </a:extLst>
              </p:cNvPr>
              <p:cNvSpPr/>
              <p:nvPr/>
            </p:nvSpPr>
            <p:spPr>
              <a:xfrm>
                <a:off x="2531260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F3ECDAE-C996-4913-8CBF-7E5C5C205E85}"/>
                  </a:ext>
                </a:extLst>
              </p:cNvPr>
              <p:cNvSpPr/>
              <p:nvPr/>
            </p:nvSpPr>
            <p:spPr>
              <a:xfrm>
                <a:off x="2607695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269" name="Group 9">
              <a:extLst>
                <a:ext uri="{FF2B5EF4-FFF2-40B4-BE49-F238E27FC236}">
                  <a16:creationId xmlns:a16="http://schemas.microsoft.com/office/drawing/2014/main" id="{A8BCF82C-F876-45E0-A7A1-B3B5CB133F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71125" y="5024622"/>
              <a:ext cx="400610" cy="368490"/>
              <a:chOff x="1465" y="3039"/>
              <a:chExt cx="449" cy="413"/>
            </a:xfrm>
            <a:solidFill>
              <a:schemeClr val="bg1"/>
            </a:solidFill>
          </p:grpSpPr>
          <p:sp>
            <p:nvSpPr>
              <p:cNvPr id="271" name="Freeform 10">
                <a:extLst>
                  <a:ext uri="{FF2B5EF4-FFF2-40B4-BE49-F238E27FC236}">
                    <a16:creationId xmlns:a16="http://schemas.microsoft.com/office/drawing/2014/main" id="{ED70B42F-3398-4747-93A7-0C0BE6E1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3309"/>
                <a:ext cx="65" cy="143"/>
              </a:xfrm>
              <a:custGeom>
                <a:avLst/>
                <a:gdLst>
                  <a:gd name="T0" fmla="*/ 48 w 55"/>
                  <a:gd name="T1" fmla="*/ 2 h 121"/>
                  <a:gd name="T2" fmla="*/ 0 w 55"/>
                  <a:gd name="T3" fmla="*/ 51 h 121"/>
                  <a:gd name="T4" fmla="*/ 0 w 55"/>
                  <a:gd name="T5" fmla="*/ 51 h 121"/>
                  <a:gd name="T6" fmla="*/ 0 w 55"/>
                  <a:gd name="T7" fmla="*/ 118 h 121"/>
                  <a:gd name="T8" fmla="*/ 3 w 55"/>
                  <a:gd name="T9" fmla="*/ 121 h 121"/>
                  <a:gd name="T10" fmla="*/ 51 w 55"/>
                  <a:gd name="T11" fmla="*/ 121 h 121"/>
                  <a:gd name="T12" fmla="*/ 55 w 55"/>
                  <a:gd name="T13" fmla="*/ 118 h 121"/>
                  <a:gd name="T14" fmla="*/ 55 w 55"/>
                  <a:gd name="T15" fmla="*/ 5 h 121"/>
                  <a:gd name="T16" fmla="*/ 48 w 55"/>
                  <a:gd name="T17" fmla="*/ 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21">
                    <a:moveTo>
                      <a:pt x="48" y="2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0"/>
                      <a:pt x="1" y="121"/>
                      <a:pt x="3" y="121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3" y="121"/>
                      <a:pt x="55" y="120"/>
                      <a:pt x="55" y="118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2"/>
                      <a:pt x="51" y="0"/>
                      <a:pt x="4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72" name="Freeform 11">
                <a:extLst>
                  <a:ext uri="{FF2B5EF4-FFF2-40B4-BE49-F238E27FC236}">
                    <a16:creationId xmlns:a16="http://schemas.microsoft.com/office/drawing/2014/main" id="{B2F194CB-C083-4361-81A2-007BF0B5E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3261"/>
                <a:ext cx="65" cy="191"/>
              </a:xfrm>
              <a:custGeom>
                <a:avLst/>
                <a:gdLst>
                  <a:gd name="T0" fmla="*/ 11 w 55"/>
                  <a:gd name="T1" fmla="*/ 1 h 162"/>
                  <a:gd name="T2" fmla="*/ 7 w 55"/>
                  <a:gd name="T3" fmla="*/ 1 h 162"/>
                  <a:gd name="T4" fmla="*/ 1 w 55"/>
                  <a:gd name="T5" fmla="*/ 7 h 162"/>
                  <a:gd name="T6" fmla="*/ 0 w 55"/>
                  <a:gd name="T7" fmla="*/ 9 h 162"/>
                  <a:gd name="T8" fmla="*/ 0 w 55"/>
                  <a:gd name="T9" fmla="*/ 159 h 162"/>
                  <a:gd name="T10" fmla="*/ 4 w 55"/>
                  <a:gd name="T11" fmla="*/ 162 h 162"/>
                  <a:gd name="T12" fmla="*/ 51 w 55"/>
                  <a:gd name="T13" fmla="*/ 162 h 162"/>
                  <a:gd name="T14" fmla="*/ 55 w 55"/>
                  <a:gd name="T15" fmla="*/ 159 h 162"/>
                  <a:gd name="T16" fmla="*/ 55 w 55"/>
                  <a:gd name="T17" fmla="*/ 46 h 162"/>
                  <a:gd name="T18" fmla="*/ 54 w 55"/>
                  <a:gd name="T19" fmla="*/ 43 h 162"/>
                  <a:gd name="T20" fmla="*/ 11 w 55"/>
                  <a:gd name="T21" fmla="*/ 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162">
                    <a:moveTo>
                      <a:pt x="11" y="1"/>
                    </a:moveTo>
                    <a:cubicBezTo>
                      <a:pt x="10" y="0"/>
                      <a:pt x="8" y="0"/>
                      <a:pt x="7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61"/>
                      <a:pt x="2" y="162"/>
                      <a:pt x="4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53" y="162"/>
                      <a:pt x="55" y="161"/>
                      <a:pt x="55" y="15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5"/>
                      <a:pt x="55" y="44"/>
                      <a:pt x="54" y="43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73" name="Freeform 12">
                <a:extLst>
                  <a:ext uri="{FF2B5EF4-FFF2-40B4-BE49-F238E27FC236}">
                    <a16:creationId xmlns:a16="http://schemas.microsoft.com/office/drawing/2014/main" id="{BFC1A781-D0D3-459B-9759-D3FDF24B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" y="3281"/>
                <a:ext cx="64" cy="171"/>
              </a:xfrm>
              <a:custGeom>
                <a:avLst/>
                <a:gdLst>
                  <a:gd name="T0" fmla="*/ 48 w 54"/>
                  <a:gd name="T1" fmla="*/ 2 h 145"/>
                  <a:gd name="T2" fmla="*/ 1 w 54"/>
                  <a:gd name="T3" fmla="*/ 49 h 145"/>
                  <a:gd name="T4" fmla="*/ 0 w 54"/>
                  <a:gd name="T5" fmla="*/ 52 h 145"/>
                  <a:gd name="T6" fmla="*/ 0 w 54"/>
                  <a:gd name="T7" fmla="*/ 142 h 145"/>
                  <a:gd name="T8" fmla="*/ 3 w 54"/>
                  <a:gd name="T9" fmla="*/ 145 h 145"/>
                  <a:gd name="T10" fmla="*/ 51 w 54"/>
                  <a:gd name="T11" fmla="*/ 145 h 145"/>
                  <a:gd name="T12" fmla="*/ 54 w 54"/>
                  <a:gd name="T13" fmla="*/ 142 h 145"/>
                  <a:gd name="T14" fmla="*/ 54 w 54"/>
                  <a:gd name="T15" fmla="*/ 4 h 145"/>
                  <a:gd name="T16" fmla="*/ 48 w 54"/>
                  <a:gd name="T17" fmla="*/ 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45">
                    <a:moveTo>
                      <a:pt x="48" y="2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1"/>
                      <a:pt x="0" y="5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4"/>
                      <a:pt x="1" y="145"/>
                      <a:pt x="3" y="145"/>
                    </a:cubicBezTo>
                    <a:cubicBezTo>
                      <a:pt x="51" y="145"/>
                      <a:pt x="51" y="145"/>
                      <a:pt x="51" y="145"/>
                    </a:cubicBezTo>
                    <a:cubicBezTo>
                      <a:pt x="53" y="145"/>
                      <a:pt x="54" y="144"/>
                      <a:pt x="54" y="142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1"/>
                      <a:pt x="50" y="0"/>
                      <a:pt x="4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74" name="Freeform 13">
                <a:extLst>
                  <a:ext uri="{FF2B5EF4-FFF2-40B4-BE49-F238E27FC236}">
                    <a16:creationId xmlns:a16="http://schemas.microsoft.com/office/drawing/2014/main" id="{077539AD-DCCD-44F5-BDDA-E6F8CFB79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3181"/>
                <a:ext cx="65" cy="271"/>
              </a:xfrm>
              <a:custGeom>
                <a:avLst/>
                <a:gdLst>
                  <a:gd name="T0" fmla="*/ 49 w 55"/>
                  <a:gd name="T1" fmla="*/ 2 h 230"/>
                  <a:gd name="T2" fmla="*/ 1 w 55"/>
                  <a:gd name="T3" fmla="*/ 50 h 230"/>
                  <a:gd name="T4" fmla="*/ 0 w 55"/>
                  <a:gd name="T5" fmla="*/ 52 h 230"/>
                  <a:gd name="T6" fmla="*/ 0 w 55"/>
                  <a:gd name="T7" fmla="*/ 227 h 230"/>
                  <a:gd name="T8" fmla="*/ 4 w 55"/>
                  <a:gd name="T9" fmla="*/ 230 h 230"/>
                  <a:gd name="T10" fmla="*/ 51 w 55"/>
                  <a:gd name="T11" fmla="*/ 230 h 230"/>
                  <a:gd name="T12" fmla="*/ 55 w 55"/>
                  <a:gd name="T13" fmla="*/ 227 h 230"/>
                  <a:gd name="T14" fmla="*/ 55 w 55"/>
                  <a:gd name="T15" fmla="*/ 5 h 230"/>
                  <a:gd name="T16" fmla="*/ 49 w 55"/>
                  <a:gd name="T17" fmla="*/ 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30">
                    <a:moveTo>
                      <a:pt x="49" y="2"/>
                    </a:move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1"/>
                      <a:pt x="0" y="52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29"/>
                      <a:pt x="2" y="230"/>
                      <a:pt x="4" y="230"/>
                    </a:cubicBezTo>
                    <a:cubicBezTo>
                      <a:pt x="51" y="230"/>
                      <a:pt x="51" y="230"/>
                      <a:pt x="51" y="230"/>
                    </a:cubicBezTo>
                    <a:cubicBezTo>
                      <a:pt x="53" y="230"/>
                      <a:pt x="55" y="229"/>
                      <a:pt x="55" y="227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1" y="0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75" name="Freeform 14">
                <a:extLst>
                  <a:ext uri="{FF2B5EF4-FFF2-40B4-BE49-F238E27FC236}">
                    <a16:creationId xmlns:a16="http://schemas.microsoft.com/office/drawing/2014/main" id="{D72B2D22-0ABD-4C4F-8899-6FD81800C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3039"/>
                <a:ext cx="449" cy="279"/>
              </a:xfrm>
              <a:custGeom>
                <a:avLst/>
                <a:gdLst>
                  <a:gd name="T0" fmla="*/ 376 w 380"/>
                  <a:gd name="T1" fmla="*/ 0 h 236"/>
                  <a:gd name="T2" fmla="*/ 279 w 380"/>
                  <a:gd name="T3" fmla="*/ 0 h 236"/>
                  <a:gd name="T4" fmla="*/ 276 w 380"/>
                  <a:gd name="T5" fmla="*/ 6 h 236"/>
                  <a:gd name="T6" fmla="*/ 306 w 380"/>
                  <a:gd name="T7" fmla="*/ 35 h 236"/>
                  <a:gd name="T8" fmla="*/ 204 w 380"/>
                  <a:gd name="T9" fmla="*/ 137 h 236"/>
                  <a:gd name="T10" fmla="*/ 200 w 380"/>
                  <a:gd name="T11" fmla="*/ 137 h 236"/>
                  <a:gd name="T12" fmla="*/ 132 w 380"/>
                  <a:gd name="T13" fmla="*/ 70 h 236"/>
                  <a:gd name="T14" fmla="*/ 128 w 380"/>
                  <a:gd name="T15" fmla="*/ 70 h 236"/>
                  <a:gd name="T16" fmla="*/ 1 w 380"/>
                  <a:gd name="T17" fmla="*/ 197 h 236"/>
                  <a:gd name="T18" fmla="*/ 1 w 380"/>
                  <a:gd name="T19" fmla="*/ 201 h 236"/>
                  <a:gd name="T20" fmla="*/ 34 w 380"/>
                  <a:gd name="T21" fmla="*/ 235 h 236"/>
                  <a:gd name="T22" fmla="*/ 39 w 380"/>
                  <a:gd name="T23" fmla="*/ 235 h 236"/>
                  <a:gd name="T24" fmla="*/ 128 w 380"/>
                  <a:gd name="T25" fmla="*/ 147 h 236"/>
                  <a:gd name="T26" fmla="*/ 132 w 380"/>
                  <a:gd name="T27" fmla="*/ 147 h 236"/>
                  <a:gd name="T28" fmla="*/ 200 w 380"/>
                  <a:gd name="T29" fmla="*/ 214 h 236"/>
                  <a:gd name="T30" fmla="*/ 204 w 380"/>
                  <a:gd name="T31" fmla="*/ 214 h 236"/>
                  <a:gd name="T32" fmla="*/ 344 w 380"/>
                  <a:gd name="T33" fmla="*/ 74 h 236"/>
                  <a:gd name="T34" fmla="*/ 374 w 380"/>
                  <a:gd name="T35" fmla="*/ 103 h 236"/>
                  <a:gd name="T36" fmla="*/ 380 w 380"/>
                  <a:gd name="T37" fmla="*/ 101 h 236"/>
                  <a:gd name="T38" fmla="*/ 380 w 380"/>
                  <a:gd name="T39" fmla="*/ 3 h 236"/>
                  <a:gd name="T40" fmla="*/ 376 w 380"/>
                  <a:gd name="T4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0" h="236">
                    <a:moveTo>
                      <a:pt x="376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6" y="0"/>
                      <a:pt x="274" y="3"/>
                      <a:pt x="276" y="6"/>
                    </a:cubicBezTo>
                    <a:cubicBezTo>
                      <a:pt x="306" y="35"/>
                      <a:pt x="306" y="35"/>
                      <a:pt x="306" y="35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03" y="138"/>
                      <a:pt x="201" y="138"/>
                      <a:pt x="200" y="137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1" y="69"/>
                      <a:pt x="129" y="69"/>
                      <a:pt x="128" y="70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0" y="198"/>
                      <a:pt x="0" y="200"/>
                      <a:pt x="1" y="201"/>
                    </a:cubicBezTo>
                    <a:cubicBezTo>
                      <a:pt x="34" y="235"/>
                      <a:pt x="34" y="235"/>
                      <a:pt x="34" y="235"/>
                    </a:cubicBezTo>
                    <a:cubicBezTo>
                      <a:pt x="36" y="236"/>
                      <a:pt x="38" y="236"/>
                      <a:pt x="39" y="235"/>
                    </a:cubicBezTo>
                    <a:cubicBezTo>
                      <a:pt x="128" y="147"/>
                      <a:pt x="128" y="147"/>
                      <a:pt x="128" y="147"/>
                    </a:cubicBezTo>
                    <a:cubicBezTo>
                      <a:pt x="129" y="145"/>
                      <a:pt x="131" y="145"/>
                      <a:pt x="132" y="147"/>
                    </a:cubicBezTo>
                    <a:cubicBezTo>
                      <a:pt x="200" y="214"/>
                      <a:pt x="200" y="214"/>
                      <a:pt x="200" y="214"/>
                    </a:cubicBezTo>
                    <a:cubicBezTo>
                      <a:pt x="201" y="215"/>
                      <a:pt x="203" y="215"/>
                      <a:pt x="204" y="214"/>
                    </a:cubicBezTo>
                    <a:cubicBezTo>
                      <a:pt x="344" y="74"/>
                      <a:pt x="344" y="74"/>
                      <a:pt x="344" y="74"/>
                    </a:cubicBezTo>
                    <a:cubicBezTo>
                      <a:pt x="374" y="103"/>
                      <a:pt x="374" y="103"/>
                      <a:pt x="374" y="103"/>
                    </a:cubicBezTo>
                    <a:cubicBezTo>
                      <a:pt x="376" y="105"/>
                      <a:pt x="380" y="104"/>
                      <a:pt x="380" y="101"/>
                    </a:cubicBezTo>
                    <a:cubicBezTo>
                      <a:pt x="380" y="3"/>
                      <a:pt x="380" y="3"/>
                      <a:pt x="380" y="3"/>
                    </a:cubicBezTo>
                    <a:cubicBezTo>
                      <a:pt x="380" y="1"/>
                      <a:pt x="378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2A8CE95-2852-437D-8458-12C0D9C932F1}"/>
              </a:ext>
            </a:extLst>
          </p:cNvPr>
          <p:cNvGrpSpPr/>
          <p:nvPr/>
        </p:nvGrpSpPr>
        <p:grpSpPr>
          <a:xfrm>
            <a:off x="3396499" y="4633086"/>
            <a:ext cx="695192" cy="695195"/>
            <a:chOff x="4528665" y="4744165"/>
            <a:chExt cx="926922" cy="926926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96B380A-790B-48BA-B3BE-FB1EAF6E1F34}"/>
                </a:ext>
              </a:extLst>
            </p:cNvPr>
            <p:cNvGrpSpPr/>
            <p:nvPr/>
          </p:nvGrpSpPr>
          <p:grpSpPr>
            <a:xfrm rot="10800000">
              <a:off x="4528665" y="4744165"/>
              <a:ext cx="926922" cy="926926"/>
              <a:chOff x="3933577" y="2336801"/>
              <a:chExt cx="1295400" cy="12954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ED483EAF-69FD-4A46-8901-BECBCEED7ACD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7E8279CE-294E-4B45-809B-8BC2CC7E7468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9C757C0-6966-4935-B3D4-323E6E8EED51}"/>
                </a:ext>
              </a:extLst>
            </p:cNvPr>
            <p:cNvGrpSpPr/>
            <p:nvPr/>
          </p:nvGrpSpPr>
          <p:grpSpPr>
            <a:xfrm>
              <a:off x="4573452" y="4793897"/>
              <a:ext cx="837352" cy="837350"/>
              <a:chOff x="4649680" y="1488136"/>
              <a:chExt cx="945314" cy="94531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BE42EB53-38D2-47FD-9C6D-FDBF5181DF7E}"/>
                  </a:ext>
                </a:extLst>
              </p:cNvPr>
              <p:cNvSpPr/>
              <p:nvPr/>
            </p:nvSpPr>
            <p:spPr>
              <a:xfrm>
                <a:off x="4649680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6CD41967-2862-4682-A849-43061A6602F6}"/>
                  </a:ext>
                </a:extLst>
              </p:cNvPr>
              <p:cNvSpPr/>
              <p:nvPr/>
            </p:nvSpPr>
            <p:spPr>
              <a:xfrm>
                <a:off x="4726115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279" name="Freeform 18">
              <a:extLst>
                <a:ext uri="{FF2B5EF4-FFF2-40B4-BE49-F238E27FC236}">
                  <a16:creationId xmlns:a16="http://schemas.microsoft.com/office/drawing/2014/main" id="{D6885249-25CB-4B55-B795-C25D0367B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175" y="5018955"/>
              <a:ext cx="397634" cy="418169"/>
            </a:xfrm>
            <a:custGeom>
              <a:avLst/>
              <a:gdLst>
                <a:gd name="T0" fmla="*/ 152 w 360"/>
                <a:gd name="T1" fmla="*/ 164 h 380"/>
                <a:gd name="T2" fmla="*/ 157 w 360"/>
                <a:gd name="T3" fmla="*/ 173 h 380"/>
                <a:gd name="T4" fmla="*/ 164 w 360"/>
                <a:gd name="T5" fmla="*/ 148 h 380"/>
                <a:gd name="T6" fmla="*/ 138 w 360"/>
                <a:gd name="T7" fmla="*/ 148 h 380"/>
                <a:gd name="T8" fmla="*/ 133 w 360"/>
                <a:gd name="T9" fmla="*/ 209 h 380"/>
                <a:gd name="T10" fmla="*/ 195 w 360"/>
                <a:gd name="T11" fmla="*/ 232 h 380"/>
                <a:gd name="T12" fmla="*/ 170 w 360"/>
                <a:gd name="T13" fmla="*/ 141 h 380"/>
                <a:gd name="T14" fmla="*/ 216 w 360"/>
                <a:gd name="T15" fmla="*/ 176 h 380"/>
                <a:gd name="T16" fmla="*/ 205 w 360"/>
                <a:gd name="T17" fmla="*/ 207 h 380"/>
                <a:gd name="T18" fmla="*/ 201 w 360"/>
                <a:gd name="T19" fmla="*/ 234 h 380"/>
                <a:gd name="T20" fmla="*/ 223 w 360"/>
                <a:gd name="T21" fmla="*/ 231 h 380"/>
                <a:gd name="T22" fmla="*/ 227 w 360"/>
                <a:gd name="T23" fmla="*/ 171 h 380"/>
                <a:gd name="T24" fmla="*/ 277 w 360"/>
                <a:gd name="T25" fmla="*/ 237 h 380"/>
                <a:gd name="T26" fmla="*/ 360 w 360"/>
                <a:gd name="T27" fmla="*/ 146 h 380"/>
                <a:gd name="T28" fmla="*/ 257 w 360"/>
                <a:gd name="T29" fmla="*/ 115 h 380"/>
                <a:gd name="T30" fmla="*/ 360 w 360"/>
                <a:gd name="T31" fmla="*/ 23 h 380"/>
                <a:gd name="T32" fmla="*/ 0 w 360"/>
                <a:gd name="T33" fmla="*/ 23 h 380"/>
                <a:gd name="T34" fmla="*/ 103 w 360"/>
                <a:gd name="T35" fmla="*/ 115 h 380"/>
                <a:gd name="T36" fmla="*/ 0 w 360"/>
                <a:gd name="T37" fmla="*/ 146 h 380"/>
                <a:gd name="T38" fmla="*/ 83 w 360"/>
                <a:gd name="T39" fmla="*/ 237 h 380"/>
                <a:gd name="T40" fmla="*/ 0 w 360"/>
                <a:gd name="T41" fmla="*/ 268 h 380"/>
                <a:gd name="T42" fmla="*/ 44 w 360"/>
                <a:gd name="T43" fmla="*/ 360 h 380"/>
                <a:gd name="T44" fmla="*/ 108 w 360"/>
                <a:gd name="T45" fmla="*/ 380 h 380"/>
                <a:gd name="T46" fmla="*/ 230 w 360"/>
                <a:gd name="T47" fmla="*/ 360 h 380"/>
                <a:gd name="T48" fmla="*/ 293 w 360"/>
                <a:gd name="T49" fmla="*/ 380 h 380"/>
                <a:gd name="T50" fmla="*/ 337 w 360"/>
                <a:gd name="T51" fmla="*/ 360 h 380"/>
                <a:gd name="T52" fmla="*/ 337 w 360"/>
                <a:gd name="T53" fmla="*/ 245 h 380"/>
                <a:gd name="T54" fmla="*/ 312 w 360"/>
                <a:gd name="T55" fmla="*/ 195 h 380"/>
                <a:gd name="T56" fmla="*/ 285 w 360"/>
                <a:gd name="T57" fmla="*/ 165 h 380"/>
                <a:gd name="T58" fmla="*/ 58 w 360"/>
                <a:gd name="T59" fmla="*/ 199 h 380"/>
                <a:gd name="T60" fmla="*/ 74 w 360"/>
                <a:gd name="T61" fmla="*/ 169 h 380"/>
                <a:gd name="T62" fmla="*/ 58 w 360"/>
                <a:gd name="T63" fmla="*/ 322 h 380"/>
                <a:gd name="T64" fmla="*/ 77 w 360"/>
                <a:gd name="T65" fmla="*/ 303 h 380"/>
                <a:gd name="T66" fmla="*/ 312 w 360"/>
                <a:gd name="T67" fmla="*/ 42 h 380"/>
                <a:gd name="T68" fmla="*/ 233 w 360"/>
                <a:gd name="T69" fmla="*/ 72 h 380"/>
                <a:gd name="T70" fmla="*/ 157 w 360"/>
                <a:gd name="T71" fmla="*/ 38 h 380"/>
                <a:gd name="T72" fmla="*/ 138 w 360"/>
                <a:gd name="T73" fmla="*/ 57 h 380"/>
                <a:gd name="T74" fmla="*/ 38 w 360"/>
                <a:gd name="T75" fmla="*/ 57 h 380"/>
                <a:gd name="T76" fmla="*/ 58 w 360"/>
                <a:gd name="T77" fmla="*/ 77 h 380"/>
                <a:gd name="T78" fmla="*/ 127 w 360"/>
                <a:gd name="T79" fmla="*/ 57 h 380"/>
                <a:gd name="T80" fmla="*/ 108 w 360"/>
                <a:gd name="T81" fmla="*/ 322 h 380"/>
                <a:gd name="T82" fmla="*/ 127 w 360"/>
                <a:gd name="T83" fmla="*/ 303 h 380"/>
                <a:gd name="T84" fmla="*/ 138 w 360"/>
                <a:gd name="T85" fmla="*/ 303 h 380"/>
                <a:gd name="T86" fmla="*/ 177 w 360"/>
                <a:gd name="T87" fmla="*/ 303 h 380"/>
                <a:gd name="T88" fmla="*/ 180 w 360"/>
                <a:gd name="T89" fmla="*/ 110 h 380"/>
                <a:gd name="T90" fmla="*/ 100 w 360"/>
                <a:gd name="T91" fmla="*/ 190 h 380"/>
                <a:gd name="T92" fmla="*/ 218 w 360"/>
                <a:gd name="T93" fmla="*/ 303 h 380"/>
                <a:gd name="T94" fmla="*/ 327 w 360"/>
                <a:gd name="T95" fmla="*/ 30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0" h="380">
                  <a:moveTo>
                    <a:pt x="188" y="227"/>
                  </a:moveTo>
                  <a:cubicBezTo>
                    <a:pt x="169" y="231"/>
                    <a:pt x="151" y="221"/>
                    <a:pt x="144" y="204"/>
                  </a:cubicBezTo>
                  <a:cubicBezTo>
                    <a:pt x="139" y="190"/>
                    <a:pt x="142" y="175"/>
                    <a:pt x="152" y="164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1" y="169"/>
                    <a:pt x="153" y="172"/>
                    <a:pt x="156" y="173"/>
                  </a:cubicBezTo>
                  <a:cubicBezTo>
                    <a:pt x="157" y="173"/>
                    <a:pt x="157" y="173"/>
                    <a:pt x="157" y="173"/>
                  </a:cubicBezTo>
                  <a:cubicBezTo>
                    <a:pt x="160" y="173"/>
                    <a:pt x="163" y="171"/>
                    <a:pt x="163" y="168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51"/>
                    <a:pt x="165" y="149"/>
                    <a:pt x="164" y="148"/>
                  </a:cubicBezTo>
                  <a:cubicBezTo>
                    <a:pt x="163" y="147"/>
                    <a:pt x="162" y="146"/>
                    <a:pt x="160" y="146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2" y="143"/>
                    <a:pt x="139" y="145"/>
                    <a:pt x="138" y="148"/>
                  </a:cubicBezTo>
                  <a:cubicBezTo>
                    <a:pt x="138" y="152"/>
                    <a:pt x="140" y="155"/>
                    <a:pt x="143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30" y="169"/>
                    <a:pt x="126" y="190"/>
                    <a:pt x="133" y="209"/>
                  </a:cubicBezTo>
                  <a:cubicBezTo>
                    <a:pt x="141" y="228"/>
                    <a:pt x="160" y="240"/>
                    <a:pt x="180" y="240"/>
                  </a:cubicBezTo>
                  <a:cubicBezTo>
                    <a:pt x="183" y="240"/>
                    <a:pt x="187" y="240"/>
                    <a:pt x="190" y="239"/>
                  </a:cubicBezTo>
                  <a:cubicBezTo>
                    <a:pt x="193" y="239"/>
                    <a:pt x="196" y="235"/>
                    <a:pt x="195" y="232"/>
                  </a:cubicBezTo>
                  <a:cubicBezTo>
                    <a:pt x="194" y="229"/>
                    <a:pt x="191" y="227"/>
                    <a:pt x="188" y="227"/>
                  </a:cubicBezTo>
                  <a:close/>
                  <a:moveTo>
                    <a:pt x="227" y="171"/>
                  </a:moveTo>
                  <a:cubicBezTo>
                    <a:pt x="218" y="149"/>
                    <a:pt x="194" y="136"/>
                    <a:pt x="170" y="141"/>
                  </a:cubicBezTo>
                  <a:cubicBezTo>
                    <a:pt x="167" y="141"/>
                    <a:pt x="164" y="145"/>
                    <a:pt x="165" y="148"/>
                  </a:cubicBezTo>
                  <a:cubicBezTo>
                    <a:pt x="166" y="151"/>
                    <a:pt x="169" y="153"/>
                    <a:pt x="172" y="153"/>
                  </a:cubicBezTo>
                  <a:cubicBezTo>
                    <a:pt x="190" y="149"/>
                    <a:pt x="209" y="159"/>
                    <a:pt x="216" y="176"/>
                  </a:cubicBezTo>
                  <a:cubicBezTo>
                    <a:pt x="221" y="189"/>
                    <a:pt x="218" y="203"/>
                    <a:pt x="210" y="214"/>
                  </a:cubicBezTo>
                  <a:cubicBezTo>
                    <a:pt x="210" y="214"/>
                    <a:pt x="210" y="214"/>
                    <a:pt x="210" y="214"/>
                  </a:cubicBezTo>
                  <a:cubicBezTo>
                    <a:pt x="210" y="210"/>
                    <a:pt x="208" y="207"/>
                    <a:pt x="205" y="207"/>
                  </a:cubicBezTo>
                  <a:cubicBezTo>
                    <a:pt x="202" y="206"/>
                    <a:pt x="199" y="208"/>
                    <a:pt x="198" y="212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30"/>
                    <a:pt x="198" y="233"/>
                    <a:pt x="201" y="234"/>
                  </a:cubicBezTo>
                  <a:cubicBezTo>
                    <a:pt x="216" y="236"/>
                    <a:pt x="216" y="236"/>
                    <a:pt x="216" y="236"/>
                  </a:cubicBezTo>
                  <a:cubicBezTo>
                    <a:pt x="216" y="236"/>
                    <a:pt x="217" y="236"/>
                    <a:pt x="217" y="236"/>
                  </a:cubicBezTo>
                  <a:cubicBezTo>
                    <a:pt x="220" y="236"/>
                    <a:pt x="223" y="234"/>
                    <a:pt x="223" y="231"/>
                  </a:cubicBezTo>
                  <a:cubicBezTo>
                    <a:pt x="223" y="228"/>
                    <a:pt x="221" y="225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30" y="210"/>
                    <a:pt x="234" y="190"/>
                    <a:pt x="227" y="171"/>
                  </a:cubicBezTo>
                  <a:close/>
                  <a:moveTo>
                    <a:pt x="337" y="245"/>
                  </a:moveTo>
                  <a:cubicBezTo>
                    <a:pt x="273" y="245"/>
                    <a:pt x="273" y="245"/>
                    <a:pt x="273" y="245"/>
                  </a:cubicBezTo>
                  <a:cubicBezTo>
                    <a:pt x="274" y="243"/>
                    <a:pt x="276" y="240"/>
                    <a:pt x="277" y="237"/>
                  </a:cubicBezTo>
                  <a:cubicBezTo>
                    <a:pt x="337" y="237"/>
                    <a:pt x="337" y="237"/>
                    <a:pt x="337" y="237"/>
                  </a:cubicBezTo>
                  <a:cubicBezTo>
                    <a:pt x="349" y="237"/>
                    <a:pt x="360" y="227"/>
                    <a:pt x="360" y="214"/>
                  </a:cubicBezTo>
                  <a:cubicBezTo>
                    <a:pt x="360" y="146"/>
                    <a:pt x="360" y="146"/>
                    <a:pt x="360" y="146"/>
                  </a:cubicBezTo>
                  <a:cubicBezTo>
                    <a:pt x="360" y="133"/>
                    <a:pt x="349" y="123"/>
                    <a:pt x="337" y="123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62" y="120"/>
                    <a:pt x="260" y="117"/>
                    <a:pt x="257" y="115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49" y="115"/>
                    <a:pt x="360" y="104"/>
                    <a:pt x="360" y="91"/>
                  </a:cubicBezTo>
                  <a:cubicBezTo>
                    <a:pt x="360" y="23"/>
                    <a:pt x="360" y="23"/>
                    <a:pt x="360" y="23"/>
                  </a:cubicBezTo>
                  <a:cubicBezTo>
                    <a:pt x="360" y="10"/>
                    <a:pt x="349" y="0"/>
                    <a:pt x="33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4"/>
                    <a:pt x="11" y="115"/>
                    <a:pt x="23" y="11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0" y="117"/>
                    <a:pt x="98" y="120"/>
                    <a:pt x="96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1" y="123"/>
                    <a:pt x="0" y="133"/>
                    <a:pt x="0" y="14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7"/>
                    <a:pt x="11" y="237"/>
                    <a:pt x="23" y="237"/>
                  </a:cubicBezTo>
                  <a:cubicBezTo>
                    <a:pt x="83" y="237"/>
                    <a:pt x="83" y="237"/>
                    <a:pt x="83" y="237"/>
                  </a:cubicBezTo>
                  <a:cubicBezTo>
                    <a:pt x="84" y="240"/>
                    <a:pt x="86" y="243"/>
                    <a:pt x="87" y="245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11" y="245"/>
                    <a:pt x="0" y="256"/>
                    <a:pt x="0" y="268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50"/>
                    <a:pt x="11" y="360"/>
                    <a:pt x="23" y="360"/>
                  </a:cubicBezTo>
                  <a:cubicBezTo>
                    <a:pt x="44" y="360"/>
                    <a:pt x="44" y="360"/>
                    <a:pt x="44" y="360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4" y="373"/>
                    <a:pt x="51" y="380"/>
                    <a:pt x="60" y="380"/>
                  </a:cubicBezTo>
                  <a:cubicBezTo>
                    <a:pt x="108" y="380"/>
                    <a:pt x="108" y="380"/>
                    <a:pt x="108" y="380"/>
                  </a:cubicBezTo>
                  <a:cubicBezTo>
                    <a:pt x="116" y="380"/>
                    <a:pt x="123" y="374"/>
                    <a:pt x="123" y="365"/>
                  </a:cubicBezTo>
                  <a:cubicBezTo>
                    <a:pt x="123" y="360"/>
                    <a:pt x="123" y="360"/>
                    <a:pt x="123" y="360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30" y="365"/>
                    <a:pt x="230" y="365"/>
                    <a:pt x="230" y="365"/>
                  </a:cubicBezTo>
                  <a:cubicBezTo>
                    <a:pt x="230" y="373"/>
                    <a:pt x="236" y="380"/>
                    <a:pt x="245" y="380"/>
                  </a:cubicBezTo>
                  <a:cubicBezTo>
                    <a:pt x="293" y="380"/>
                    <a:pt x="293" y="380"/>
                    <a:pt x="293" y="380"/>
                  </a:cubicBezTo>
                  <a:cubicBezTo>
                    <a:pt x="301" y="380"/>
                    <a:pt x="308" y="374"/>
                    <a:pt x="308" y="365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37" y="360"/>
                    <a:pt x="337" y="360"/>
                    <a:pt x="337" y="360"/>
                  </a:cubicBezTo>
                  <a:cubicBezTo>
                    <a:pt x="349" y="360"/>
                    <a:pt x="360" y="350"/>
                    <a:pt x="360" y="337"/>
                  </a:cubicBezTo>
                  <a:cubicBezTo>
                    <a:pt x="360" y="268"/>
                    <a:pt x="360" y="268"/>
                    <a:pt x="360" y="268"/>
                  </a:cubicBezTo>
                  <a:cubicBezTo>
                    <a:pt x="360" y="256"/>
                    <a:pt x="349" y="245"/>
                    <a:pt x="337" y="245"/>
                  </a:cubicBezTo>
                  <a:close/>
                  <a:moveTo>
                    <a:pt x="312" y="165"/>
                  </a:moveTo>
                  <a:cubicBezTo>
                    <a:pt x="321" y="165"/>
                    <a:pt x="327" y="172"/>
                    <a:pt x="327" y="180"/>
                  </a:cubicBezTo>
                  <a:cubicBezTo>
                    <a:pt x="327" y="188"/>
                    <a:pt x="321" y="195"/>
                    <a:pt x="312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3"/>
                    <a:pt x="288" y="192"/>
                    <a:pt x="288" y="190"/>
                  </a:cubicBezTo>
                  <a:cubicBezTo>
                    <a:pt x="288" y="181"/>
                    <a:pt x="287" y="173"/>
                    <a:pt x="285" y="165"/>
                  </a:cubicBezTo>
                  <a:lnTo>
                    <a:pt x="312" y="165"/>
                  </a:lnTo>
                  <a:close/>
                  <a:moveTo>
                    <a:pt x="72" y="193"/>
                  </a:moveTo>
                  <a:cubicBezTo>
                    <a:pt x="69" y="197"/>
                    <a:pt x="63" y="199"/>
                    <a:pt x="58" y="199"/>
                  </a:cubicBezTo>
                  <a:cubicBezTo>
                    <a:pt x="47" y="199"/>
                    <a:pt x="38" y="191"/>
                    <a:pt x="38" y="180"/>
                  </a:cubicBezTo>
                  <a:cubicBezTo>
                    <a:pt x="38" y="169"/>
                    <a:pt x="47" y="160"/>
                    <a:pt x="58" y="160"/>
                  </a:cubicBezTo>
                  <a:cubicBezTo>
                    <a:pt x="65" y="160"/>
                    <a:pt x="71" y="164"/>
                    <a:pt x="74" y="169"/>
                  </a:cubicBezTo>
                  <a:cubicBezTo>
                    <a:pt x="73" y="176"/>
                    <a:pt x="72" y="183"/>
                    <a:pt x="72" y="190"/>
                  </a:cubicBezTo>
                  <a:cubicBezTo>
                    <a:pt x="72" y="191"/>
                    <a:pt x="72" y="192"/>
                    <a:pt x="72" y="193"/>
                  </a:cubicBezTo>
                  <a:close/>
                  <a:moveTo>
                    <a:pt x="58" y="322"/>
                  </a:moveTo>
                  <a:cubicBezTo>
                    <a:pt x="47" y="322"/>
                    <a:pt x="38" y="313"/>
                    <a:pt x="38" y="303"/>
                  </a:cubicBezTo>
                  <a:cubicBezTo>
                    <a:pt x="38" y="292"/>
                    <a:pt x="47" y="283"/>
                    <a:pt x="58" y="283"/>
                  </a:cubicBezTo>
                  <a:cubicBezTo>
                    <a:pt x="69" y="283"/>
                    <a:pt x="77" y="292"/>
                    <a:pt x="77" y="303"/>
                  </a:cubicBezTo>
                  <a:cubicBezTo>
                    <a:pt x="77" y="313"/>
                    <a:pt x="69" y="322"/>
                    <a:pt x="58" y="322"/>
                  </a:cubicBezTo>
                  <a:close/>
                  <a:moveTo>
                    <a:pt x="233" y="42"/>
                  </a:moveTo>
                  <a:cubicBezTo>
                    <a:pt x="312" y="42"/>
                    <a:pt x="312" y="42"/>
                    <a:pt x="312" y="42"/>
                  </a:cubicBezTo>
                  <a:cubicBezTo>
                    <a:pt x="321" y="42"/>
                    <a:pt x="327" y="49"/>
                    <a:pt x="327" y="57"/>
                  </a:cubicBezTo>
                  <a:cubicBezTo>
                    <a:pt x="327" y="65"/>
                    <a:pt x="321" y="72"/>
                    <a:pt x="312" y="72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25" y="72"/>
                    <a:pt x="218" y="65"/>
                    <a:pt x="218" y="57"/>
                  </a:cubicBezTo>
                  <a:cubicBezTo>
                    <a:pt x="218" y="49"/>
                    <a:pt x="225" y="42"/>
                    <a:pt x="233" y="42"/>
                  </a:cubicBezTo>
                  <a:close/>
                  <a:moveTo>
                    <a:pt x="157" y="38"/>
                  </a:moveTo>
                  <a:cubicBezTo>
                    <a:pt x="168" y="38"/>
                    <a:pt x="177" y="46"/>
                    <a:pt x="177" y="57"/>
                  </a:cubicBezTo>
                  <a:cubicBezTo>
                    <a:pt x="177" y="68"/>
                    <a:pt x="168" y="77"/>
                    <a:pt x="157" y="77"/>
                  </a:cubicBezTo>
                  <a:cubicBezTo>
                    <a:pt x="146" y="77"/>
                    <a:pt x="138" y="68"/>
                    <a:pt x="138" y="57"/>
                  </a:cubicBezTo>
                  <a:cubicBezTo>
                    <a:pt x="138" y="46"/>
                    <a:pt x="146" y="38"/>
                    <a:pt x="157" y="38"/>
                  </a:cubicBezTo>
                  <a:close/>
                  <a:moveTo>
                    <a:pt x="58" y="77"/>
                  </a:moveTo>
                  <a:cubicBezTo>
                    <a:pt x="47" y="77"/>
                    <a:pt x="38" y="68"/>
                    <a:pt x="38" y="57"/>
                  </a:cubicBezTo>
                  <a:cubicBezTo>
                    <a:pt x="38" y="46"/>
                    <a:pt x="47" y="38"/>
                    <a:pt x="58" y="38"/>
                  </a:cubicBezTo>
                  <a:cubicBezTo>
                    <a:pt x="69" y="38"/>
                    <a:pt x="77" y="46"/>
                    <a:pt x="77" y="57"/>
                  </a:cubicBezTo>
                  <a:cubicBezTo>
                    <a:pt x="77" y="68"/>
                    <a:pt x="69" y="77"/>
                    <a:pt x="58" y="77"/>
                  </a:cubicBezTo>
                  <a:close/>
                  <a:moveTo>
                    <a:pt x="88" y="57"/>
                  </a:moveTo>
                  <a:cubicBezTo>
                    <a:pt x="88" y="46"/>
                    <a:pt x="97" y="38"/>
                    <a:pt x="108" y="38"/>
                  </a:cubicBezTo>
                  <a:cubicBezTo>
                    <a:pt x="118" y="38"/>
                    <a:pt x="127" y="46"/>
                    <a:pt x="127" y="57"/>
                  </a:cubicBezTo>
                  <a:cubicBezTo>
                    <a:pt x="127" y="68"/>
                    <a:pt x="118" y="77"/>
                    <a:pt x="108" y="77"/>
                  </a:cubicBezTo>
                  <a:cubicBezTo>
                    <a:pt x="97" y="77"/>
                    <a:pt x="88" y="68"/>
                    <a:pt x="88" y="57"/>
                  </a:cubicBezTo>
                  <a:close/>
                  <a:moveTo>
                    <a:pt x="108" y="322"/>
                  </a:moveTo>
                  <a:cubicBezTo>
                    <a:pt x="97" y="322"/>
                    <a:pt x="88" y="313"/>
                    <a:pt x="88" y="303"/>
                  </a:cubicBezTo>
                  <a:cubicBezTo>
                    <a:pt x="88" y="292"/>
                    <a:pt x="97" y="283"/>
                    <a:pt x="108" y="283"/>
                  </a:cubicBezTo>
                  <a:cubicBezTo>
                    <a:pt x="118" y="283"/>
                    <a:pt x="127" y="292"/>
                    <a:pt x="127" y="303"/>
                  </a:cubicBezTo>
                  <a:cubicBezTo>
                    <a:pt x="127" y="313"/>
                    <a:pt x="118" y="322"/>
                    <a:pt x="108" y="322"/>
                  </a:cubicBezTo>
                  <a:close/>
                  <a:moveTo>
                    <a:pt x="157" y="322"/>
                  </a:moveTo>
                  <a:cubicBezTo>
                    <a:pt x="146" y="322"/>
                    <a:pt x="138" y="313"/>
                    <a:pt x="138" y="303"/>
                  </a:cubicBezTo>
                  <a:cubicBezTo>
                    <a:pt x="138" y="298"/>
                    <a:pt x="139" y="294"/>
                    <a:pt x="142" y="291"/>
                  </a:cubicBezTo>
                  <a:cubicBezTo>
                    <a:pt x="152" y="295"/>
                    <a:pt x="164" y="297"/>
                    <a:pt x="176" y="298"/>
                  </a:cubicBezTo>
                  <a:cubicBezTo>
                    <a:pt x="177" y="299"/>
                    <a:pt x="177" y="301"/>
                    <a:pt x="177" y="303"/>
                  </a:cubicBezTo>
                  <a:cubicBezTo>
                    <a:pt x="177" y="313"/>
                    <a:pt x="168" y="322"/>
                    <a:pt x="157" y="322"/>
                  </a:cubicBezTo>
                  <a:close/>
                  <a:moveTo>
                    <a:pt x="100" y="190"/>
                  </a:moveTo>
                  <a:cubicBezTo>
                    <a:pt x="100" y="146"/>
                    <a:pt x="136" y="110"/>
                    <a:pt x="180" y="110"/>
                  </a:cubicBezTo>
                  <a:cubicBezTo>
                    <a:pt x="224" y="110"/>
                    <a:pt x="260" y="146"/>
                    <a:pt x="260" y="190"/>
                  </a:cubicBezTo>
                  <a:cubicBezTo>
                    <a:pt x="260" y="234"/>
                    <a:pt x="224" y="270"/>
                    <a:pt x="180" y="270"/>
                  </a:cubicBezTo>
                  <a:cubicBezTo>
                    <a:pt x="136" y="270"/>
                    <a:pt x="100" y="234"/>
                    <a:pt x="100" y="190"/>
                  </a:cubicBezTo>
                  <a:close/>
                  <a:moveTo>
                    <a:pt x="312" y="318"/>
                  </a:moveTo>
                  <a:cubicBezTo>
                    <a:pt x="233" y="318"/>
                    <a:pt x="233" y="318"/>
                    <a:pt x="233" y="318"/>
                  </a:cubicBezTo>
                  <a:cubicBezTo>
                    <a:pt x="225" y="318"/>
                    <a:pt x="218" y="311"/>
                    <a:pt x="218" y="303"/>
                  </a:cubicBezTo>
                  <a:cubicBezTo>
                    <a:pt x="218" y="294"/>
                    <a:pt x="225" y="288"/>
                    <a:pt x="233" y="288"/>
                  </a:cubicBezTo>
                  <a:cubicBezTo>
                    <a:pt x="312" y="288"/>
                    <a:pt x="312" y="288"/>
                    <a:pt x="312" y="288"/>
                  </a:cubicBezTo>
                  <a:cubicBezTo>
                    <a:pt x="321" y="288"/>
                    <a:pt x="327" y="294"/>
                    <a:pt x="327" y="303"/>
                  </a:cubicBezTo>
                  <a:cubicBezTo>
                    <a:pt x="327" y="311"/>
                    <a:pt x="321" y="318"/>
                    <a:pt x="312" y="3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485F067-FBBE-425B-BB4A-1F230E62E8F9}"/>
              </a:ext>
            </a:extLst>
          </p:cNvPr>
          <p:cNvGrpSpPr/>
          <p:nvPr/>
        </p:nvGrpSpPr>
        <p:grpSpPr>
          <a:xfrm>
            <a:off x="5036884" y="4633086"/>
            <a:ext cx="695192" cy="695195"/>
            <a:chOff x="6715845" y="4744165"/>
            <a:chExt cx="926922" cy="92692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10548B-8F87-439E-9180-9BC2DA3AEC0B}"/>
                </a:ext>
              </a:extLst>
            </p:cNvPr>
            <p:cNvGrpSpPr/>
            <p:nvPr/>
          </p:nvGrpSpPr>
          <p:grpSpPr>
            <a:xfrm rot="10800000">
              <a:off x="6715845" y="4744165"/>
              <a:ext cx="926922" cy="926926"/>
              <a:chOff x="3933577" y="2336801"/>
              <a:chExt cx="1295400" cy="1295400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6E92F03F-B321-4A64-AACE-38AC10F50C00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64357BE-EC35-4C67-8C31-1DCCD3E4FEFC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18097C8-FBDC-4463-B304-1C4B9FECB0F8}"/>
                </a:ext>
              </a:extLst>
            </p:cNvPr>
            <p:cNvGrpSpPr/>
            <p:nvPr/>
          </p:nvGrpSpPr>
          <p:grpSpPr>
            <a:xfrm>
              <a:off x="6760632" y="4793897"/>
              <a:ext cx="837352" cy="837350"/>
              <a:chOff x="6788577" y="1488136"/>
              <a:chExt cx="945314" cy="945314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B376208-F59A-4F87-898B-026FAACE14C2}"/>
                  </a:ext>
                </a:extLst>
              </p:cNvPr>
              <p:cNvSpPr/>
              <p:nvPr/>
            </p:nvSpPr>
            <p:spPr>
              <a:xfrm>
                <a:off x="6788577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7761CC7-0070-4B57-8BA0-7FCED4E9FF70}"/>
                  </a:ext>
                </a:extLst>
              </p:cNvPr>
              <p:cNvSpPr/>
              <p:nvPr/>
            </p:nvSpPr>
            <p:spPr>
              <a:xfrm>
                <a:off x="6865012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9222E9FA-4F09-480E-87B6-52EB551CB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0785" y="4996298"/>
              <a:ext cx="476249" cy="403225"/>
            </a:xfrm>
            <a:custGeom>
              <a:avLst/>
              <a:gdLst>
                <a:gd name="T0" fmla="*/ 148 w 253"/>
                <a:gd name="T1" fmla="*/ 124 h 214"/>
                <a:gd name="T2" fmla="*/ 146 w 253"/>
                <a:gd name="T3" fmla="*/ 142 h 214"/>
                <a:gd name="T4" fmla="*/ 107 w 253"/>
                <a:gd name="T5" fmla="*/ 143 h 214"/>
                <a:gd name="T6" fmla="*/ 103 w 253"/>
                <a:gd name="T7" fmla="*/ 123 h 214"/>
                <a:gd name="T8" fmla="*/ 100 w 253"/>
                <a:gd name="T9" fmla="*/ 105 h 214"/>
                <a:gd name="T10" fmla="*/ 107 w 253"/>
                <a:gd name="T11" fmla="*/ 79 h 214"/>
                <a:gd name="T12" fmla="*/ 120 w 253"/>
                <a:gd name="T13" fmla="*/ 70 h 214"/>
                <a:gd name="T14" fmla="*/ 125 w 253"/>
                <a:gd name="T15" fmla="*/ 69 h 214"/>
                <a:gd name="T16" fmla="*/ 146 w 253"/>
                <a:gd name="T17" fmla="*/ 79 h 214"/>
                <a:gd name="T18" fmla="*/ 154 w 253"/>
                <a:gd name="T19" fmla="*/ 115 h 214"/>
                <a:gd name="T20" fmla="*/ 77 w 253"/>
                <a:gd name="T21" fmla="*/ 162 h 214"/>
                <a:gd name="T22" fmla="*/ 67 w 253"/>
                <a:gd name="T23" fmla="*/ 175 h 214"/>
                <a:gd name="T24" fmla="*/ 79 w 253"/>
                <a:gd name="T25" fmla="*/ 196 h 214"/>
                <a:gd name="T26" fmla="*/ 181 w 253"/>
                <a:gd name="T27" fmla="*/ 193 h 214"/>
                <a:gd name="T28" fmla="*/ 126 w 253"/>
                <a:gd name="T29" fmla="*/ 181 h 214"/>
                <a:gd name="T30" fmla="*/ 253 w 253"/>
                <a:gd name="T31" fmla="*/ 161 h 214"/>
                <a:gd name="T32" fmla="*/ 220 w 253"/>
                <a:gd name="T33" fmla="*/ 134 h 214"/>
                <a:gd name="T34" fmla="*/ 219 w 253"/>
                <a:gd name="T35" fmla="*/ 124 h 214"/>
                <a:gd name="T36" fmla="*/ 227 w 253"/>
                <a:gd name="T37" fmla="*/ 109 h 214"/>
                <a:gd name="T38" fmla="*/ 220 w 253"/>
                <a:gd name="T39" fmla="*/ 76 h 214"/>
                <a:gd name="T40" fmla="*/ 201 w 253"/>
                <a:gd name="T41" fmla="*/ 68 h 214"/>
                <a:gd name="T42" fmla="*/ 196 w 253"/>
                <a:gd name="T43" fmla="*/ 69 h 214"/>
                <a:gd name="T44" fmla="*/ 191 w 253"/>
                <a:gd name="T45" fmla="*/ 72 h 214"/>
                <a:gd name="T46" fmla="*/ 191 w 253"/>
                <a:gd name="T47" fmla="*/ 141 h 214"/>
                <a:gd name="T48" fmla="*/ 243 w 253"/>
                <a:gd name="T49" fmla="*/ 179 h 214"/>
                <a:gd name="T50" fmla="*/ 181 w 253"/>
                <a:gd name="T51" fmla="*/ 58 h 214"/>
                <a:gd name="T52" fmla="*/ 183 w 253"/>
                <a:gd name="T53" fmla="*/ 49 h 214"/>
                <a:gd name="T54" fmla="*/ 188 w 253"/>
                <a:gd name="T55" fmla="*/ 33 h 214"/>
                <a:gd name="T56" fmla="*/ 176 w 253"/>
                <a:gd name="T57" fmla="*/ 3 h 214"/>
                <a:gd name="T58" fmla="*/ 158 w 253"/>
                <a:gd name="T59" fmla="*/ 1 h 214"/>
                <a:gd name="T60" fmla="*/ 153 w 253"/>
                <a:gd name="T61" fmla="*/ 4 h 214"/>
                <a:gd name="T62" fmla="*/ 141 w 253"/>
                <a:gd name="T63" fmla="*/ 20 h 214"/>
                <a:gd name="T64" fmla="*/ 139 w 253"/>
                <a:gd name="T65" fmla="*/ 34 h 214"/>
                <a:gd name="T66" fmla="*/ 181 w 253"/>
                <a:gd name="T67" fmla="*/ 58 h 214"/>
                <a:gd name="T68" fmla="*/ 100 w 253"/>
                <a:gd name="T69" fmla="*/ 4 h 214"/>
                <a:gd name="T70" fmla="*/ 82 w 253"/>
                <a:gd name="T71" fmla="*/ 2 h 214"/>
                <a:gd name="T72" fmla="*/ 77 w 253"/>
                <a:gd name="T73" fmla="*/ 5 h 214"/>
                <a:gd name="T74" fmla="*/ 65 w 253"/>
                <a:gd name="T75" fmla="*/ 20 h 214"/>
                <a:gd name="T76" fmla="*/ 64 w 253"/>
                <a:gd name="T77" fmla="*/ 41 h 214"/>
                <a:gd name="T78" fmla="*/ 71 w 253"/>
                <a:gd name="T79" fmla="*/ 58 h 214"/>
                <a:gd name="T80" fmla="*/ 113 w 253"/>
                <a:gd name="T81" fmla="*/ 35 h 214"/>
                <a:gd name="T82" fmla="*/ 106 w 253"/>
                <a:gd name="T83" fmla="*/ 9 h 214"/>
                <a:gd name="T84" fmla="*/ 58 w 253"/>
                <a:gd name="T85" fmla="*/ 175 h 214"/>
                <a:gd name="T86" fmla="*/ 70 w 253"/>
                <a:gd name="T87" fmla="*/ 155 h 214"/>
                <a:gd name="T88" fmla="*/ 61 w 253"/>
                <a:gd name="T89" fmla="*/ 71 h 214"/>
                <a:gd name="T90" fmla="*/ 44 w 253"/>
                <a:gd name="T91" fmla="*/ 69 h 214"/>
                <a:gd name="T92" fmla="*/ 38 w 253"/>
                <a:gd name="T93" fmla="*/ 72 h 214"/>
                <a:gd name="T94" fmla="*/ 27 w 253"/>
                <a:gd name="T95" fmla="*/ 87 h 214"/>
                <a:gd name="T96" fmla="*/ 25 w 253"/>
                <a:gd name="T97" fmla="*/ 108 h 214"/>
                <a:gd name="T98" fmla="*/ 33 w 253"/>
                <a:gd name="T99" fmla="*/ 125 h 214"/>
                <a:gd name="T100" fmla="*/ 33 w 253"/>
                <a:gd name="T101" fmla="*/ 133 h 214"/>
                <a:gd name="T102" fmla="*/ 0 w 253"/>
                <a:gd name="T103" fmla="*/ 160 h 214"/>
                <a:gd name="T104" fmla="*/ 10 w 253"/>
                <a:gd name="T105" fmla="*/ 179 h 214"/>
                <a:gd name="T106" fmla="*/ 228 w 253"/>
                <a:gd name="T107" fmla="*/ 191 h 214"/>
                <a:gd name="T108" fmla="*/ 210 w 253"/>
                <a:gd name="T109" fmla="*/ 209 h 214"/>
                <a:gd name="T110" fmla="*/ 168 w 253"/>
                <a:gd name="T111" fmla="*/ 163 h 214"/>
                <a:gd name="T112" fmla="*/ 80 w 253"/>
                <a:gd name="T113" fmla="*/ 153 h 214"/>
                <a:gd name="T114" fmla="*/ 171 w 253"/>
                <a:gd name="T115" fmla="*/ 61 h 214"/>
                <a:gd name="T116" fmla="*/ 181 w 253"/>
                <a:gd name="T117" fmla="*/ 150 h 214"/>
                <a:gd name="T118" fmla="*/ 228 w 253"/>
                <a:gd name="T119" fmla="*/ 191 h 214"/>
                <a:gd name="T120" fmla="*/ 91 w 253"/>
                <a:gd name="T121" fmla="*/ 72 h 214"/>
                <a:gd name="T122" fmla="*/ 161 w 253"/>
                <a:gd name="T123" fmla="*/ 1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" h="214">
                  <a:moveTo>
                    <a:pt x="154" y="115"/>
                  </a:moveTo>
                  <a:cubicBezTo>
                    <a:pt x="152" y="124"/>
                    <a:pt x="150" y="125"/>
                    <a:pt x="148" y="124"/>
                  </a:cubicBezTo>
                  <a:cubicBezTo>
                    <a:pt x="148" y="127"/>
                    <a:pt x="147" y="130"/>
                    <a:pt x="146" y="133"/>
                  </a:cubicBezTo>
                  <a:cubicBezTo>
                    <a:pt x="146" y="137"/>
                    <a:pt x="146" y="140"/>
                    <a:pt x="146" y="142"/>
                  </a:cubicBezTo>
                  <a:cubicBezTo>
                    <a:pt x="140" y="145"/>
                    <a:pt x="133" y="147"/>
                    <a:pt x="126" y="147"/>
                  </a:cubicBezTo>
                  <a:cubicBezTo>
                    <a:pt x="119" y="147"/>
                    <a:pt x="113" y="146"/>
                    <a:pt x="107" y="143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04" y="131"/>
                    <a:pt x="103" y="127"/>
                    <a:pt x="103" y="123"/>
                  </a:cubicBezTo>
                  <a:cubicBezTo>
                    <a:pt x="102" y="123"/>
                    <a:pt x="100" y="121"/>
                    <a:pt x="98" y="115"/>
                  </a:cubicBezTo>
                  <a:cubicBezTo>
                    <a:pt x="96" y="105"/>
                    <a:pt x="98" y="104"/>
                    <a:pt x="100" y="105"/>
                  </a:cubicBezTo>
                  <a:cubicBezTo>
                    <a:pt x="99" y="100"/>
                    <a:pt x="99" y="95"/>
                    <a:pt x="100" y="91"/>
                  </a:cubicBezTo>
                  <a:cubicBezTo>
                    <a:pt x="101" y="86"/>
                    <a:pt x="104" y="82"/>
                    <a:pt x="107" y="79"/>
                  </a:cubicBezTo>
                  <a:cubicBezTo>
                    <a:pt x="109" y="77"/>
                    <a:pt x="111" y="75"/>
                    <a:pt x="113" y="73"/>
                  </a:cubicBezTo>
                  <a:cubicBezTo>
                    <a:pt x="115" y="72"/>
                    <a:pt x="117" y="71"/>
                    <a:pt x="120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21" y="69"/>
                    <a:pt x="123" y="69"/>
                    <a:pt x="125" y="69"/>
                  </a:cubicBezTo>
                  <a:cubicBezTo>
                    <a:pt x="132" y="69"/>
                    <a:pt x="136" y="70"/>
                    <a:pt x="140" y="72"/>
                  </a:cubicBezTo>
                  <a:cubicBezTo>
                    <a:pt x="145" y="75"/>
                    <a:pt x="146" y="79"/>
                    <a:pt x="146" y="79"/>
                  </a:cubicBezTo>
                  <a:cubicBezTo>
                    <a:pt x="146" y="79"/>
                    <a:pt x="159" y="79"/>
                    <a:pt x="154" y="106"/>
                  </a:cubicBezTo>
                  <a:cubicBezTo>
                    <a:pt x="155" y="106"/>
                    <a:pt x="156" y="109"/>
                    <a:pt x="154" y="115"/>
                  </a:cubicBezTo>
                  <a:close/>
                  <a:moveTo>
                    <a:pt x="126" y="181"/>
                  </a:moveTo>
                  <a:cubicBezTo>
                    <a:pt x="107" y="181"/>
                    <a:pt x="90" y="174"/>
                    <a:pt x="77" y="162"/>
                  </a:cubicBezTo>
                  <a:cubicBezTo>
                    <a:pt x="75" y="163"/>
                    <a:pt x="73" y="165"/>
                    <a:pt x="72" y="166"/>
                  </a:cubicBezTo>
                  <a:cubicBezTo>
                    <a:pt x="69" y="168"/>
                    <a:pt x="67" y="171"/>
                    <a:pt x="67" y="175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109" y="208"/>
                    <a:pt x="143" y="208"/>
                    <a:pt x="173" y="19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60" y="172"/>
                    <a:pt x="160" y="172"/>
                    <a:pt x="160" y="172"/>
                  </a:cubicBezTo>
                  <a:cubicBezTo>
                    <a:pt x="150" y="178"/>
                    <a:pt x="138" y="181"/>
                    <a:pt x="126" y="181"/>
                  </a:cubicBezTo>
                  <a:close/>
                  <a:moveTo>
                    <a:pt x="253" y="175"/>
                  </a:moveTo>
                  <a:cubicBezTo>
                    <a:pt x="253" y="161"/>
                    <a:pt x="253" y="161"/>
                    <a:pt x="253" y="161"/>
                  </a:cubicBezTo>
                  <a:cubicBezTo>
                    <a:pt x="253" y="157"/>
                    <a:pt x="252" y="155"/>
                    <a:pt x="249" y="153"/>
                  </a:cubicBezTo>
                  <a:cubicBezTo>
                    <a:pt x="236" y="142"/>
                    <a:pt x="222" y="135"/>
                    <a:pt x="220" y="134"/>
                  </a:cubicBezTo>
                  <a:cubicBezTo>
                    <a:pt x="219" y="134"/>
                    <a:pt x="219" y="133"/>
                    <a:pt x="219" y="133"/>
                  </a:cubicBezTo>
                  <a:cubicBezTo>
                    <a:pt x="219" y="132"/>
                    <a:pt x="219" y="128"/>
                    <a:pt x="219" y="124"/>
                  </a:cubicBezTo>
                  <a:cubicBezTo>
                    <a:pt x="220" y="121"/>
                    <a:pt x="221" y="119"/>
                    <a:pt x="222" y="116"/>
                  </a:cubicBezTo>
                  <a:cubicBezTo>
                    <a:pt x="223" y="117"/>
                    <a:pt x="225" y="117"/>
                    <a:pt x="227" y="109"/>
                  </a:cubicBezTo>
                  <a:cubicBezTo>
                    <a:pt x="228" y="103"/>
                    <a:pt x="228" y="101"/>
                    <a:pt x="226" y="100"/>
                  </a:cubicBezTo>
                  <a:cubicBezTo>
                    <a:pt x="231" y="77"/>
                    <a:pt x="220" y="76"/>
                    <a:pt x="220" y="76"/>
                  </a:cubicBezTo>
                  <a:cubicBezTo>
                    <a:pt x="220" y="76"/>
                    <a:pt x="218" y="73"/>
                    <a:pt x="214" y="71"/>
                  </a:cubicBezTo>
                  <a:cubicBezTo>
                    <a:pt x="211" y="69"/>
                    <a:pt x="206" y="68"/>
                    <a:pt x="201" y="68"/>
                  </a:cubicBezTo>
                  <a:cubicBezTo>
                    <a:pt x="200" y="68"/>
                    <a:pt x="198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0"/>
                    <a:pt x="193" y="71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6" y="81"/>
                    <a:pt x="198" y="91"/>
                    <a:pt x="199" y="101"/>
                  </a:cubicBezTo>
                  <a:cubicBezTo>
                    <a:pt x="200" y="115"/>
                    <a:pt x="197" y="129"/>
                    <a:pt x="191" y="141"/>
                  </a:cubicBezTo>
                  <a:cubicBezTo>
                    <a:pt x="232" y="182"/>
                    <a:pt x="232" y="182"/>
                    <a:pt x="232" y="182"/>
                  </a:cubicBezTo>
                  <a:cubicBezTo>
                    <a:pt x="236" y="181"/>
                    <a:pt x="239" y="180"/>
                    <a:pt x="243" y="179"/>
                  </a:cubicBezTo>
                  <a:lnTo>
                    <a:pt x="253" y="175"/>
                  </a:lnTo>
                  <a:close/>
                  <a:moveTo>
                    <a:pt x="181" y="58"/>
                  </a:moveTo>
                  <a:cubicBezTo>
                    <a:pt x="181" y="57"/>
                    <a:pt x="181" y="57"/>
                    <a:pt x="181" y="57"/>
                  </a:cubicBezTo>
                  <a:cubicBezTo>
                    <a:pt x="182" y="54"/>
                    <a:pt x="183" y="51"/>
                    <a:pt x="183" y="49"/>
                  </a:cubicBezTo>
                  <a:cubicBezTo>
                    <a:pt x="184" y="50"/>
                    <a:pt x="186" y="49"/>
                    <a:pt x="188" y="42"/>
                  </a:cubicBezTo>
                  <a:cubicBezTo>
                    <a:pt x="190" y="36"/>
                    <a:pt x="189" y="34"/>
                    <a:pt x="188" y="33"/>
                  </a:cubicBezTo>
                  <a:cubicBezTo>
                    <a:pt x="192" y="10"/>
                    <a:pt x="182" y="9"/>
                    <a:pt x="182" y="9"/>
                  </a:cubicBezTo>
                  <a:cubicBezTo>
                    <a:pt x="182" y="9"/>
                    <a:pt x="180" y="6"/>
                    <a:pt x="176" y="3"/>
                  </a:cubicBezTo>
                  <a:cubicBezTo>
                    <a:pt x="173" y="2"/>
                    <a:pt x="168" y="0"/>
                    <a:pt x="163" y="1"/>
                  </a:cubicBezTo>
                  <a:cubicBezTo>
                    <a:pt x="162" y="1"/>
                    <a:pt x="160" y="1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6" y="2"/>
                    <a:pt x="155" y="3"/>
                    <a:pt x="153" y="4"/>
                  </a:cubicBezTo>
                  <a:cubicBezTo>
                    <a:pt x="151" y="5"/>
                    <a:pt x="149" y="7"/>
                    <a:pt x="147" y="9"/>
                  </a:cubicBezTo>
                  <a:cubicBezTo>
                    <a:pt x="144" y="12"/>
                    <a:pt x="142" y="15"/>
                    <a:pt x="141" y="20"/>
                  </a:cubicBezTo>
                  <a:cubicBezTo>
                    <a:pt x="140" y="23"/>
                    <a:pt x="140" y="27"/>
                    <a:pt x="142" y="32"/>
                  </a:cubicBezTo>
                  <a:cubicBezTo>
                    <a:pt x="140" y="32"/>
                    <a:pt x="139" y="32"/>
                    <a:pt x="139" y="34"/>
                  </a:cubicBezTo>
                  <a:cubicBezTo>
                    <a:pt x="154" y="37"/>
                    <a:pt x="167" y="44"/>
                    <a:pt x="178" y="55"/>
                  </a:cubicBezTo>
                  <a:cubicBezTo>
                    <a:pt x="179" y="56"/>
                    <a:pt x="180" y="57"/>
                    <a:pt x="181" y="58"/>
                  </a:cubicBezTo>
                  <a:close/>
                  <a:moveTo>
                    <a:pt x="106" y="9"/>
                  </a:moveTo>
                  <a:cubicBezTo>
                    <a:pt x="106" y="9"/>
                    <a:pt x="104" y="6"/>
                    <a:pt x="100" y="4"/>
                  </a:cubicBezTo>
                  <a:cubicBezTo>
                    <a:pt x="97" y="2"/>
                    <a:pt x="92" y="1"/>
                    <a:pt x="87" y="1"/>
                  </a:cubicBezTo>
                  <a:cubicBezTo>
                    <a:pt x="86" y="1"/>
                    <a:pt x="84" y="1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0" y="3"/>
                    <a:pt x="79" y="3"/>
                    <a:pt x="77" y="5"/>
                  </a:cubicBezTo>
                  <a:cubicBezTo>
                    <a:pt x="75" y="6"/>
                    <a:pt x="73" y="7"/>
                    <a:pt x="71" y="9"/>
                  </a:cubicBezTo>
                  <a:cubicBezTo>
                    <a:pt x="68" y="12"/>
                    <a:pt x="66" y="16"/>
                    <a:pt x="65" y="20"/>
                  </a:cubicBezTo>
                  <a:cubicBezTo>
                    <a:pt x="64" y="24"/>
                    <a:pt x="64" y="28"/>
                    <a:pt x="66" y="32"/>
                  </a:cubicBezTo>
                  <a:cubicBezTo>
                    <a:pt x="64" y="32"/>
                    <a:pt x="61" y="33"/>
                    <a:pt x="64" y="41"/>
                  </a:cubicBezTo>
                  <a:cubicBezTo>
                    <a:pt x="65" y="47"/>
                    <a:pt x="67" y="48"/>
                    <a:pt x="68" y="48"/>
                  </a:cubicBezTo>
                  <a:cubicBezTo>
                    <a:pt x="68" y="51"/>
                    <a:pt x="70" y="55"/>
                    <a:pt x="71" y="58"/>
                  </a:cubicBezTo>
                  <a:cubicBezTo>
                    <a:pt x="72" y="57"/>
                    <a:pt x="73" y="56"/>
                    <a:pt x="74" y="55"/>
                  </a:cubicBezTo>
                  <a:cubicBezTo>
                    <a:pt x="85" y="44"/>
                    <a:pt x="98" y="37"/>
                    <a:pt x="113" y="35"/>
                  </a:cubicBezTo>
                  <a:cubicBezTo>
                    <a:pt x="113" y="34"/>
                    <a:pt x="112" y="34"/>
                    <a:pt x="112" y="34"/>
                  </a:cubicBezTo>
                  <a:cubicBezTo>
                    <a:pt x="116" y="10"/>
                    <a:pt x="106" y="9"/>
                    <a:pt x="106" y="9"/>
                  </a:cubicBezTo>
                  <a:close/>
                  <a:moveTo>
                    <a:pt x="58" y="186"/>
                  </a:moveTo>
                  <a:cubicBezTo>
                    <a:pt x="58" y="175"/>
                    <a:pt x="58" y="175"/>
                    <a:pt x="58" y="175"/>
                  </a:cubicBezTo>
                  <a:cubicBezTo>
                    <a:pt x="58" y="169"/>
                    <a:pt x="61" y="163"/>
                    <a:pt x="66" y="159"/>
                  </a:cubicBezTo>
                  <a:cubicBezTo>
                    <a:pt x="68" y="158"/>
                    <a:pt x="69" y="157"/>
                    <a:pt x="70" y="155"/>
                  </a:cubicBezTo>
                  <a:cubicBezTo>
                    <a:pt x="58" y="142"/>
                    <a:pt x="52" y="125"/>
                    <a:pt x="52" y="107"/>
                  </a:cubicBezTo>
                  <a:cubicBezTo>
                    <a:pt x="52" y="94"/>
                    <a:pt x="55" y="81"/>
                    <a:pt x="61" y="71"/>
                  </a:cubicBezTo>
                  <a:cubicBezTo>
                    <a:pt x="58" y="69"/>
                    <a:pt x="54" y="67"/>
                    <a:pt x="49" y="68"/>
                  </a:cubicBezTo>
                  <a:cubicBezTo>
                    <a:pt x="47" y="68"/>
                    <a:pt x="4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70"/>
                    <a:pt x="40" y="71"/>
                    <a:pt x="38" y="72"/>
                  </a:cubicBezTo>
                  <a:cubicBezTo>
                    <a:pt x="36" y="73"/>
                    <a:pt x="34" y="75"/>
                    <a:pt x="33" y="77"/>
                  </a:cubicBezTo>
                  <a:cubicBezTo>
                    <a:pt x="30" y="79"/>
                    <a:pt x="28" y="83"/>
                    <a:pt x="27" y="87"/>
                  </a:cubicBezTo>
                  <a:cubicBezTo>
                    <a:pt x="26" y="91"/>
                    <a:pt x="26" y="95"/>
                    <a:pt x="27" y="99"/>
                  </a:cubicBezTo>
                  <a:cubicBezTo>
                    <a:pt x="25" y="99"/>
                    <a:pt x="23" y="100"/>
                    <a:pt x="25" y="108"/>
                  </a:cubicBezTo>
                  <a:cubicBezTo>
                    <a:pt x="27" y="113"/>
                    <a:pt x="28" y="115"/>
                    <a:pt x="30" y="115"/>
                  </a:cubicBezTo>
                  <a:cubicBezTo>
                    <a:pt x="30" y="118"/>
                    <a:pt x="31" y="122"/>
                    <a:pt x="33" y="125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0" y="135"/>
                    <a:pt x="16" y="142"/>
                    <a:pt x="3" y="153"/>
                  </a:cubicBezTo>
                  <a:cubicBezTo>
                    <a:pt x="1" y="155"/>
                    <a:pt x="0" y="157"/>
                    <a:pt x="0" y="16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25" y="185"/>
                    <a:pt x="42" y="187"/>
                    <a:pt x="58" y="186"/>
                  </a:cubicBezTo>
                  <a:close/>
                  <a:moveTo>
                    <a:pt x="228" y="191"/>
                  </a:moveTo>
                  <a:cubicBezTo>
                    <a:pt x="233" y="196"/>
                    <a:pt x="233" y="204"/>
                    <a:pt x="228" y="209"/>
                  </a:cubicBezTo>
                  <a:cubicBezTo>
                    <a:pt x="223" y="214"/>
                    <a:pt x="215" y="214"/>
                    <a:pt x="210" y="209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39" y="178"/>
                    <a:pt x="103" y="176"/>
                    <a:pt x="80" y="153"/>
                  </a:cubicBezTo>
                  <a:cubicBezTo>
                    <a:pt x="54" y="128"/>
                    <a:pt x="54" y="87"/>
                    <a:pt x="80" y="61"/>
                  </a:cubicBezTo>
                  <a:cubicBezTo>
                    <a:pt x="105" y="36"/>
                    <a:pt x="146" y="36"/>
                    <a:pt x="171" y="61"/>
                  </a:cubicBezTo>
                  <a:cubicBezTo>
                    <a:pt x="194" y="85"/>
                    <a:pt x="196" y="121"/>
                    <a:pt x="177" y="146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3" y="147"/>
                    <a:pt x="183" y="147"/>
                    <a:pt x="183" y="147"/>
                  </a:cubicBezTo>
                  <a:lnTo>
                    <a:pt x="228" y="191"/>
                  </a:lnTo>
                  <a:close/>
                  <a:moveTo>
                    <a:pt x="161" y="72"/>
                  </a:moveTo>
                  <a:cubicBezTo>
                    <a:pt x="142" y="53"/>
                    <a:pt x="110" y="53"/>
                    <a:pt x="91" y="72"/>
                  </a:cubicBezTo>
                  <a:cubicBezTo>
                    <a:pt x="72" y="91"/>
                    <a:pt x="72" y="122"/>
                    <a:pt x="91" y="142"/>
                  </a:cubicBezTo>
                  <a:cubicBezTo>
                    <a:pt x="110" y="161"/>
                    <a:pt x="141" y="161"/>
                    <a:pt x="161" y="142"/>
                  </a:cubicBezTo>
                  <a:cubicBezTo>
                    <a:pt x="180" y="123"/>
                    <a:pt x="180" y="91"/>
                    <a:pt x="16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1350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8D34BEF-BE61-4534-B96C-7F67DD9C3BC2}"/>
              </a:ext>
            </a:extLst>
          </p:cNvPr>
          <p:cNvGrpSpPr/>
          <p:nvPr/>
        </p:nvGrpSpPr>
        <p:grpSpPr>
          <a:xfrm>
            <a:off x="6690567" y="4633086"/>
            <a:ext cx="695192" cy="695195"/>
            <a:chOff x="8920756" y="4744165"/>
            <a:chExt cx="926922" cy="926926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BAF7AB7-FFB8-4F11-BAD8-C1616BBBAB9C}"/>
                </a:ext>
              </a:extLst>
            </p:cNvPr>
            <p:cNvGrpSpPr/>
            <p:nvPr/>
          </p:nvGrpSpPr>
          <p:grpSpPr>
            <a:xfrm rot="10800000">
              <a:off x="8920756" y="4744165"/>
              <a:ext cx="926922" cy="926926"/>
              <a:chOff x="3933577" y="2336801"/>
              <a:chExt cx="1295400" cy="129540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82B9E08-A1BD-4A7B-AB74-79656907C82C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5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DDFFEDB8-0E00-4B6F-8DAA-5CD572CA43D5}"/>
                  </a:ext>
                </a:extLst>
              </p:cNvPr>
              <p:cNvSpPr/>
              <p:nvPr/>
            </p:nvSpPr>
            <p:spPr>
              <a:xfrm>
                <a:off x="3933577" y="2336801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36675843-69D6-4990-A7F9-9B7500FC3B62}"/>
                </a:ext>
              </a:extLst>
            </p:cNvPr>
            <p:cNvGrpSpPr/>
            <p:nvPr/>
          </p:nvGrpSpPr>
          <p:grpSpPr>
            <a:xfrm>
              <a:off x="8965543" y="4793897"/>
              <a:ext cx="837352" cy="837350"/>
              <a:chOff x="8935289" y="1488136"/>
              <a:chExt cx="945314" cy="945314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64695B9A-FFDD-4F74-B9E9-68ED5A3F9B45}"/>
                  </a:ext>
                </a:extLst>
              </p:cNvPr>
              <p:cNvSpPr/>
              <p:nvPr/>
            </p:nvSpPr>
            <p:spPr>
              <a:xfrm>
                <a:off x="8935289" y="1488136"/>
                <a:ext cx="945314" cy="94531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  <a:effectLst>
                <a:innerShdw blurRad="165100" dist="50800" dir="5400000">
                  <a:prstClr val="black">
                    <a:alpha val="3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1932BC4-7A53-43F5-B590-084F367BE9CA}"/>
                  </a:ext>
                </a:extLst>
              </p:cNvPr>
              <p:cNvSpPr/>
              <p:nvPr/>
            </p:nvSpPr>
            <p:spPr>
              <a:xfrm>
                <a:off x="9011724" y="1557337"/>
                <a:ext cx="792784" cy="79278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GB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grpSp>
          <p:nvGrpSpPr>
            <p:cNvPr id="285" name="Group 25">
              <a:extLst>
                <a:ext uri="{FF2B5EF4-FFF2-40B4-BE49-F238E27FC236}">
                  <a16:creationId xmlns:a16="http://schemas.microsoft.com/office/drawing/2014/main" id="{F3A47E2E-CEF9-477B-9CCA-AEFE0D76F7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69034" y="4996298"/>
              <a:ext cx="433180" cy="432548"/>
              <a:chOff x="5588" y="2383"/>
              <a:chExt cx="686" cy="685"/>
            </a:xfrm>
            <a:solidFill>
              <a:schemeClr val="bg1"/>
            </a:solidFill>
          </p:grpSpPr>
          <p:sp>
            <p:nvSpPr>
              <p:cNvPr id="287" name="Freeform 26">
                <a:extLst>
                  <a:ext uri="{FF2B5EF4-FFF2-40B4-BE49-F238E27FC236}">
                    <a16:creationId xmlns:a16="http://schemas.microsoft.com/office/drawing/2014/main" id="{B03343FE-C1B2-423E-B7A8-CACE77D194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" y="2383"/>
                <a:ext cx="686" cy="685"/>
              </a:xfrm>
              <a:custGeom>
                <a:avLst/>
                <a:gdLst>
                  <a:gd name="T0" fmla="*/ 38 w 76"/>
                  <a:gd name="T1" fmla="*/ 0 h 76"/>
                  <a:gd name="T2" fmla="*/ 0 w 76"/>
                  <a:gd name="T3" fmla="*/ 38 h 76"/>
                  <a:gd name="T4" fmla="*/ 38 w 76"/>
                  <a:gd name="T5" fmla="*/ 76 h 76"/>
                  <a:gd name="T6" fmla="*/ 76 w 76"/>
                  <a:gd name="T7" fmla="*/ 38 h 76"/>
                  <a:gd name="T8" fmla="*/ 38 w 76"/>
                  <a:gd name="T9" fmla="*/ 0 h 76"/>
                  <a:gd name="T10" fmla="*/ 42 w 76"/>
                  <a:gd name="T11" fmla="*/ 68 h 76"/>
                  <a:gd name="T12" fmla="*/ 42 w 76"/>
                  <a:gd name="T13" fmla="*/ 57 h 76"/>
                  <a:gd name="T14" fmla="*/ 34 w 76"/>
                  <a:gd name="T15" fmla="*/ 57 h 76"/>
                  <a:gd name="T16" fmla="*/ 34 w 76"/>
                  <a:gd name="T17" fmla="*/ 68 h 76"/>
                  <a:gd name="T18" fmla="*/ 8 w 76"/>
                  <a:gd name="T19" fmla="*/ 42 h 76"/>
                  <a:gd name="T20" fmla="*/ 19 w 76"/>
                  <a:gd name="T21" fmla="*/ 42 h 76"/>
                  <a:gd name="T22" fmla="*/ 19 w 76"/>
                  <a:gd name="T23" fmla="*/ 34 h 76"/>
                  <a:gd name="T24" fmla="*/ 8 w 76"/>
                  <a:gd name="T25" fmla="*/ 34 h 76"/>
                  <a:gd name="T26" fmla="*/ 34 w 76"/>
                  <a:gd name="T27" fmla="*/ 8 h 76"/>
                  <a:gd name="T28" fmla="*/ 34 w 76"/>
                  <a:gd name="T29" fmla="*/ 19 h 76"/>
                  <a:gd name="T30" fmla="*/ 42 w 76"/>
                  <a:gd name="T31" fmla="*/ 19 h 76"/>
                  <a:gd name="T32" fmla="*/ 42 w 76"/>
                  <a:gd name="T33" fmla="*/ 8 h 76"/>
                  <a:gd name="T34" fmla="*/ 68 w 76"/>
                  <a:gd name="T35" fmla="*/ 34 h 76"/>
                  <a:gd name="T36" fmla="*/ 57 w 76"/>
                  <a:gd name="T37" fmla="*/ 34 h 76"/>
                  <a:gd name="T38" fmla="*/ 57 w 76"/>
                  <a:gd name="T39" fmla="*/ 42 h 76"/>
                  <a:gd name="T40" fmla="*/ 68 w 76"/>
                  <a:gd name="T41" fmla="*/ 42 h 76"/>
                  <a:gd name="T42" fmla="*/ 42 w 76"/>
                  <a:gd name="T43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59" y="76"/>
                      <a:pt x="76" y="59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lose/>
                    <a:moveTo>
                      <a:pt x="42" y="68"/>
                    </a:moveTo>
                    <a:cubicBezTo>
                      <a:pt x="42" y="57"/>
                      <a:pt x="42" y="57"/>
                      <a:pt x="42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20" y="67"/>
                      <a:pt x="9" y="56"/>
                      <a:pt x="8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20"/>
                      <a:pt x="20" y="9"/>
                      <a:pt x="34" y="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56" y="9"/>
                      <a:pt x="67" y="20"/>
                      <a:pt x="68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7" y="56"/>
                      <a:pt x="56" y="67"/>
                      <a:pt x="42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88" name="Freeform 27">
                <a:extLst>
                  <a:ext uri="{FF2B5EF4-FFF2-40B4-BE49-F238E27FC236}">
                    <a16:creationId xmlns:a16="http://schemas.microsoft.com/office/drawing/2014/main" id="{1B513011-01C1-4E5F-94FC-8C330BB46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3" y="2617"/>
                <a:ext cx="216" cy="217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6 h 24"/>
                  <a:gd name="T12" fmla="*/ 8 w 24"/>
                  <a:gd name="T13" fmla="*/ 12 h 24"/>
                  <a:gd name="T14" fmla="*/ 12 w 24"/>
                  <a:gd name="T15" fmla="*/ 8 h 24"/>
                  <a:gd name="T16" fmla="*/ 16 w 24"/>
                  <a:gd name="T17" fmla="*/ 12 h 24"/>
                  <a:gd name="T18" fmla="*/ 12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6" y="0"/>
                      <a:pt x="0" y="6"/>
                      <a:pt x="0" y="12"/>
                    </a:cubicBezTo>
                    <a:cubicBezTo>
                      <a:pt x="0" y="18"/>
                      <a:pt x="6" y="24"/>
                      <a:pt x="12" y="24"/>
                    </a:cubicBezTo>
                    <a:cubicBezTo>
                      <a:pt x="18" y="24"/>
                      <a:pt x="24" y="18"/>
                      <a:pt x="24" y="12"/>
                    </a:cubicBezTo>
                    <a:cubicBezTo>
                      <a:pt x="24" y="6"/>
                      <a:pt x="18" y="0"/>
                      <a:pt x="12" y="0"/>
                    </a:cubicBezTo>
                    <a:close/>
                    <a:moveTo>
                      <a:pt x="12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4" y="8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GB" sz="135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sp>
        <p:nvSpPr>
          <p:cNvPr id="2" name="Rectangle 1">
            <a:hlinkClick r:id="" action="ppaction://noaction"/>
            <a:extLst>
              <a:ext uri="{FF2B5EF4-FFF2-40B4-BE49-F238E27FC236}">
                <a16:creationId xmlns:a16="http://schemas.microsoft.com/office/drawing/2014/main" id="{F9D898B1-7B5D-449A-849C-48C595A4EC9C}"/>
              </a:ext>
            </a:extLst>
          </p:cNvPr>
          <p:cNvSpPr/>
          <p:nvPr/>
        </p:nvSpPr>
        <p:spPr>
          <a:xfrm>
            <a:off x="1735564" y="2101446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5" name="Rectangle 114">
            <a:hlinkClick r:id="" action="ppaction://noaction"/>
            <a:extLst>
              <a:ext uri="{FF2B5EF4-FFF2-40B4-BE49-F238E27FC236}">
                <a16:creationId xmlns:a16="http://schemas.microsoft.com/office/drawing/2014/main" id="{7A2D8426-059F-4122-BB57-4A5D75A74136}"/>
              </a:ext>
            </a:extLst>
          </p:cNvPr>
          <p:cNvSpPr/>
          <p:nvPr/>
        </p:nvSpPr>
        <p:spPr>
          <a:xfrm>
            <a:off x="3399309" y="2001499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8" name="Rectangle 117">
            <a:hlinkClick r:id="" action="ppaction://noaction"/>
            <a:extLst>
              <a:ext uri="{FF2B5EF4-FFF2-40B4-BE49-F238E27FC236}">
                <a16:creationId xmlns:a16="http://schemas.microsoft.com/office/drawing/2014/main" id="{F47DFC0A-5719-4EE3-AF47-AA018D85A43E}"/>
              </a:ext>
            </a:extLst>
          </p:cNvPr>
          <p:cNvSpPr/>
          <p:nvPr/>
        </p:nvSpPr>
        <p:spPr>
          <a:xfrm>
            <a:off x="5033571" y="2101446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9" name="Rectangle 118">
            <a:hlinkClick r:id="" action="ppaction://noaction"/>
            <a:extLst>
              <a:ext uri="{FF2B5EF4-FFF2-40B4-BE49-F238E27FC236}">
                <a16:creationId xmlns:a16="http://schemas.microsoft.com/office/drawing/2014/main" id="{1DF7F5A4-0C15-471C-B9E7-F7B4D7E3BDFE}"/>
              </a:ext>
            </a:extLst>
          </p:cNvPr>
          <p:cNvSpPr/>
          <p:nvPr/>
        </p:nvSpPr>
        <p:spPr>
          <a:xfrm>
            <a:off x="6690238" y="2101446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0" name="Rectangle 119">
            <a:hlinkClick r:id="" action="ppaction://noaction"/>
            <a:extLst>
              <a:ext uri="{FF2B5EF4-FFF2-40B4-BE49-F238E27FC236}">
                <a16:creationId xmlns:a16="http://schemas.microsoft.com/office/drawing/2014/main" id="{9ACA7208-46F6-4EDB-938A-765320A4F3E5}"/>
              </a:ext>
            </a:extLst>
          </p:cNvPr>
          <p:cNvSpPr/>
          <p:nvPr/>
        </p:nvSpPr>
        <p:spPr>
          <a:xfrm>
            <a:off x="1735564" y="4618821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6" name="Rectangle 135">
            <a:hlinkClick r:id="" action="ppaction://noaction"/>
            <a:extLst>
              <a:ext uri="{FF2B5EF4-FFF2-40B4-BE49-F238E27FC236}">
                <a16:creationId xmlns:a16="http://schemas.microsoft.com/office/drawing/2014/main" id="{2BF7BBE1-9E50-4F95-BF05-FF566B656122}"/>
              </a:ext>
            </a:extLst>
          </p:cNvPr>
          <p:cNvSpPr/>
          <p:nvPr/>
        </p:nvSpPr>
        <p:spPr>
          <a:xfrm>
            <a:off x="3399309" y="4618821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7" name="Rectangle 136">
            <a:hlinkClick r:id="" action="ppaction://noaction"/>
            <a:extLst>
              <a:ext uri="{FF2B5EF4-FFF2-40B4-BE49-F238E27FC236}">
                <a16:creationId xmlns:a16="http://schemas.microsoft.com/office/drawing/2014/main" id="{FF2BE653-CF80-4031-B774-BE9861837901}"/>
              </a:ext>
            </a:extLst>
          </p:cNvPr>
          <p:cNvSpPr/>
          <p:nvPr/>
        </p:nvSpPr>
        <p:spPr>
          <a:xfrm>
            <a:off x="5033571" y="4618821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8" name="Rectangle 137">
            <a:hlinkClick r:id="" action="ppaction://noaction"/>
            <a:extLst>
              <a:ext uri="{FF2B5EF4-FFF2-40B4-BE49-F238E27FC236}">
                <a16:creationId xmlns:a16="http://schemas.microsoft.com/office/drawing/2014/main" id="{736706A5-47B1-450C-A790-862BC467E19F}"/>
              </a:ext>
            </a:extLst>
          </p:cNvPr>
          <p:cNvSpPr/>
          <p:nvPr/>
        </p:nvSpPr>
        <p:spPr>
          <a:xfrm>
            <a:off x="6690238" y="4618821"/>
            <a:ext cx="702443" cy="702443"/>
          </a:xfrm>
          <a:prstGeom prst="rect">
            <a:avLst/>
          </a:prstGeom>
          <a:solidFill>
            <a:srgbClr val="FFFFFF">
              <a:alpha val="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23621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50" dur="750" spd="-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05625 -3.7037E-7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00013 -0.0335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013 -0.03356 " pathEditMode="relative" rAng="0" ptsTypes="AA">
                                      <p:cBhvr>
                                        <p:cTn id="86" dur="750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0013 -0.03356 " pathEditMode="relative" rAng="0" ptsTypes="AA">
                                      <p:cBhvr>
                                        <p:cTn id="91" dur="75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77556E-17 L 0.00013 -0.03356 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9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0.05394 " pathEditMode="relative" rAng="0" ptsTypes="AA">
                                      <p:cBhvr>
                                        <p:cTn id="101" dur="750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0.05394 " pathEditMode="relative" rAng="0" ptsTypes="AA">
                                      <p:cBhvr>
                                        <p:cTn id="106" dur="75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0.05394 " pathEditMode="relative" rAng="0" ptsTypes="AA">
                                      <p:cBhvr>
                                        <p:cTn id="111" dur="75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0.05394 " pathEditMode="relative" rAng="0" ptsTypes="AA">
                                      <p:cBhvr>
                                        <p:cTn id="116" dur="75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47" grpId="0" animBg="1"/>
      <p:bldP spid="48" grpId="0" animBg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73" y="2303696"/>
            <a:ext cx="3881437" cy="215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53" y="942975"/>
            <a:ext cx="3609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95275"/>
            <a:ext cx="8353426" cy="93600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Nyomáskülönbség túláram szelep</a:t>
            </a:r>
            <a:endParaRPr lang="en-US" sz="2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100" y="2054872"/>
            <a:ext cx="4067175" cy="2955950"/>
          </a:xfrm>
        </p:spPr>
        <p:txBody>
          <a:bodyPr/>
          <a:lstStyle/>
          <a:p>
            <a:r>
              <a:rPr lang="en-US" sz="1600" noProof="0" dirty="0"/>
              <a:t>F</a:t>
            </a:r>
            <a:r>
              <a:rPr lang="hu-HU" sz="1600" noProof="0" dirty="0" err="1"/>
              <a:t>űtési</a:t>
            </a:r>
            <a:r>
              <a:rPr lang="hu-HU" sz="1600" noProof="0" dirty="0"/>
              <a:t> és hűtési rendszerekben</a:t>
            </a:r>
            <a:r>
              <a:rPr lang="en-US" sz="1600" noProof="0" dirty="0"/>
              <a:t>.</a:t>
            </a:r>
          </a:p>
          <a:p>
            <a:r>
              <a:rPr lang="hu-HU" sz="1600" noProof="0" dirty="0"/>
              <a:t>Túláram elvezetése </a:t>
            </a:r>
            <a:r>
              <a:rPr lang="hu-HU" sz="1600" noProof="0" dirty="0" err="1"/>
              <a:t>bypass</a:t>
            </a:r>
            <a:r>
              <a:rPr lang="hu-HU" sz="1600" noProof="0" dirty="0"/>
              <a:t> ágon keresztül a rendszer védelmében</a:t>
            </a:r>
            <a:endParaRPr lang="en-US" sz="1600" noProof="0" dirty="0"/>
          </a:p>
          <a:p>
            <a:r>
              <a:rPr lang="hu-HU" sz="1600" noProof="0" dirty="0"/>
              <a:t>Minimum térfogatáram biztosítására</a:t>
            </a:r>
            <a:r>
              <a:rPr lang="en-US" sz="1600" noProof="0" dirty="0"/>
              <a:t> </a:t>
            </a:r>
          </a:p>
          <a:p>
            <a:pPr lvl="1"/>
            <a:r>
              <a:rPr lang="hu-HU" sz="1600" noProof="0" dirty="0"/>
              <a:t>Fűtési rendszeren(hőn tartás, fagyásveszély elkerülése)</a:t>
            </a:r>
            <a:endParaRPr lang="en-US" sz="1600" noProof="0" dirty="0"/>
          </a:p>
          <a:p>
            <a:pPr lvl="1"/>
            <a:r>
              <a:rPr lang="hu-HU" sz="1600" noProof="0" dirty="0"/>
              <a:t>Szivattyú védelem</a:t>
            </a:r>
            <a:endParaRPr lang="en-US" sz="1600" noProof="0" dirty="0"/>
          </a:p>
          <a:p>
            <a:pPr lvl="1"/>
            <a:r>
              <a:rPr lang="hu-HU" sz="1600" noProof="0" dirty="0"/>
              <a:t>Folyadékhűtő/kazán védelme</a:t>
            </a:r>
            <a:r>
              <a:rPr lang="en-US" sz="1600" noProof="0" dirty="0"/>
              <a:t> </a:t>
            </a: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8" y="4297388"/>
            <a:ext cx="2789866" cy="20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Nyomás csökkentő (D)</a:t>
            </a:r>
            <a:endParaRPr lang="da-DK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100" y="1436479"/>
            <a:ext cx="5075164" cy="2964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A </a:t>
            </a:r>
            <a:r>
              <a:rPr lang="da-DK" sz="2000" dirty="0" err="1"/>
              <a:t>nyomáscsökkentőre</a:t>
            </a:r>
            <a:r>
              <a:rPr lang="da-DK" sz="2000" dirty="0"/>
              <a:t> </a:t>
            </a:r>
            <a:r>
              <a:rPr lang="da-DK" sz="2000" dirty="0" err="1"/>
              <a:t>olyan</a:t>
            </a:r>
            <a:r>
              <a:rPr lang="da-DK" sz="2000" dirty="0"/>
              <a:t> </a:t>
            </a:r>
            <a:r>
              <a:rPr lang="da-DK" sz="2000" dirty="0" err="1"/>
              <a:t>hálózati</a:t>
            </a:r>
            <a:r>
              <a:rPr lang="da-DK" sz="2000" dirty="0"/>
              <a:t> </a:t>
            </a:r>
            <a:r>
              <a:rPr lang="da-DK" sz="2000" dirty="0" err="1"/>
              <a:t>helyeken</a:t>
            </a:r>
            <a:r>
              <a:rPr lang="da-DK" sz="2000" dirty="0"/>
              <a:t> van </a:t>
            </a:r>
            <a:r>
              <a:rPr lang="da-DK" sz="2000" dirty="0" err="1"/>
              <a:t>szükség</a:t>
            </a:r>
            <a:r>
              <a:rPr lang="da-DK" sz="2000" dirty="0"/>
              <a:t>, </a:t>
            </a:r>
            <a:r>
              <a:rPr lang="da-DK" sz="2000" dirty="0" err="1"/>
              <a:t>ahol</a:t>
            </a:r>
            <a:r>
              <a:rPr lang="da-DK" sz="2000" dirty="0"/>
              <a:t> a </a:t>
            </a:r>
            <a:r>
              <a:rPr lang="da-DK" sz="2000" dirty="0" err="1"/>
              <a:t>nyomás</a:t>
            </a:r>
            <a:r>
              <a:rPr lang="da-DK" sz="2000" dirty="0"/>
              <a:t> </a:t>
            </a:r>
            <a:r>
              <a:rPr lang="da-DK" sz="2000" dirty="0" err="1"/>
              <a:t>nagyon</a:t>
            </a:r>
            <a:r>
              <a:rPr lang="da-DK" sz="2000" dirty="0"/>
              <a:t> magas és / </a:t>
            </a:r>
            <a:r>
              <a:rPr lang="da-DK" sz="2000" dirty="0" err="1"/>
              <a:t>vagy</a:t>
            </a:r>
            <a:r>
              <a:rPr lang="da-DK" sz="2000" dirty="0"/>
              <a:t> </a:t>
            </a:r>
            <a:r>
              <a:rPr lang="da-DK" sz="2000" dirty="0" err="1"/>
              <a:t>nagyon</a:t>
            </a:r>
            <a:r>
              <a:rPr lang="da-DK" sz="2000" dirty="0"/>
              <a:t> </a:t>
            </a:r>
            <a:r>
              <a:rPr lang="da-DK" sz="2000" dirty="0" err="1"/>
              <a:t>változik</a:t>
            </a:r>
            <a:r>
              <a:rPr lang="da-DK" sz="2000" dirty="0"/>
              <a:t>. </a:t>
            </a:r>
            <a:endParaRPr lang="hu-HU" sz="2000" dirty="0"/>
          </a:p>
          <a:p>
            <a:pPr marL="0" indent="0">
              <a:buNone/>
            </a:pPr>
            <a:r>
              <a:rPr lang="da-DK" sz="2000" dirty="0" err="1"/>
              <a:t>Ez</a:t>
            </a:r>
            <a:r>
              <a:rPr lang="da-DK" sz="2000" dirty="0"/>
              <a:t> </a:t>
            </a:r>
            <a:r>
              <a:rPr lang="da-DK" sz="2000" dirty="0" err="1"/>
              <a:t>általában</a:t>
            </a:r>
            <a:r>
              <a:rPr lang="da-DK" sz="2000" dirty="0"/>
              <a:t> a </a:t>
            </a:r>
            <a:r>
              <a:rPr lang="da-DK" sz="2000" dirty="0" err="1"/>
              <a:t>hálózat</a:t>
            </a:r>
            <a:r>
              <a:rPr lang="da-DK" sz="2000" dirty="0"/>
              <a:t> </a:t>
            </a:r>
            <a:r>
              <a:rPr lang="da-DK" sz="2000" dirty="0" err="1"/>
              <a:t>szivattyútelepei</a:t>
            </a:r>
            <a:r>
              <a:rPr lang="da-DK" sz="2000" dirty="0"/>
              <a:t> </a:t>
            </a:r>
            <a:r>
              <a:rPr lang="da-DK" sz="2000" dirty="0" err="1"/>
              <a:t>közelében</a:t>
            </a:r>
            <a:r>
              <a:rPr lang="da-DK" sz="2000" dirty="0"/>
              <a:t> </a:t>
            </a:r>
            <a:r>
              <a:rPr lang="da-DK" sz="2000" dirty="0" err="1"/>
              <a:t>történik</a:t>
            </a:r>
            <a:r>
              <a:rPr lang="da-DK" sz="2000" dirty="0"/>
              <a:t>. A magas </a:t>
            </a:r>
            <a:r>
              <a:rPr lang="da-DK" sz="2000" dirty="0" err="1"/>
              <a:t>nyomás</a:t>
            </a:r>
            <a:r>
              <a:rPr lang="da-DK" sz="2000" dirty="0"/>
              <a:t> </a:t>
            </a:r>
            <a:r>
              <a:rPr lang="da-DK" sz="2000" dirty="0" err="1"/>
              <a:t>csökkentése</a:t>
            </a:r>
            <a:r>
              <a:rPr lang="da-DK" sz="2000" dirty="0"/>
              <a:t> </a:t>
            </a:r>
            <a:r>
              <a:rPr lang="da-DK" sz="2000" dirty="0" err="1"/>
              <a:t>lehetővé</a:t>
            </a:r>
            <a:r>
              <a:rPr lang="da-DK" sz="2000" dirty="0"/>
              <a:t> </a:t>
            </a:r>
            <a:r>
              <a:rPr lang="da-DK" sz="2000" dirty="0" err="1"/>
              <a:t>teszi</a:t>
            </a:r>
            <a:r>
              <a:rPr lang="da-DK" sz="2000" dirty="0"/>
              <a:t> a </a:t>
            </a:r>
            <a:r>
              <a:rPr lang="da-DK" sz="2000" dirty="0" err="1"/>
              <a:t>nyomáscsökkentő</a:t>
            </a:r>
            <a:r>
              <a:rPr lang="da-DK" sz="2000" dirty="0"/>
              <a:t> </a:t>
            </a:r>
            <a:r>
              <a:rPr lang="da-DK" sz="2000" dirty="0" err="1"/>
              <a:t>mögötti</a:t>
            </a:r>
            <a:r>
              <a:rPr lang="da-DK" sz="2000" dirty="0"/>
              <a:t> </a:t>
            </a:r>
            <a:r>
              <a:rPr lang="da-DK" sz="2000" dirty="0" err="1"/>
              <a:t>alkalmazás</a:t>
            </a:r>
            <a:r>
              <a:rPr lang="da-DK" sz="2000" dirty="0"/>
              <a:t> pontos és stabil </a:t>
            </a:r>
            <a:r>
              <a:rPr lang="da-DK" sz="2000" dirty="0" err="1"/>
              <a:t>hőmérséklet-szabályozását</a:t>
            </a:r>
            <a:r>
              <a:rPr lang="da-DK" sz="2000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sp>
        <p:nvSpPr>
          <p:cNvPr id="9" name="Rektangel 8"/>
          <p:cNvSpPr/>
          <p:nvPr/>
        </p:nvSpPr>
        <p:spPr>
          <a:xfrm>
            <a:off x="6107087" y="3498372"/>
            <a:ext cx="778428" cy="3407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Fig. 6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8" y="2180760"/>
            <a:ext cx="2690536" cy="11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Nyomás csökkentő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(D)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19100" y="1436479"/>
            <a:ext cx="5067849" cy="467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/>
              <a:t>Jobb irányítás alacsonyabb terhelés mellett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dirty="0"/>
              <a:t>A nyomáscsökkentők egy szelepből és egy nyomásműködtetőből állnak. Víz és gőz alkalmazásokhoz használják. </a:t>
            </a:r>
          </a:p>
          <a:p>
            <a:pPr marL="0" indent="0">
              <a:buNone/>
            </a:pPr>
            <a:r>
              <a:rPr lang="hu-HU" sz="2000" dirty="0"/>
              <a:t>A nyomáscsökkentés abszolút nyomásra van állítva. Az áramlásba kerül, az alkalmazás előtt, ahol csökkenteni kell a nyomást.</a:t>
            </a:r>
            <a:endParaRPr lang="da-DK" sz="2000" dirty="0"/>
          </a:p>
        </p:txBody>
      </p:sp>
      <p:sp>
        <p:nvSpPr>
          <p:cNvPr id="6" name="Rektangel 5"/>
          <p:cNvSpPr/>
          <p:nvPr/>
        </p:nvSpPr>
        <p:spPr>
          <a:xfrm>
            <a:off x="5760357" y="0"/>
            <a:ext cx="3383643" cy="639535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sp>
        <p:nvSpPr>
          <p:cNvPr id="9" name="Rektangel 8"/>
          <p:cNvSpPr/>
          <p:nvPr/>
        </p:nvSpPr>
        <p:spPr>
          <a:xfrm>
            <a:off x="6107087" y="3498372"/>
            <a:ext cx="778428" cy="3407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Fig. 6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8" y="2180760"/>
            <a:ext cx="2690536" cy="11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Termékek a műszakimegoldások támogatására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9101" y="1574784"/>
            <a:ext cx="4067175" cy="4679949"/>
          </a:xfrm>
        </p:spPr>
        <p:txBody>
          <a:bodyPr/>
          <a:lstStyle/>
          <a:p>
            <a:pPr lvl="1"/>
            <a:r>
              <a:rPr lang="hu-HU" sz="1800" dirty="0"/>
              <a:t>Nyomáskülönbség szabályozó</a:t>
            </a:r>
            <a:r>
              <a:rPr lang="en-US" sz="1800" dirty="0"/>
              <a:t>(P)</a:t>
            </a:r>
          </a:p>
          <a:p>
            <a:pPr lvl="1"/>
            <a:endParaRPr lang="en-US" sz="1800" dirty="0"/>
          </a:p>
          <a:p>
            <a:pPr lvl="1"/>
            <a:endParaRPr lang="hu-HU" sz="1800" dirty="0"/>
          </a:p>
          <a:p>
            <a:pPr lvl="1"/>
            <a:endParaRPr lang="hu-HU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174386" lvl="1" indent="0">
              <a:buNone/>
            </a:pPr>
            <a:endParaRPr lang="en-US" sz="1800" dirty="0"/>
          </a:p>
          <a:p>
            <a:pPr lvl="1"/>
            <a:r>
              <a:rPr lang="hu-HU" sz="1800" dirty="0"/>
              <a:t>Nyomáskülönbség és térfogatáram szabályozó</a:t>
            </a:r>
            <a:r>
              <a:rPr lang="en-US" sz="1800" dirty="0"/>
              <a:t>(PQ)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350936" y="1502021"/>
            <a:ext cx="2766590" cy="431995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hu-HU" dirty="0"/>
              <a:t>Térfogatáram szabályozó integrált motoros szabályozó szeleppel.</a:t>
            </a:r>
          </a:p>
          <a:p>
            <a:pPr marL="174386" lvl="1" indent="0">
              <a:buNone/>
            </a:pPr>
            <a:endParaRPr lang="en-US" dirty="0"/>
          </a:p>
          <a:p>
            <a:pPr lvl="1"/>
            <a:r>
              <a:rPr lang="hu-HU" dirty="0"/>
              <a:t>Nyomás</a:t>
            </a:r>
            <a:r>
              <a:rPr lang="en-US" dirty="0"/>
              <a:t>, </a:t>
            </a:r>
            <a:r>
              <a:rPr lang="en-US" dirty="0" err="1"/>
              <a:t>dp</a:t>
            </a:r>
            <a:r>
              <a:rPr lang="en-US" dirty="0"/>
              <a:t> </a:t>
            </a:r>
            <a:r>
              <a:rPr lang="hu-HU" dirty="0"/>
              <a:t>csökkentés</a:t>
            </a:r>
            <a:r>
              <a:rPr lang="en-US" dirty="0"/>
              <a:t> (A, PA)</a:t>
            </a:r>
          </a:p>
          <a:p>
            <a:pPr lvl="1"/>
            <a:endParaRPr lang="en-US" dirty="0"/>
          </a:p>
          <a:p>
            <a:pPr marL="174386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hu-HU" dirty="0"/>
              <a:t>Nyomáscsökkentés</a:t>
            </a:r>
            <a:r>
              <a:rPr lang="en-US" dirty="0"/>
              <a:t> (D)</a:t>
            </a:r>
          </a:p>
          <a:p>
            <a:endParaRPr lang="sl-SI" dirty="0"/>
          </a:p>
        </p:txBody>
      </p:sp>
      <p:pic>
        <p:nvPicPr>
          <p:cNvPr id="4" name="Picture 4" descr="C:\Users\SICO0011\AppData\Local\Microsoft\Windows\Temporary Internet Files\Content.IE5\68ZSO12O\IMG037342483661.ti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58">
            <a:off x="2246536" y="2279609"/>
            <a:ext cx="434178" cy="10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1498"/>
          <a:stretch>
            <a:fillRect/>
          </a:stretch>
        </p:blipFill>
        <p:spPr>
          <a:xfrm>
            <a:off x="1646102" y="4575840"/>
            <a:ext cx="1282419" cy="2013438"/>
          </a:xfrm>
          <a:prstGeom prst="rect">
            <a:avLst/>
          </a:prstGeom>
          <a:noFill/>
        </p:spPr>
      </p:pic>
      <p:pic>
        <p:nvPicPr>
          <p:cNvPr id="7" name="Picture Placeholder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r="841"/>
          <a:stretch>
            <a:fillRect/>
          </a:stretch>
        </p:blipFill>
        <p:spPr>
          <a:xfrm>
            <a:off x="7232657" y="1321419"/>
            <a:ext cx="1578578" cy="247841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001134" y="5324692"/>
            <a:ext cx="1905223" cy="1016796"/>
            <a:chOff x="5244703" y="5234509"/>
            <a:chExt cx="2063992" cy="1101529"/>
          </a:xfrm>
        </p:grpSpPr>
        <p:pic>
          <p:nvPicPr>
            <p:cNvPr id="8" name="Picture 4" descr="http://pim.danfoss.net/sites/image/Assets/_w/IMG037340183648_tif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703" y="5234509"/>
              <a:ext cx="558423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pim.danfoss.net/sites/image/Assets/_w/IMG037342420654_tif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657" y="5268658"/>
              <a:ext cx="389106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pim.danfoss.net/sites/image/Assets/_w/IMG037338419515_ti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77" y="5234509"/>
              <a:ext cx="436318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437361" y="4007551"/>
            <a:ext cx="2060537" cy="797627"/>
            <a:chOff x="5296382" y="3567831"/>
            <a:chExt cx="2273573" cy="1026988"/>
          </a:xfrm>
        </p:grpSpPr>
        <p:pic>
          <p:nvPicPr>
            <p:cNvPr id="12" name="Picture 8" descr="http://pim.danfoss.net/sites/image/Assets/_w/IMG037342644675_tif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832" y="3657192"/>
              <a:ext cx="481840" cy="674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://pim.danfoss.net/sites/image/Assets/_w/IMG037338403513_tif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686" y="3657192"/>
              <a:ext cx="428269" cy="93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pim.danfoss.net/sites/image/Assets/_w/IMG037342374650_tif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382" y="3567831"/>
              <a:ext cx="346160" cy="744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pim.danfoss.net/sites/image/Assets/_w/IMG037342596668_ti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993" y="3622355"/>
              <a:ext cx="322671" cy="74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161" y="2101940"/>
            <a:ext cx="647694" cy="14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6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26BA7F-02D1-479C-980A-44B21E6C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7198">
            <a:off x="5692061" y="2502927"/>
            <a:ext cx="3035751" cy="2545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Prec</a:t>
            </a:r>
            <a:r>
              <a:rPr lang="hu-HU" sz="2800" dirty="0"/>
              <a:t>íz</a:t>
            </a:r>
            <a:r>
              <a:rPr lang="en-US" sz="2800" dirty="0"/>
              <a:t> H</a:t>
            </a:r>
            <a:r>
              <a:rPr lang="hu-HU" sz="2800" dirty="0"/>
              <a:t>MV</a:t>
            </a:r>
            <a:r>
              <a:rPr lang="en-US" sz="2800" dirty="0"/>
              <a:t> </a:t>
            </a:r>
            <a:r>
              <a:rPr lang="hu-HU" sz="2800" dirty="0"/>
              <a:t>szabályozás</a:t>
            </a:r>
            <a:r>
              <a:rPr lang="en-US" sz="2800" dirty="0"/>
              <a:t> </a:t>
            </a:r>
            <a:r>
              <a:rPr lang="hu-HU" sz="2800" dirty="0"/>
              <a:t>elérve</a:t>
            </a:r>
            <a:br>
              <a:rPr lang="sl-SI" sz="2800" dirty="0"/>
            </a:br>
            <a:r>
              <a:rPr lang="en-US" sz="2800" b="1" dirty="0"/>
              <a:t>AVQM </a:t>
            </a:r>
            <a:r>
              <a:rPr lang="hu-HU" sz="2800" b="1" dirty="0"/>
              <a:t>nyomásfüggetlen </a:t>
            </a:r>
            <a:r>
              <a:rPr lang="sl-SI" sz="2800" b="1" dirty="0"/>
              <a:t>szelepekkel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989EB-D097-4EB5-8FE7-EA51CBE11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4650"/>
          <a:stretch/>
        </p:blipFill>
        <p:spPr>
          <a:xfrm>
            <a:off x="1773898" y="3429000"/>
            <a:ext cx="1412447" cy="23735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F92FEBD-085F-4E77-B6EC-6ABD2629B3B2}"/>
              </a:ext>
            </a:extLst>
          </p:cNvPr>
          <p:cNvSpPr txBox="1">
            <a:spLocks/>
          </p:cNvSpPr>
          <p:nvPr/>
        </p:nvSpPr>
        <p:spPr>
          <a:xfrm>
            <a:off x="712922" y="1578642"/>
            <a:ext cx="3439804" cy="4347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 1</a:t>
            </a:r>
          </a:p>
          <a:p>
            <a:r>
              <a:rPr lang="sl-SI" sz="1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Göteborg, Svédország</a:t>
            </a:r>
            <a:endParaRPr lang="sl-SI" sz="2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Image result for light bulb icon">
            <a:extLst>
              <a:ext uri="{FF2B5EF4-FFF2-40B4-BE49-F238E27FC236}">
                <a16:creationId xmlns:a16="http://schemas.microsoft.com/office/drawing/2014/main" id="{62281DA8-153E-4955-84CD-7F6E3181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" y="1076067"/>
            <a:ext cx="679151" cy="6791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weden flaG">
            <a:extLst>
              <a:ext uri="{FF2B5EF4-FFF2-40B4-BE49-F238E27FC236}">
                <a16:creationId xmlns:a16="http://schemas.microsoft.com/office/drawing/2014/main" id="{958A9F5A-1CD3-4BA4-ABBC-D22433E1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946">
            <a:off x="3770959" y="1282576"/>
            <a:ext cx="429245" cy="2661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Felhasználói adatok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200 lakás csatlakoztatva (Göteborg)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70CAD-3F0C-49AF-90BE-9D5C7A20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3" y="2370527"/>
            <a:ext cx="3249563" cy="3288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2D32C-15BC-4E55-AB11-B817B59E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110" y="2550207"/>
            <a:ext cx="4165648" cy="2763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B5A02-8B9A-4341-8CB7-DAAED71541F2}"/>
              </a:ext>
            </a:extLst>
          </p:cNvPr>
          <p:cNvSpPr/>
          <p:nvPr/>
        </p:nvSpPr>
        <p:spPr>
          <a:xfrm>
            <a:off x="4471712" y="2739145"/>
            <a:ext cx="684325" cy="578137"/>
          </a:xfrm>
          <a:prstGeom prst="rect">
            <a:avLst/>
          </a:prstGeom>
          <a:solidFill>
            <a:srgbClr val="E60A11">
              <a:alpha val="20000"/>
            </a:srgbClr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48DF0-755B-425C-83AD-2961695D770F}"/>
              </a:ext>
            </a:extLst>
          </p:cNvPr>
          <p:cNvSpPr/>
          <p:nvPr/>
        </p:nvSpPr>
        <p:spPr>
          <a:xfrm>
            <a:off x="897608" y="2716039"/>
            <a:ext cx="349302" cy="297471"/>
          </a:xfrm>
          <a:prstGeom prst="rect">
            <a:avLst/>
          </a:prstGeom>
          <a:solidFill>
            <a:srgbClr val="E60A11">
              <a:alpha val="20000"/>
            </a:srgbClr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D68025-DE1B-441B-B23E-18034AABDB4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1246911" y="2864775"/>
            <a:ext cx="3224801" cy="16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3F90F-403F-47D8-9994-871A8824D8F2}"/>
              </a:ext>
            </a:extLst>
          </p:cNvPr>
          <p:cNvSpPr/>
          <p:nvPr/>
        </p:nvSpPr>
        <p:spPr>
          <a:xfrm>
            <a:off x="5162637" y="2643571"/>
            <a:ext cx="3399472" cy="2701579"/>
          </a:xfrm>
          <a:prstGeom prst="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15EDF7-7303-4C59-ADAF-2CE254D62828}"/>
              </a:ext>
            </a:extLst>
          </p:cNvPr>
          <p:cNvSpPr/>
          <p:nvPr/>
        </p:nvSpPr>
        <p:spPr>
          <a:xfrm>
            <a:off x="880969" y="3028213"/>
            <a:ext cx="2651940" cy="2479527"/>
          </a:xfrm>
          <a:prstGeom prst="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prstClr val="white"/>
              </a:solidFill>
              <a:latin typeface="Verdana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CC42CD-1716-4ABC-B003-A90921B6106A}"/>
              </a:ext>
            </a:extLst>
          </p:cNvPr>
          <p:cNvCxnSpPr>
            <a:endCxn id="13" idx="1"/>
          </p:cNvCxnSpPr>
          <p:nvPr/>
        </p:nvCxnSpPr>
        <p:spPr>
          <a:xfrm flipV="1">
            <a:off x="3532909" y="3994360"/>
            <a:ext cx="1629728" cy="291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573783-E89E-4BDC-99A9-26A574E30FE4}"/>
              </a:ext>
            </a:extLst>
          </p:cNvPr>
          <p:cNvSpPr/>
          <p:nvPr/>
        </p:nvSpPr>
        <p:spPr>
          <a:xfrm>
            <a:off x="5928720" y="3317281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BBBDF0-131E-40BD-BA51-EE56836096A4}"/>
              </a:ext>
            </a:extLst>
          </p:cNvPr>
          <p:cNvSpPr/>
          <p:nvPr/>
        </p:nvSpPr>
        <p:spPr>
          <a:xfrm>
            <a:off x="6803202" y="4614913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0656EC-053E-4BA4-A2F0-963B92EFF115}"/>
              </a:ext>
            </a:extLst>
          </p:cNvPr>
          <p:cNvSpPr/>
          <p:nvPr/>
        </p:nvSpPr>
        <p:spPr>
          <a:xfrm>
            <a:off x="5932776" y="4614914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8973B1-2709-4A89-BFE5-0D137A766D0E}"/>
              </a:ext>
            </a:extLst>
          </p:cNvPr>
          <p:cNvSpPr/>
          <p:nvPr/>
        </p:nvSpPr>
        <p:spPr>
          <a:xfrm>
            <a:off x="7684809" y="4614912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872BB3-5AC0-4EF7-82F9-838E91A2050E}"/>
              </a:ext>
            </a:extLst>
          </p:cNvPr>
          <p:cNvSpPr/>
          <p:nvPr/>
        </p:nvSpPr>
        <p:spPr>
          <a:xfrm>
            <a:off x="7680342" y="3317279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88AAD2-BD8A-4A8D-952E-A5380388D9BF}"/>
              </a:ext>
            </a:extLst>
          </p:cNvPr>
          <p:cNvSpPr/>
          <p:nvPr/>
        </p:nvSpPr>
        <p:spPr>
          <a:xfrm>
            <a:off x="6798573" y="3317280"/>
            <a:ext cx="200578" cy="197603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11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  <p:bldP spid="13" grpId="0" animBg="1"/>
      <p:bldP spid="15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A425-1E6F-4DF2-BFA3-8F72A4CC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Megoldandó </a:t>
            </a:r>
            <a:r>
              <a:rPr lang="hu-HU" dirty="0"/>
              <a:t>műszaki feladat</a:t>
            </a:r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886C9-87E1-4C1E-BA8F-25FAA5D03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85"/>
          <a:stretch/>
        </p:blipFill>
        <p:spPr>
          <a:xfrm>
            <a:off x="3974046" y="2111919"/>
            <a:ext cx="4754029" cy="331503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196512-861C-46A8-8DBB-49D24CC27EDF}"/>
              </a:ext>
            </a:extLst>
          </p:cNvPr>
          <p:cNvGraphicFramePr>
            <a:graphicFrameLocks noGrp="1"/>
          </p:cNvGraphicFramePr>
          <p:nvPr/>
        </p:nvGraphicFramePr>
        <p:xfrm>
          <a:off x="158925" y="1878238"/>
          <a:ext cx="3427884" cy="3745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63493">
                  <a:extLst>
                    <a:ext uri="{9D8B030D-6E8A-4147-A177-3AD203B41FA5}">
                      <a16:colId xmlns:a16="http://schemas.microsoft.com/office/drawing/2014/main" val="1529942844"/>
                    </a:ext>
                  </a:extLst>
                </a:gridCol>
                <a:gridCol w="864391">
                  <a:extLst>
                    <a:ext uri="{9D8B030D-6E8A-4147-A177-3AD203B41FA5}">
                      <a16:colId xmlns:a16="http://schemas.microsoft.com/office/drawing/2014/main" val="318885232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Belső hőmérséklet</a:t>
                      </a:r>
                      <a:br>
                        <a:rPr lang="sl-SI" sz="1100" i="1" dirty="0"/>
                      </a:br>
                      <a:r>
                        <a:rPr lang="hu-HU" sz="900" i="1" dirty="0"/>
                        <a:t>ingadozó</a:t>
                      </a:r>
                      <a:r>
                        <a:rPr lang="sl-SI" sz="900" i="1" dirty="0"/>
                        <a:t>/alacsony</a:t>
                      </a:r>
                      <a:r>
                        <a:rPr lang="en-US" sz="900" i="1" dirty="0"/>
                        <a:t> </a:t>
                      </a:r>
                      <a:r>
                        <a:rPr lang="sl-SI" sz="900" i="1" dirty="0"/>
                        <a:t>– nehézkesen elérni a kívánt hőmérsékletet a lakásokban.</a:t>
                      </a:r>
                      <a:endParaRPr lang="en-US" sz="10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1494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HMV hőmérséklet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Ingadozó</a:t>
                      </a:r>
                      <a:r>
                        <a:rPr lang="sl-SI" sz="900" i="1" dirty="0"/>
                        <a:t> /alacsony</a:t>
                      </a:r>
                      <a:r>
                        <a:rPr lang="en-US" sz="900" i="1" dirty="0"/>
                        <a:t>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36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Primer térfogatáram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Magas</a:t>
                      </a:r>
                      <a:r>
                        <a:rPr lang="en-US" sz="900" i="1" dirty="0"/>
                        <a:t> (</a:t>
                      </a:r>
                      <a:r>
                        <a:rPr lang="hu-HU" sz="900" i="1" dirty="0"/>
                        <a:t>extra költségek szolgáltatótól</a:t>
                      </a:r>
                      <a:r>
                        <a:rPr lang="en-US" sz="900" i="1" dirty="0"/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102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sl-SI" sz="1100" b="1" i="1" dirty="0"/>
                        <a:t>Távfűtési visszatérő hőmérséklet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Magas</a:t>
                      </a:r>
                      <a:r>
                        <a:rPr lang="en-US" sz="900" i="1" dirty="0"/>
                        <a:t> (</a:t>
                      </a:r>
                      <a:r>
                        <a:rPr lang="hu-HU" sz="900" i="1" dirty="0"/>
                        <a:t>extra költségek szolgáltatótól</a:t>
                      </a:r>
                      <a:r>
                        <a:rPr lang="en-US" sz="900" i="1" dirty="0"/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518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E</a:t>
                      </a:r>
                      <a:r>
                        <a:rPr lang="en-US" sz="1100" b="1" i="1" dirty="0" err="1"/>
                        <a:t>nerg</a:t>
                      </a:r>
                      <a:r>
                        <a:rPr lang="hu-HU" sz="1100" b="1" i="1" dirty="0" err="1"/>
                        <a:t>ia</a:t>
                      </a:r>
                      <a:r>
                        <a:rPr lang="hu-HU" sz="1100" b="1" i="1" dirty="0"/>
                        <a:t> felhasználás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Magas</a:t>
                      </a:r>
                      <a:endParaRPr lang="en-US" sz="9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590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i="1" dirty="0"/>
                        <a:t>A </a:t>
                      </a:r>
                      <a:r>
                        <a:rPr lang="hu-HU" sz="1400" b="1" i="1" dirty="0"/>
                        <a:t>tulajdonosok elégedettsége</a:t>
                      </a:r>
                      <a:endParaRPr lang="sl-SI" sz="14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Elégedetlen</a:t>
                      </a:r>
                      <a:r>
                        <a:rPr lang="en-US" sz="1100" i="1" dirty="0"/>
                        <a:t> </a:t>
                      </a:r>
                      <a:r>
                        <a:rPr lang="sl-SI" sz="1100" i="1" dirty="0"/>
                        <a:t>/ alacsony komfort</a:t>
                      </a:r>
                      <a:endParaRPr lang="en-US" sz="11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17428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44B647D-3E76-481E-BA55-5F4B2FA0C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5" y="1782496"/>
            <a:ext cx="344339" cy="79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E4F001-2CB0-47E3-A619-7455CAA3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5" y="2386766"/>
            <a:ext cx="344339" cy="79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33D1D1-BC6A-4CB9-AFC0-A13ACE76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6" y="3006132"/>
            <a:ext cx="344339" cy="79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833927-0934-448A-9ED6-1242F486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6" y="3618197"/>
            <a:ext cx="344339" cy="79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0C2D72-6203-4E31-9F77-D67763FDD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5" y="4266715"/>
            <a:ext cx="344339" cy="79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B1F8DB-FDCD-4876-922D-9825BA842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6" t="4598" r="65684" b="24476"/>
          <a:stretch/>
        </p:blipFill>
        <p:spPr>
          <a:xfrm rot="16200000">
            <a:off x="2991255" y="4858782"/>
            <a:ext cx="344339" cy="792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BA467ED-B9E4-472B-AA80-A600CBB524FC}"/>
              </a:ext>
            </a:extLst>
          </p:cNvPr>
          <p:cNvSpPr/>
          <p:nvPr/>
        </p:nvSpPr>
        <p:spPr>
          <a:xfrm>
            <a:off x="6195308" y="2720190"/>
            <a:ext cx="1690255" cy="469493"/>
          </a:xfrm>
          <a:prstGeom prst="wedgeRoundRectCallout">
            <a:avLst>
              <a:gd name="adj1" fmla="val -46326"/>
              <a:gd name="adj2" fmla="val 123059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sl-SI" sz="1000" dirty="0">
                <a:solidFill>
                  <a:srgbClr val="000000"/>
                </a:solidFill>
                <a:latin typeface="Verdana"/>
              </a:rPr>
              <a:t>Nagy térfogatáram</a:t>
            </a:r>
          </a:p>
          <a:p>
            <a:pPr algn="ctr" defTabSz="914378"/>
            <a:r>
              <a:rPr lang="sl-SI" sz="1000" dirty="0">
                <a:solidFill>
                  <a:srgbClr val="000000"/>
                </a:solidFill>
                <a:latin typeface="Verdana"/>
              </a:rPr>
              <a:t>Nagy térfogatáram ingadozás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A7AEB-C3C1-4880-80B0-A2D6803DFFAF}"/>
              </a:ext>
            </a:extLst>
          </p:cNvPr>
          <p:cNvSpPr txBox="1"/>
          <p:nvPr/>
        </p:nvSpPr>
        <p:spPr>
          <a:xfrm>
            <a:off x="4161976" y="1878239"/>
            <a:ext cx="366125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Térfogatáram a fő hőközponton keresztül (DH side)</a:t>
            </a:r>
          </a:p>
        </p:txBody>
      </p:sp>
    </p:spTree>
    <p:extLst>
      <p:ext uri="{BB962C8B-B14F-4D97-AF65-F5344CB8AC3E}">
        <p14:creationId xmlns:p14="http://schemas.microsoft.com/office/powerpoint/2010/main" val="35930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2517D9E-1643-4B48-8D9B-3E5CD26B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75" y="3386407"/>
            <a:ext cx="4294730" cy="2192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4A425-1E6F-4DF2-BFA3-8F72A4CC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76409"/>
            <a:ext cx="8429933" cy="864000"/>
          </a:xfrm>
        </p:spPr>
        <p:txBody>
          <a:bodyPr/>
          <a:lstStyle/>
          <a:p>
            <a:r>
              <a:rPr lang="hu-HU" dirty="0"/>
              <a:t>Első lépés</a:t>
            </a:r>
            <a:r>
              <a:rPr lang="en-US" i="1" dirty="0"/>
              <a:t>–EMS </a:t>
            </a:r>
            <a:r>
              <a:rPr lang="hu-HU" i="1" dirty="0"/>
              <a:t>rendszer telepítése</a:t>
            </a:r>
            <a:endParaRPr lang="en-US" i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D769442-30FA-43F7-8F59-60A4C80F8CAB}"/>
              </a:ext>
            </a:extLst>
          </p:cNvPr>
          <p:cNvGraphicFramePr>
            <a:graphicFrameLocks noGrp="1"/>
          </p:cNvGraphicFramePr>
          <p:nvPr/>
        </p:nvGraphicFramePr>
        <p:xfrm>
          <a:off x="158925" y="1878238"/>
          <a:ext cx="3427884" cy="3745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63493">
                  <a:extLst>
                    <a:ext uri="{9D8B030D-6E8A-4147-A177-3AD203B41FA5}">
                      <a16:colId xmlns:a16="http://schemas.microsoft.com/office/drawing/2014/main" val="1529942844"/>
                    </a:ext>
                  </a:extLst>
                </a:gridCol>
                <a:gridCol w="864391">
                  <a:extLst>
                    <a:ext uri="{9D8B030D-6E8A-4147-A177-3AD203B41FA5}">
                      <a16:colId xmlns:a16="http://schemas.microsoft.com/office/drawing/2014/main" val="318885232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Belső</a:t>
                      </a:r>
                      <a:r>
                        <a:rPr lang="en-US" sz="1100" b="1" i="1" dirty="0"/>
                        <a:t> </a:t>
                      </a:r>
                      <a:r>
                        <a:rPr lang="hu-HU" sz="1100" b="1" i="1" dirty="0"/>
                        <a:t>hőmérséklet</a:t>
                      </a:r>
                      <a:br>
                        <a:rPr lang="sl-SI" sz="1100" i="1" dirty="0"/>
                      </a:br>
                      <a:r>
                        <a:rPr lang="sl-SI" sz="1100" i="1" dirty="0"/>
                        <a:t>OK</a:t>
                      </a:r>
                      <a:endParaRPr lang="en-US" sz="10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1494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HMV hőmérséklet</a:t>
                      </a:r>
                      <a:endParaRPr lang="sl-SI" sz="11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900" i="1" dirty="0"/>
                        <a:t>Jobb, de but with drops in temp.</a:t>
                      </a:r>
                      <a:endParaRPr lang="en-US" sz="9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36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Primer térfogatáram</a:t>
                      </a:r>
                      <a:endParaRPr lang="en-US" sz="11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Még magasabb</a:t>
                      </a:r>
                      <a:r>
                        <a:rPr lang="en-US" sz="900" i="1" dirty="0"/>
                        <a:t> (</a:t>
                      </a:r>
                      <a:r>
                        <a:rPr lang="hu-HU" sz="900" i="1" dirty="0"/>
                        <a:t>többlet költség</a:t>
                      </a:r>
                      <a:r>
                        <a:rPr lang="en-US" sz="900" i="1" dirty="0"/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102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sl-SI" sz="1100" b="1" i="1" dirty="0"/>
                        <a:t>Távfűtésivisszatérő hőmérséklet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Magas</a:t>
                      </a:r>
                      <a:r>
                        <a:rPr lang="en-US" sz="900" i="1" dirty="0"/>
                        <a:t> (</a:t>
                      </a:r>
                      <a:r>
                        <a:rPr lang="hu-HU" sz="900" i="1" dirty="0"/>
                        <a:t>extra költségek szolgáltatótól</a:t>
                      </a:r>
                      <a:r>
                        <a:rPr lang="en-US" sz="900" i="1" dirty="0"/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518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E</a:t>
                      </a:r>
                      <a:r>
                        <a:rPr lang="en-US" sz="1100" b="1" i="1" dirty="0" err="1"/>
                        <a:t>nerg</a:t>
                      </a:r>
                      <a:r>
                        <a:rPr lang="hu-HU" sz="1100" b="1" i="1" dirty="0" err="1"/>
                        <a:t>ia</a:t>
                      </a:r>
                      <a:r>
                        <a:rPr lang="en-US" sz="1100" b="1" i="1" dirty="0"/>
                        <a:t> </a:t>
                      </a:r>
                      <a:r>
                        <a:rPr lang="hu-HU" sz="1100" b="1" i="1" dirty="0"/>
                        <a:t>felhasználás</a:t>
                      </a:r>
                      <a:endParaRPr lang="sl-SI" sz="11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i="1" dirty="0"/>
                        <a:t>Magas</a:t>
                      </a:r>
                      <a:endParaRPr lang="en-US" sz="9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590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i="1" dirty="0"/>
                        <a:t>A </a:t>
                      </a:r>
                      <a:r>
                        <a:rPr lang="hu-HU" sz="1400" b="1" i="1" dirty="0"/>
                        <a:t>tulajdonosok elégedettsége</a:t>
                      </a:r>
                      <a:endParaRPr lang="sl-SI" sz="14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Jobb, de még </a:t>
                      </a:r>
                      <a:r>
                        <a:rPr lang="hu-HU" sz="1100" i="1" dirty="0" err="1"/>
                        <a:t>mindíg</a:t>
                      </a:r>
                      <a:r>
                        <a:rPr lang="hu-HU" sz="1100" i="1" dirty="0"/>
                        <a:t> elégedetlenek</a:t>
                      </a:r>
                      <a:endParaRPr lang="en-US" sz="11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1742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0C65482-5039-4B54-8119-3C083C8916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717" t="3322" r="36633" b="25752"/>
          <a:stretch/>
        </p:blipFill>
        <p:spPr>
          <a:xfrm rot="16200000">
            <a:off x="2991255" y="1782496"/>
            <a:ext cx="344339" cy="79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977128-5D92-453E-83A1-6523AAB94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5381" t="3680" r="4969" b="25394"/>
          <a:stretch/>
        </p:blipFill>
        <p:spPr>
          <a:xfrm rot="16200000">
            <a:off x="2984221" y="2386766"/>
            <a:ext cx="344339" cy="79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87427E-AFC5-4C51-9AB9-FFF679E5F3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666" t="4598" r="65684" b="24476"/>
          <a:stretch/>
        </p:blipFill>
        <p:spPr>
          <a:xfrm rot="16200000">
            <a:off x="2991256" y="3006132"/>
            <a:ext cx="344339" cy="79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365EC2-4B48-493A-BA48-631E692AD0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666" t="4598" r="65684" b="24476"/>
          <a:stretch/>
        </p:blipFill>
        <p:spPr>
          <a:xfrm rot="16200000">
            <a:off x="2991256" y="3618197"/>
            <a:ext cx="344339" cy="79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E56092-EB43-42D4-83CF-CC98DADC2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666" t="4598" r="65684" b="24476"/>
          <a:stretch/>
        </p:blipFill>
        <p:spPr>
          <a:xfrm rot="16200000">
            <a:off x="2991255" y="4266715"/>
            <a:ext cx="344339" cy="79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D1969C-7CED-4D82-BFB1-DA99031D0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094" t="3312" r="4256" b="25762"/>
          <a:stretch/>
        </p:blipFill>
        <p:spPr>
          <a:xfrm rot="16200000">
            <a:off x="2977187" y="4858782"/>
            <a:ext cx="344339" cy="792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B4B553-4A08-45BA-BD80-02F43487757D}"/>
              </a:ext>
            </a:extLst>
          </p:cNvPr>
          <p:cNvSpPr txBox="1"/>
          <p:nvPr/>
        </p:nvSpPr>
        <p:spPr>
          <a:xfrm>
            <a:off x="4198068" y="3207694"/>
            <a:ext cx="354263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/>
            <a:r>
              <a:rPr lang="hu-HU" sz="1100" dirty="0">
                <a:solidFill>
                  <a:srgbClr val="000000"/>
                </a:solidFill>
                <a:latin typeface="Verdana"/>
              </a:rPr>
              <a:t>Térfogatáram a fő hőközponton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(</a:t>
            </a:r>
            <a:r>
              <a:rPr lang="hu-HU" sz="1100" dirty="0">
                <a:solidFill>
                  <a:srgbClr val="000000"/>
                </a:solidFill>
                <a:latin typeface="Verdana"/>
              </a:rPr>
              <a:t>Szolgáltatói </a:t>
            </a:r>
            <a:r>
              <a:rPr lang="hu-HU" sz="1100" dirty="0" err="1">
                <a:solidFill>
                  <a:srgbClr val="000000"/>
                </a:solidFill>
                <a:latin typeface="Verdana"/>
              </a:rPr>
              <a:t>olda</a:t>
            </a:r>
            <a:r>
              <a:rPr lang="en-US" sz="1100" dirty="0">
                <a:solidFill>
                  <a:srgbClr val="000000"/>
                </a:solidFill>
                <a:latin typeface="Verdana"/>
              </a:rPr>
              <a:t>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1F2B5F-6594-4935-9626-60B7766ED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330" y="1620819"/>
            <a:ext cx="2849388" cy="15868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9228849-900D-41D6-97F5-85992F138B4F}"/>
              </a:ext>
            </a:extLst>
          </p:cNvPr>
          <p:cNvSpPr txBox="1"/>
          <p:nvPr/>
        </p:nvSpPr>
        <p:spPr>
          <a:xfrm>
            <a:off x="6359205" y="1551384"/>
            <a:ext cx="262542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HMV készítés – 65°C beállítás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B33E53A0-A7A2-4C01-A245-3BDB2464247B}"/>
              </a:ext>
            </a:extLst>
          </p:cNvPr>
          <p:cNvSpPr/>
          <p:nvPr/>
        </p:nvSpPr>
        <p:spPr>
          <a:xfrm>
            <a:off x="6682345" y="2708691"/>
            <a:ext cx="1461370" cy="395200"/>
          </a:xfrm>
          <a:prstGeom prst="wedgeRoundRectCallout">
            <a:avLst>
              <a:gd name="adj1" fmla="val 83590"/>
              <a:gd name="adj2" fmla="val -96423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sl-SI" sz="1000" dirty="0">
                <a:solidFill>
                  <a:srgbClr val="000000"/>
                </a:solidFill>
                <a:latin typeface="Verdana"/>
              </a:rPr>
              <a:t>HMV hőmérséklet beesik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E19F5DC-C8EC-4838-BAE6-1CEBF974C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895" y="1693524"/>
            <a:ext cx="2573471" cy="14277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FDB334E-2799-47F1-B8DE-3E4193BE9292}"/>
              </a:ext>
            </a:extLst>
          </p:cNvPr>
          <p:cNvSpPr txBox="1"/>
          <p:nvPr/>
        </p:nvSpPr>
        <p:spPr>
          <a:xfrm>
            <a:off x="3586809" y="1532975"/>
            <a:ext cx="2849388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Szekunder kör belépő hőmérséklet 70°C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ABE105-46F1-4C15-A50E-B56329C5AAB5}"/>
              </a:ext>
            </a:extLst>
          </p:cNvPr>
          <p:cNvCxnSpPr/>
          <p:nvPr/>
        </p:nvCxnSpPr>
        <p:spPr>
          <a:xfrm>
            <a:off x="7315201" y="3402132"/>
            <a:ext cx="0" cy="214810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A0AF52-89FA-4F07-9C8B-7B388AFD47C6}"/>
              </a:ext>
            </a:extLst>
          </p:cNvPr>
          <p:cNvSpPr/>
          <p:nvPr/>
        </p:nvSpPr>
        <p:spPr>
          <a:xfrm>
            <a:off x="5116291" y="3806437"/>
            <a:ext cx="1725249" cy="444223"/>
          </a:xfrm>
          <a:prstGeom prst="wedgeRoundRectCallout">
            <a:avLst>
              <a:gd name="adj1" fmla="val 78096"/>
              <a:gd name="adj2" fmla="val -10096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sl-SI" sz="1000" dirty="0">
                <a:solidFill>
                  <a:srgbClr val="000000"/>
                </a:solidFill>
                <a:latin typeface="Verdana"/>
              </a:rPr>
              <a:t>Magas térfogatáram nagy ingadozással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0E6774-883E-4786-87F9-0EA22579D63E}"/>
              </a:ext>
            </a:extLst>
          </p:cNvPr>
          <p:cNvCxnSpPr/>
          <p:nvPr/>
        </p:nvCxnSpPr>
        <p:spPr>
          <a:xfrm flipH="1">
            <a:off x="6709263" y="3575875"/>
            <a:ext cx="54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F8FF21A-418D-4629-93E5-2D8E55A823FB}"/>
              </a:ext>
            </a:extLst>
          </p:cNvPr>
          <p:cNvCxnSpPr>
            <a:cxnSpLocks/>
          </p:cNvCxnSpPr>
          <p:nvPr/>
        </p:nvCxnSpPr>
        <p:spPr>
          <a:xfrm>
            <a:off x="7376289" y="3575875"/>
            <a:ext cx="54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8740A4-19EC-48B3-9B68-C77E5172C4CC}"/>
              </a:ext>
            </a:extLst>
          </p:cNvPr>
          <p:cNvSpPr txBox="1"/>
          <p:nvPr/>
        </p:nvSpPr>
        <p:spPr>
          <a:xfrm>
            <a:off x="6718137" y="3423420"/>
            <a:ext cx="5400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800" dirty="0">
                <a:solidFill>
                  <a:srgbClr val="000000"/>
                </a:solidFill>
                <a:latin typeface="Verdana"/>
              </a:rPr>
              <a:t>Előtte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27D65A-8A33-4AB4-A1AF-69BDB2097F18}"/>
              </a:ext>
            </a:extLst>
          </p:cNvPr>
          <p:cNvSpPr txBox="1"/>
          <p:nvPr/>
        </p:nvSpPr>
        <p:spPr>
          <a:xfrm>
            <a:off x="7377597" y="3423419"/>
            <a:ext cx="5400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800" dirty="0">
                <a:solidFill>
                  <a:srgbClr val="000000"/>
                </a:solidFill>
                <a:latin typeface="Verdana"/>
              </a:rPr>
              <a:t>Utána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BF694AD-F64F-4D27-A9AA-E0C9976B6F1A}"/>
              </a:ext>
            </a:extLst>
          </p:cNvPr>
          <p:cNvSpPr/>
          <p:nvPr/>
        </p:nvSpPr>
        <p:spPr>
          <a:xfrm>
            <a:off x="3699581" y="3193947"/>
            <a:ext cx="5319512" cy="2501642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spcAft>
                <a:spcPts val="1200"/>
              </a:spcAft>
            </a:pPr>
            <a:r>
              <a:rPr lang="hu-HU" sz="1600" dirty="0">
                <a:solidFill>
                  <a:srgbClr val="000000"/>
                </a:solidFill>
                <a:latin typeface="Verdana"/>
              </a:rPr>
              <a:t>Az EMS rendszer működése során feltárta a hibákat, a</a:t>
            </a:r>
            <a:r>
              <a:rPr lang="sl-SI" sz="1600" dirty="0">
                <a:solidFill>
                  <a:srgbClr val="000000"/>
                </a:solidFill>
                <a:latin typeface="Verdana"/>
              </a:rPr>
              <a:t>z információk lehetővé tették a megfelelő vezérlő berendezés kiválasztását.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61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  <p:bldP spid="33" grpId="0" animBg="1"/>
      <p:bldP spid="28" grpId="0" animBg="1"/>
      <p:bldP spid="40" grpId="0" animBg="1"/>
      <p:bldP spid="41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9B6C2-2A23-4D12-951B-73B5F641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75" y="1738361"/>
            <a:ext cx="4318884" cy="2867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9A7F7-79BF-48E5-B87D-9EC26D9B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Második lépés</a:t>
            </a:r>
            <a:r>
              <a:rPr lang="en-US" dirty="0"/>
              <a:t> – </a:t>
            </a:r>
            <a:r>
              <a:rPr lang="sl-SI" dirty="0"/>
              <a:t>Megoldás</a:t>
            </a:r>
            <a:r>
              <a:rPr lang="sl-SI" sz="2000" dirty="0"/>
              <a:t> – </a:t>
            </a:r>
            <a:br>
              <a:rPr lang="sl-SI" sz="2000" dirty="0"/>
            </a:br>
            <a:r>
              <a:rPr lang="sl-SI" sz="2000" dirty="0"/>
              <a:t>standard két utú szabályozó szelepek cseréje </a:t>
            </a:r>
            <a:r>
              <a:rPr lang="en-US" sz="2000" dirty="0"/>
              <a:t>AVQM – </a:t>
            </a:r>
            <a:r>
              <a:rPr lang="hu-HU" sz="2000" dirty="0"/>
              <a:t>nyomásfüggetlen szabályozó szelepre a primer oldalon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2E5A-D84C-4BC3-9A23-A2E166B7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2" y="2079625"/>
            <a:ext cx="4795930" cy="32793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Új szerelvények</a:t>
            </a:r>
            <a:endParaRPr lang="en-US" b="1" dirty="0"/>
          </a:p>
          <a:p>
            <a:r>
              <a:rPr lang="en-US" i="1" dirty="0"/>
              <a:t>Danfoss AVQM </a:t>
            </a:r>
            <a:r>
              <a:rPr lang="hu-HU" i="1" dirty="0"/>
              <a:t>szelep</a:t>
            </a:r>
            <a:endParaRPr lang="en-US" i="1" dirty="0"/>
          </a:p>
          <a:p>
            <a:r>
              <a:rPr lang="en-US" i="1" dirty="0"/>
              <a:t>Danfoss AME 33 </a:t>
            </a:r>
            <a:r>
              <a:rPr lang="hu-HU" i="1" dirty="0"/>
              <a:t>szelepmeghajtó</a:t>
            </a:r>
            <a:endParaRPr lang="sl-SI" i="1" dirty="0"/>
          </a:p>
          <a:p>
            <a:r>
              <a:rPr lang="en-US" i="1" dirty="0"/>
              <a:t>Danfoss 60/20 </a:t>
            </a:r>
            <a:r>
              <a:rPr lang="hu-HU" i="1" dirty="0"/>
              <a:t>Hőcserélő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hu-HU" b="1" dirty="0"/>
              <a:t>P</a:t>
            </a:r>
            <a:r>
              <a:rPr lang="en-US" b="1" dirty="0" err="1"/>
              <a:t>aram</a:t>
            </a:r>
            <a:r>
              <a:rPr lang="hu-HU" b="1" dirty="0"/>
              <a:t>éterek változtatása a szekunder oldalon</a:t>
            </a:r>
            <a:endParaRPr lang="en-US" b="1" dirty="0"/>
          </a:p>
          <a:p>
            <a:r>
              <a:rPr lang="hu-HU" i="1" dirty="0"/>
              <a:t>Szivattyú térfogatáram</a:t>
            </a:r>
            <a:r>
              <a:rPr lang="en-US" i="1" dirty="0"/>
              <a:t> – max. 20%</a:t>
            </a:r>
            <a:br>
              <a:rPr lang="en-US" i="1" dirty="0"/>
            </a:br>
            <a:r>
              <a:rPr lang="en-US" sz="1400" i="1" dirty="0"/>
              <a:t>(40%</a:t>
            </a:r>
            <a:r>
              <a:rPr lang="hu-HU" sz="1400" i="1" dirty="0"/>
              <a:t> alacsonyabb mint a korábbi</a:t>
            </a:r>
            <a:r>
              <a:rPr lang="en-US" sz="1400" i="1" dirty="0"/>
              <a:t>)</a:t>
            </a:r>
          </a:p>
          <a:p>
            <a:r>
              <a:rPr lang="hu-HU" i="1" dirty="0"/>
              <a:t>Előremenő hőmérséklet</a:t>
            </a:r>
            <a:r>
              <a:rPr lang="en-US" i="1" dirty="0"/>
              <a:t> 60 °C</a:t>
            </a:r>
            <a:br>
              <a:rPr lang="en-US" i="1" dirty="0"/>
            </a:br>
            <a:r>
              <a:rPr lang="en-US" sz="1400" i="1" dirty="0"/>
              <a:t>(</a:t>
            </a:r>
            <a:r>
              <a:rPr lang="hu-HU" sz="1400" i="1" dirty="0"/>
              <a:t>alacsonyabb mint a korábbi </a:t>
            </a:r>
            <a:r>
              <a:rPr lang="en-US" sz="1400" i="1" dirty="0"/>
              <a:t>70 °C)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FC5378-5F75-4B3C-B24F-90953B097012}"/>
              </a:ext>
            </a:extLst>
          </p:cNvPr>
          <p:cNvSpPr/>
          <p:nvPr/>
        </p:nvSpPr>
        <p:spPr>
          <a:xfrm>
            <a:off x="8129312" y="2225901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4EDDFE-9213-4853-AE17-A61373860903}"/>
              </a:ext>
            </a:extLst>
          </p:cNvPr>
          <p:cNvSpPr/>
          <p:nvPr/>
        </p:nvSpPr>
        <p:spPr>
          <a:xfrm>
            <a:off x="8134920" y="3555937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CF7E58-9CC1-4E97-9B11-4955E50198F9}"/>
              </a:ext>
            </a:extLst>
          </p:cNvPr>
          <p:cNvSpPr/>
          <p:nvPr/>
        </p:nvSpPr>
        <p:spPr>
          <a:xfrm>
            <a:off x="7201058" y="3555937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1B6E72-5B11-4FE7-8D15-A8A4034DC949}"/>
              </a:ext>
            </a:extLst>
          </p:cNvPr>
          <p:cNvSpPr/>
          <p:nvPr/>
        </p:nvSpPr>
        <p:spPr>
          <a:xfrm>
            <a:off x="6291285" y="3555937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DCA3F3-8F79-456B-9B2A-9EE18CC42661}"/>
              </a:ext>
            </a:extLst>
          </p:cNvPr>
          <p:cNvSpPr/>
          <p:nvPr/>
        </p:nvSpPr>
        <p:spPr>
          <a:xfrm>
            <a:off x="6291285" y="2225901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600610-D996-4CE7-AA17-83D979C3E279}"/>
              </a:ext>
            </a:extLst>
          </p:cNvPr>
          <p:cNvSpPr/>
          <p:nvPr/>
        </p:nvSpPr>
        <p:spPr>
          <a:xfrm>
            <a:off x="7201058" y="2225901"/>
            <a:ext cx="200578" cy="43655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85D7D9-2185-43D7-8477-6E0E19043A2C}"/>
              </a:ext>
            </a:extLst>
          </p:cNvPr>
          <p:cNvSpPr/>
          <p:nvPr/>
        </p:nvSpPr>
        <p:spPr>
          <a:xfrm>
            <a:off x="6093902" y="2598288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FEE4DE-B188-4B2D-B564-2330EED273B0}"/>
              </a:ext>
            </a:extLst>
          </p:cNvPr>
          <p:cNvSpPr/>
          <p:nvPr/>
        </p:nvSpPr>
        <p:spPr>
          <a:xfrm>
            <a:off x="6994761" y="3931315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A7DE54-AA03-45A4-BE86-74DCAFA38830}"/>
              </a:ext>
            </a:extLst>
          </p:cNvPr>
          <p:cNvSpPr/>
          <p:nvPr/>
        </p:nvSpPr>
        <p:spPr>
          <a:xfrm>
            <a:off x="6093902" y="3935249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25016-4D57-46C3-8C1D-E0CD317A0416}"/>
              </a:ext>
            </a:extLst>
          </p:cNvPr>
          <p:cNvSpPr/>
          <p:nvPr/>
        </p:nvSpPr>
        <p:spPr>
          <a:xfrm>
            <a:off x="7928733" y="3935250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3E10DB-E2BB-4926-9B04-E2C8F74F1523}"/>
              </a:ext>
            </a:extLst>
          </p:cNvPr>
          <p:cNvSpPr/>
          <p:nvPr/>
        </p:nvSpPr>
        <p:spPr>
          <a:xfrm>
            <a:off x="7928733" y="2598288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A2F6D5-210A-4F86-BFD7-287A1D5E06A1}"/>
              </a:ext>
            </a:extLst>
          </p:cNvPr>
          <p:cNvSpPr/>
          <p:nvPr/>
        </p:nvSpPr>
        <p:spPr>
          <a:xfrm>
            <a:off x="7000479" y="2598288"/>
            <a:ext cx="200578" cy="1976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C0CCCB-1434-4B93-A46F-F104C296CBBA}"/>
              </a:ext>
            </a:extLst>
          </p:cNvPr>
          <p:cNvSpPr/>
          <p:nvPr/>
        </p:nvSpPr>
        <p:spPr>
          <a:xfrm>
            <a:off x="263481" y="2792795"/>
            <a:ext cx="3164442" cy="35171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err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4B0BCA-77FF-417E-902B-A179E6B2AFFE}"/>
              </a:ext>
            </a:extLst>
          </p:cNvPr>
          <p:cNvSpPr/>
          <p:nvPr/>
        </p:nvSpPr>
        <p:spPr>
          <a:xfrm>
            <a:off x="263480" y="2332367"/>
            <a:ext cx="3164442" cy="460429"/>
          </a:xfrm>
          <a:prstGeom prst="roundRect">
            <a:avLst/>
          </a:prstGeom>
          <a:solidFill>
            <a:srgbClr val="00B0F0">
              <a:alpha val="20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endParaRPr lang="sl-SI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89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DCB63-A9B5-472E-A794-01846353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46" y="3415701"/>
            <a:ext cx="4314498" cy="2161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C8CB-ECF0-445C-A7B0-892B131A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83" y="1720917"/>
            <a:ext cx="2520000" cy="14648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E6FC4B-9834-4938-AFC3-02BBAE505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944" y="1720917"/>
            <a:ext cx="2520000" cy="1460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4A425-1E6F-4DF2-BFA3-8F72A4CC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9" y="455665"/>
            <a:ext cx="8565976" cy="864000"/>
          </a:xfrm>
        </p:spPr>
        <p:txBody>
          <a:bodyPr>
            <a:normAutofit fontScale="90000"/>
          </a:bodyPr>
          <a:lstStyle/>
          <a:p>
            <a:r>
              <a:rPr lang="sl-SI" dirty="0"/>
              <a:t>Végeredmény</a:t>
            </a:r>
            <a:r>
              <a:rPr lang="sl-SI" i="1" dirty="0"/>
              <a:t>–Danfoss rendszerelemekkel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565380F-9F1E-467A-9D80-CED732D0C8D9}"/>
              </a:ext>
            </a:extLst>
          </p:cNvPr>
          <p:cNvSpPr/>
          <p:nvPr/>
        </p:nvSpPr>
        <p:spPr>
          <a:xfrm>
            <a:off x="7930161" y="4601563"/>
            <a:ext cx="1189993" cy="536702"/>
          </a:xfrm>
          <a:prstGeom prst="wedgeRoundRectCallout">
            <a:avLst>
              <a:gd name="adj1" fmla="val -44607"/>
              <a:gd name="adj2" fmla="val 13204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sl-SI" sz="750" dirty="0">
                <a:solidFill>
                  <a:srgbClr val="000000"/>
                </a:solidFill>
                <a:latin typeface="Verdana"/>
              </a:rPr>
              <a:t>Alacsony térfogatáram, alacsony ingadozással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3585CD-24C8-48E0-90A5-16804AC18AB9}"/>
              </a:ext>
            </a:extLst>
          </p:cNvPr>
          <p:cNvCxnSpPr/>
          <p:nvPr/>
        </p:nvCxnSpPr>
        <p:spPr>
          <a:xfrm flipH="1">
            <a:off x="7256518" y="3575875"/>
            <a:ext cx="54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2816F8-35DF-4509-A776-A255E54A5D3D}"/>
              </a:ext>
            </a:extLst>
          </p:cNvPr>
          <p:cNvCxnSpPr>
            <a:cxnSpLocks/>
          </p:cNvCxnSpPr>
          <p:nvPr/>
        </p:nvCxnSpPr>
        <p:spPr>
          <a:xfrm>
            <a:off x="7923544" y="3575875"/>
            <a:ext cx="540000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5D09CA-4CC9-4D04-9E63-161BB6DEAC71}"/>
              </a:ext>
            </a:extLst>
          </p:cNvPr>
          <p:cNvSpPr txBox="1"/>
          <p:nvPr/>
        </p:nvSpPr>
        <p:spPr>
          <a:xfrm>
            <a:off x="7256518" y="3423419"/>
            <a:ext cx="540000" cy="1154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750" dirty="0">
                <a:solidFill>
                  <a:srgbClr val="000000"/>
                </a:solidFill>
                <a:latin typeface="Verdana"/>
              </a:rPr>
              <a:t>Előtte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D6967-8482-4F65-A29D-DF5E9796EE2A}"/>
              </a:ext>
            </a:extLst>
          </p:cNvPr>
          <p:cNvSpPr txBox="1"/>
          <p:nvPr/>
        </p:nvSpPr>
        <p:spPr>
          <a:xfrm>
            <a:off x="7924852" y="3423419"/>
            <a:ext cx="540000" cy="1154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750" dirty="0">
                <a:solidFill>
                  <a:srgbClr val="000000"/>
                </a:solidFill>
                <a:latin typeface="Verdana"/>
              </a:rPr>
              <a:t>Utna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8C0414-30DC-410B-80E9-6BCDB122518F}"/>
              </a:ext>
            </a:extLst>
          </p:cNvPr>
          <p:cNvCxnSpPr/>
          <p:nvPr/>
        </p:nvCxnSpPr>
        <p:spPr>
          <a:xfrm>
            <a:off x="7863339" y="3415701"/>
            <a:ext cx="0" cy="214810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83DF8D8-D7D7-47EC-BE5E-3748FE8737E0}"/>
              </a:ext>
            </a:extLst>
          </p:cNvPr>
          <p:cNvGraphicFramePr>
            <a:graphicFrameLocks noGrp="1"/>
          </p:cNvGraphicFramePr>
          <p:nvPr/>
        </p:nvGraphicFramePr>
        <p:xfrm>
          <a:off x="158925" y="1878238"/>
          <a:ext cx="3427884" cy="37458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63493">
                  <a:extLst>
                    <a:ext uri="{9D8B030D-6E8A-4147-A177-3AD203B41FA5}">
                      <a16:colId xmlns:a16="http://schemas.microsoft.com/office/drawing/2014/main" val="1529942844"/>
                    </a:ext>
                  </a:extLst>
                </a:gridCol>
                <a:gridCol w="864391">
                  <a:extLst>
                    <a:ext uri="{9D8B030D-6E8A-4147-A177-3AD203B41FA5}">
                      <a16:colId xmlns:a16="http://schemas.microsoft.com/office/drawing/2014/main" val="318885232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Belső hőmérséklet</a:t>
                      </a:r>
                      <a:br>
                        <a:rPr lang="sl-SI" sz="1100" i="1" dirty="0"/>
                      </a:br>
                      <a:r>
                        <a:rPr lang="sl-SI" sz="1100" i="1" dirty="0"/>
                        <a:t>Tökéletes / Beállított érték szerint</a:t>
                      </a:r>
                      <a:endParaRPr lang="en-US" sz="11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1494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HMV hőmérséklet</a:t>
                      </a:r>
                      <a:endParaRPr lang="sl-SI" sz="11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900" i="1" dirty="0"/>
                        <a:t>Tökéletes / Beállított érték szerint</a:t>
                      </a:r>
                      <a:endParaRPr lang="en-US" sz="9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36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i="1" dirty="0"/>
                        <a:t>Primer térfogatáram</a:t>
                      </a:r>
                      <a:endParaRPr lang="en-US" sz="11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900" i="1" dirty="0"/>
                        <a:t>Alacsony</a:t>
                      </a:r>
                      <a:r>
                        <a:rPr lang="en-US" sz="900" i="1" dirty="0"/>
                        <a:t> (b</a:t>
                      </a:r>
                      <a:r>
                        <a:rPr lang="hu-HU" sz="900" i="1" dirty="0"/>
                        <a:t>ó</a:t>
                      </a:r>
                      <a:r>
                        <a:rPr lang="en-US" sz="900" i="1" dirty="0"/>
                        <a:t>nus</a:t>
                      </a:r>
                      <a:r>
                        <a:rPr lang="hu-HU" sz="900" i="1" dirty="0"/>
                        <a:t>z</a:t>
                      </a:r>
                      <a:r>
                        <a:rPr lang="en-US" sz="900" i="1" dirty="0"/>
                        <a:t> </a:t>
                      </a:r>
                      <a:r>
                        <a:rPr lang="hu-HU" sz="900" i="1" dirty="0"/>
                        <a:t>a szolgáltatótól</a:t>
                      </a:r>
                      <a:r>
                        <a:rPr lang="en-US" sz="900" i="1" dirty="0"/>
                        <a:t>)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102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sl-SI" sz="1100" b="1" i="1" dirty="0"/>
                        <a:t>Távfűtési visszatérő hőmérséklet</a:t>
                      </a:r>
                    </a:p>
                    <a:p>
                      <a:pPr algn="l"/>
                      <a:r>
                        <a:rPr lang="sl-SI" sz="900" i="1" dirty="0"/>
                        <a:t>Alacsony</a:t>
                      </a:r>
                      <a:r>
                        <a:rPr lang="en-US" sz="900" i="1" dirty="0"/>
                        <a:t> (b</a:t>
                      </a:r>
                      <a:r>
                        <a:rPr lang="hu-HU" sz="900" i="1" dirty="0"/>
                        <a:t>ó</a:t>
                      </a:r>
                      <a:r>
                        <a:rPr lang="en-US" sz="900" i="1" dirty="0"/>
                        <a:t>nus</a:t>
                      </a:r>
                      <a:r>
                        <a:rPr lang="hu-HU" sz="900" i="1" dirty="0"/>
                        <a:t>z</a:t>
                      </a:r>
                      <a:r>
                        <a:rPr lang="en-US" sz="900" i="1" dirty="0"/>
                        <a:t> </a:t>
                      </a:r>
                      <a:r>
                        <a:rPr lang="hu-HU" sz="900" i="1" dirty="0"/>
                        <a:t>a szolgáltatótól</a:t>
                      </a:r>
                      <a:r>
                        <a:rPr lang="en-US" sz="900" i="1" dirty="0"/>
                        <a:t>)</a:t>
                      </a:r>
                      <a:endParaRPr lang="sl-SI" sz="9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518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i="1" dirty="0"/>
                        <a:t>E</a:t>
                      </a:r>
                      <a:r>
                        <a:rPr lang="en-US" sz="1100" b="1" i="1" dirty="0" err="1"/>
                        <a:t>nerg</a:t>
                      </a:r>
                      <a:r>
                        <a:rPr lang="hu-HU" sz="1100" b="1" i="1" dirty="0" err="1"/>
                        <a:t>ia</a:t>
                      </a:r>
                      <a:r>
                        <a:rPr lang="hu-HU" sz="1100" b="1" i="1" dirty="0"/>
                        <a:t> felhasználás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900" b="1" i="1" dirty="0">
                          <a:solidFill>
                            <a:srgbClr val="00B050"/>
                          </a:solidFill>
                        </a:rPr>
                        <a:t>20-30%</a:t>
                      </a:r>
                      <a:r>
                        <a:rPr lang="sl-SI" sz="900" i="1" dirty="0"/>
                        <a:t> al alacsonyabb a korábbinál</a:t>
                      </a:r>
                      <a:endParaRPr lang="en-US" sz="9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1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590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i="1" dirty="0"/>
                        <a:t>A </a:t>
                      </a:r>
                      <a:r>
                        <a:rPr lang="hu-HU" sz="1400" b="1" i="1" dirty="0"/>
                        <a:t>tulajdonosok elégedettsége</a:t>
                      </a:r>
                      <a:endParaRPr lang="sl-SI" sz="14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Nagyon elégedett</a:t>
                      </a:r>
                      <a:endParaRPr lang="en-US" sz="1100" i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174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92C2DD5-86DB-4188-88DF-C4FA953A48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91255" y="1782496"/>
            <a:ext cx="344339" cy="79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C73830-9EEA-4DFA-B758-7C2BFD297E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91254" y="2419383"/>
            <a:ext cx="344339" cy="79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D7E559-43BA-4230-9AF6-F975FE7416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80671" y="3056273"/>
            <a:ext cx="344339" cy="79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961690-2A83-4A8F-BB84-460B39771C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80671" y="3636252"/>
            <a:ext cx="344339" cy="79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51C3CC-B00D-4F89-B6DF-46F567CB37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91253" y="4259656"/>
            <a:ext cx="344339" cy="79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7C80E3-A05C-42E6-88E1-927AFC2C42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717" t="3322" r="36633" b="25752"/>
          <a:stretch/>
        </p:blipFill>
        <p:spPr>
          <a:xfrm rot="16200000">
            <a:off x="2991254" y="4866331"/>
            <a:ext cx="344339" cy="7920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7CC0D7A-526E-470F-BC0D-73C04E4918DB}"/>
              </a:ext>
            </a:extLst>
          </p:cNvPr>
          <p:cNvSpPr/>
          <p:nvPr/>
        </p:nvSpPr>
        <p:spPr>
          <a:xfrm>
            <a:off x="5895109" y="2522133"/>
            <a:ext cx="1099026" cy="565938"/>
          </a:xfrm>
          <a:prstGeom prst="wedgeRoundRectCallout">
            <a:avLst>
              <a:gd name="adj1" fmla="val 95673"/>
              <a:gd name="adj2" fmla="val -57860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sl-SI" sz="1000" dirty="0">
                <a:solidFill>
                  <a:srgbClr val="000000"/>
                </a:solidFill>
                <a:latin typeface="Verdana"/>
              </a:rPr>
              <a:t>Kiegyensúlyozott HMV hőmérséklet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C13D47-5AB7-4661-9DD3-02B02161E4A1}"/>
              </a:ext>
            </a:extLst>
          </p:cNvPr>
          <p:cNvSpPr txBox="1"/>
          <p:nvPr/>
        </p:nvSpPr>
        <p:spPr>
          <a:xfrm>
            <a:off x="6209945" y="1683877"/>
            <a:ext cx="277482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HMV előállítás – 55°C beállított érték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3D9E3B-408B-417E-985B-F760052199A4}"/>
              </a:ext>
            </a:extLst>
          </p:cNvPr>
          <p:cNvSpPr txBox="1"/>
          <p:nvPr/>
        </p:nvSpPr>
        <p:spPr>
          <a:xfrm>
            <a:off x="3594066" y="1532974"/>
            <a:ext cx="2520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Szekunder kör</a:t>
            </a:r>
          </a:p>
          <a:p>
            <a:pPr algn="ctr" defTabSz="914378"/>
            <a:r>
              <a:rPr lang="sl-SI" sz="1100" dirty="0">
                <a:solidFill>
                  <a:srgbClr val="000000"/>
                </a:solidFill>
                <a:latin typeface="Verdana"/>
              </a:rPr>
              <a:t>Belépő hőmérséklet 60°C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9BCFE4-D870-4EB4-9999-24732EB8F73E}"/>
              </a:ext>
            </a:extLst>
          </p:cNvPr>
          <p:cNvSpPr txBox="1"/>
          <p:nvPr/>
        </p:nvSpPr>
        <p:spPr>
          <a:xfrm rot="16200000">
            <a:off x="2895143" y="4377319"/>
            <a:ext cx="229870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/>
            <a:r>
              <a:rPr lang="sl-SI" sz="750">
                <a:solidFill>
                  <a:srgbClr val="000000"/>
                </a:solidFill>
                <a:latin typeface="Verdana"/>
              </a:rPr>
              <a:t>Volume f</a:t>
            </a:r>
            <a:r>
              <a:rPr lang="en-US" sz="750">
                <a:solidFill>
                  <a:srgbClr val="000000"/>
                </a:solidFill>
                <a:latin typeface="Verdana"/>
              </a:rPr>
              <a:t>low through main substation (DH side)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33C69-6063-43EB-B63D-3DCD6A5A5B43}"/>
              </a:ext>
            </a:extLst>
          </p:cNvPr>
          <p:cNvSpPr/>
          <p:nvPr/>
        </p:nvSpPr>
        <p:spPr>
          <a:xfrm>
            <a:off x="4030643" y="4714548"/>
            <a:ext cx="28084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50">
                <a:solidFill>
                  <a:srgbClr val="000000"/>
                </a:solidFill>
              </a:rPr>
              <a:t>10</a:t>
            </a:r>
            <a:endParaRPr lang="sl-SI" sz="7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1942D0-7822-42A4-A271-F3932541DC78}"/>
              </a:ext>
            </a:extLst>
          </p:cNvPr>
          <p:cNvSpPr/>
          <p:nvPr/>
        </p:nvSpPr>
        <p:spPr>
          <a:xfrm>
            <a:off x="4068301" y="5404509"/>
            <a:ext cx="23275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50"/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AB1773-DAE5-4D02-87F8-B4DC301105BD}"/>
              </a:ext>
            </a:extLst>
          </p:cNvPr>
          <p:cNvSpPr/>
          <p:nvPr/>
        </p:nvSpPr>
        <p:spPr>
          <a:xfrm>
            <a:off x="4037644" y="4024587"/>
            <a:ext cx="28084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50">
                <a:solidFill>
                  <a:srgbClr val="000000"/>
                </a:solidFill>
              </a:rPr>
              <a:t>20</a:t>
            </a:r>
            <a:endParaRPr lang="sl-SI" sz="7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050B12-32F1-4E7E-9778-2BC2706CFA9D}"/>
              </a:ext>
            </a:extLst>
          </p:cNvPr>
          <p:cNvSpPr txBox="1"/>
          <p:nvPr/>
        </p:nvSpPr>
        <p:spPr>
          <a:xfrm>
            <a:off x="8138380" y="5482361"/>
            <a:ext cx="23564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/>
            <a:r>
              <a:rPr lang="sl-SI" sz="750">
                <a:solidFill>
                  <a:srgbClr val="000000"/>
                </a:solidFill>
                <a:latin typeface="Verdana"/>
              </a:rPr>
              <a:t>Time</a:t>
            </a:r>
            <a:endParaRPr lang="en-US" sz="75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498A94-0192-46DD-8868-59E6423E3D01}"/>
              </a:ext>
            </a:extLst>
          </p:cNvPr>
          <p:cNvCxnSpPr/>
          <p:nvPr/>
        </p:nvCxnSpPr>
        <p:spPr>
          <a:xfrm flipV="1">
            <a:off x="4140173" y="3321080"/>
            <a:ext cx="0" cy="3779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C7DC73-25AF-4A27-9286-69A9125804C5}"/>
              </a:ext>
            </a:extLst>
          </p:cNvPr>
          <p:cNvCxnSpPr>
            <a:cxnSpLocks/>
          </p:cNvCxnSpPr>
          <p:nvPr/>
        </p:nvCxnSpPr>
        <p:spPr>
          <a:xfrm>
            <a:off x="7992172" y="5592803"/>
            <a:ext cx="471372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6" grpId="0" animBg="1"/>
      <p:bldP spid="39" grpId="0" animBg="1"/>
      <p:bldP spid="40" grpId="0" animBg="1"/>
      <p:bldP spid="4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4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190625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8" name="AutoShape 6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304925" y="86320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9" name="AutoShape 8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419225" y="97750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460DB-5B67-44BE-9D0B-89A015358D34}"/>
              </a:ext>
            </a:extLst>
          </p:cNvPr>
          <p:cNvGrpSpPr/>
          <p:nvPr/>
        </p:nvGrpSpPr>
        <p:grpSpPr>
          <a:xfrm>
            <a:off x="1600857" y="888423"/>
            <a:ext cx="2341511" cy="4931121"/>
            <a:chOff x="707066" y="929929"/>
            <a:chExt cx="2171073" cy="5318125"/>
          </a:xfrm>
        </p:grpSpPr>
        <p:grpSp>
          <p:nvGrpSpPr>
            <p:cNvPr id="18440" name="Group 2"/>
            <p:cNvGrpSpPr>
              <a:grpSpLocks/>
            </p:cNvGrpSpPr>
            <p:nvPr/>
          </p:nvGrpSpPr>
          <p:grpSpPr bwMode="auto">
            <a:xfrm>
              <a:off x="709614" y="929929"/>
              <a:ext cx="2168525" cy="5318125"/>
              <a:chOff x="2398806" y="756047"/>
              <a:chExt cx="2167689" cy="398873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398806" y="756047"/>
                <a:ext cx="2167689" cy="3988732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8455" name="TextBox 28"/>
              <p:cNvSpPr txBox="1">
                <a:spLocks noChangeArrowheads="1"/>
              </p:cNvSpPr>
              <p:nvPr/>
            </p:nvSpPr>
            <p:spPr bwMode="auto">
              <a:xfrm>
                <a:off x="2465943" y="801804"/>
                <a:ext cx="2011589" cy="4481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hu-HU" altLang="en-US" sz="1200" b="1" dirty="0">
                    <a:solidFill>
                      <a:srgbClr val="FFFFFF"/>
                    </a:solidFill>
                    <a:latin typeface="Verdana"/>
                  </a:rPr>
                  <a:t>Segédenergia nélküli nyomás-térfogatáram szabályozó</a:t>
                </a:r>
                <a:endParaRPr lang="en-US" altLang="en-US" sz="1200" b="1" dirty="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514648" y="1360905"/>
                <a:ext cx="1896332" cy="107993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8457" name="Text Box 16"/>
              <p:cNvSpPr txBox="1">
                <a:spLocks noChangeArrowheads="1"/>
              </p:cNvSpPr>
              <p:nvPr/>
            </p:nvSpPr>
            <p:spPr bwMode="auto">
              <a:xfrm>
                <a:off x="2414213" y="1357427"/>
                <a:ext cx="2115046" cy="168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Nyomás</a:t>
                </a:r>
                <a:r>
                  <a:rPr lang="en-US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 &amp; </a:t>
                </a:r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térfogatáram szabályozó</a:t>
                </a:r>
                <a:endParaRPr lang="en-US" altLang="en-US" sz="750" b="1" dirty="0">
                  <a:solidFill>
                    <a:srgbClr val="FFFFFF"/>
                  </a:solidFill>
                  <a:latin typeface="Verdana"/>
                  <a:ea typeface="SimSun" pitchFamily="2" charset="-122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648" y="2500373"/>
                <a:ext cx="1896332" cy="107993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8459" name="Text Box 16"/>
              <p:cNvSpPr txBox="1">
                <a:spLocks noChangeArrowheads="1"/>
              </p:cNvSpPr>
              <p:nvPr/>
            </p:nvSpPr>
            <p:spPr bwMode="auto">
              <a:xfrm>
                <a:off x="2465943" y="2500303"/>
                <a:ext cx="2011588" cy="26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Nyomásfüggetlen szabályozó szelepek</a:t>
                </a:r>
                <a:endParaRPr lang="en-US" altLang="en-US" sz="750" b="1" dirty="0">
                  <a:solidFill>
                    <a:srgbClr val="FFFFFF"/>
                  </a:solidFill>
                  <a:latin typeface="Verdana"/>
                  <a:ea typeface="SimSun" pitchFamily="2" charset="-122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514648" y="3641031"/>
                <a:ext cx="1896332" cy="1081125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8461" name="Text Box 16"/>
              <p:cNvSpPr txBox="1">
                <a:spLocks noChangeArrowheads="1"/>
              </p:cNvSpPr>
              <p:nvPr/>
            </p:nvSpPr>
            <p:spPr bwMode="auto">
              <a:xfrm>
                <a:off x="2495818" y="3640412"/>
                <a:ext cx="1917913" cy="26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Nyomáscsökkentés</a:t>
                </a:r>
                <a:r>
                  <a:rPr lang="en-US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 &amp; </a:t>
                </a:r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túláram szelep, biztonsági szelep</a:t>
                </a:r>
                <a:endParaRPr lang="en-US" altLang="en-US" sz="750" b="1" dirty="0">
                  <a:solidFill>
                    <a:srgbClr val="FFFFFF"/>
                  </a:solidFill>
                  <a:latin typeface="Verdana"/>
                  <a:ea typeface="SimSun" pitchFamily="2" charset="-122"/>
                </a:endParaRPr>
              </a:p>
            </p:txBody>
          </p:sp>
        </p:grpSp>
        <p:pic>
          <p:nvPicPr>
            <p:cNvPr id="65" name="Slika 5">
              <a:extLst>
                <a:ext uri="{FF2B5EF4-FFF2-40B4-BE49-F238E27FC236}">
                  <a16:creationId xmlns:a16="http://schemas.microsoft.com/office/drawing/2014/main" id="{AABD8382-F2F5-4CCC-A811-A34B5A9F0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9" r="8779" b="34717"/>
            <a:stretch/>
          </p:blipFill>
          <p:spPr>
            <a:xfrm>
              <a:off x="837817" y="3601342"/>
              <a:ext cx="1872429" cy="1038004"/>
            </a:xfrm>
            <a:prstGeom prst="rect">
              <a:avLst/>
            </a:prstGeom>
          </p:spPr>
        </p:pic>
        <p:pic>
          <p:nvPicPr>
            <p:cNvPr id="67" name="Slika 52">
              <a:extLst>
                <a:ext uri="{FF2B5EF4-FFF2-40B4-BE49-F238E27FC236}">
                  <a16:creationId xmlns:a16="http://schemas.microsoft.com/office/drawing/2014/main" id="{119D4739-A00D-463C-9FA6-B5DEB161D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66" y="1897520"/>
              <a:ext cx="914400" cy="129380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66BEC47-5761-4C35-93AF-0F8BEAC4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59" b="97731" l="8046" r="97701">
                          <a14:foregroundMark x1="51341" y1="6159" x2="51341" y2="6159"/>
                          <a14:foregroundMark x1="50575" y1="2917" x2="50575" y2="2917"/>
                          <a14:foregroundMark x1="93103" y1="40032" x2="93103" y2="40032"/>
                          <a14:foregroundMark x1="90038" y1="49757" x2="90038" y2="49757"/>
                          <a14:foregroundMark x1="48659" y1="94165" x2="48659" y2="94165"/>
                          <a14:foregroundMark x1="50192" y1="97893" x2="50192" y2="97893"/>
                          <a14:foregroundMark x1="8812" y1="40032" x2="8812" y2="40032"/>
                          <a14:foregroundMark x1="93870" y1="51378" x2="93870" y2="51378"/>
                          <a14:foregroundMark x1="52107" y1="1459" x2="52107" y2="1459"/>
                          <a14:foregroundMark x1="95785" y1="40843" x2="95785" y2="40843"/>
                          <a14:foregroundMark x1="97701" y1="49919" x2="97701" y2="499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557160" y="2134715"/>
              <a:ext cx="401090" cy="9481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0F0881-5FCC-4873-B98C-B21D6A90F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7" b="94833" l="8269" r="93282">
                          <a14:foregroundMark x1="38243" y1="10667" x2="48579" y2="10667"/>
                          <a14:foregroundMark x1="48579" y1="10667" x2="58656" y2="10167"/>
                          <a14:foregroundMark x1="58656" y1="10167" x2="52713" y2="4667"/>
                          <a14:foregroundMark x1="52713" y1="4667" x2="41602" y2="5333"/>
                          <a14:foregroundMark x1="41602" y1="5333" x2="37726" y2="10500"/>
                          <a14:foregroundMark x1="83463" y1="67667" x2="91731" y2="71833"/>
                          <a14:foregroundMark x1="91731" y1="71833" x2="93282" y2="78500"/>
                          <a14:foregroundMark x1="93282" y1="78500" x2="85788" y2="83667"/>
                          <a14:foregroundMark x1="85788" y1="83667" x2="83463" y2="76833"/>
                          <a14:foregroundMark x1="83463" y1="76833" x2="84496" y2="70333"/>
                          <a14:foregroundMark x1="84496" y1="70333" x2="83463" y2="68833"/>
                          <a14:foregroundMark x1="9819" y1="70333" x2="9561" y2="77667"/>
                          <a14:foregroundMark x1="9561" y1="77667" x2="8527" y2="70667"/>
                          <a14:foregroundMark x1="8527" y1="70667" x2="8786" y2="70667"/>
                          <a14:foregroundMark x1="21189" y1="90167" x2="31783" y2="92833"/>
                          <a14:foregroundMark x1="31783" y1="92833" x2="54522" y2="94167"/>
                          <a14:foregroundMark x1="54522" y1="94167" x2="75711" y2="91667"/>
                          <a14:foregroundMark x1="75711" y1="91667" x2="32041" y2="89000"/>
                          <a14:foregroundMark x1="32041" y1="89000" x2="22739" y2="89500"/>
                          <a14:foregroundMark x1="81137" y1="91500" x2="81912" y2="92500"/>
                          <a14:foregroundMark x1="84496" y1="94833" x2="83979" y2="9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593" y="2226324"/>
              <a:ext cx="557556" cy="86442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5AAC9A5-2011-4FFF-970B-6CA59DD30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56" b="94362" l="6731" r="92308">
                          <a14:foregroundMark x1="36218" y1="9950" x2="50962" y2="9950"/>
                          <a14:foregroundMark x1="50962" y1="9950" x2="65705" y2="9287"/>
                          <a14:foregroundMark x1="65705" y1="9287" x2="54808" y2="3648"/>
                          <a14:foregroundMark x1="54808" y1="3648" x2="39744" y2="5307"/>
                          <a14:foregroundMark x1="39744" y1="5307" x2="34615" y2="9287"/>
                          <a14:foregroundMark x1="40064" y1="2322" x2="56090" y2="2156"/>
                          <a14:foregroundMark x1="56090" y1="2156" x2="56731" y2="2156"/>
                          <a14:foregroundMark x1="92628" y1="43284" x2="92308" y2="48259"/>
                          <a14:foregroundMark x1="7692" y1="44776" x2="7051" y2="49254"/>
                          <a14:foregroundMark x1="34615" y1="94859" x2="59936" y2="94362"/>
                          <a14:foregroundMark x1="59936" y1="94362" x2="65385" y2="943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255321" y="5420806"/>
              <a:ext cx="363354" cy="70225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9E8DB71-AE9A-45CC-9933-8BEECCD4A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12" b="98495" l="3778" r="93703">
                          <a14:foregroundMark x1="10076" y1="21906" x2="14358" y2="6355"/>
                          <a14:foregroundMark x1="14358" y1="6355" x2="6297" y2="11538"/>
                          <a14:foregroundMark x1="6297" y1="11538" x2="5542" y2="43311"/>
                          <a14:foregroundMark x1="5542" y1="43311" x2="10831" y2="35452"/>
                          <a14:foregroundMark x1="10831" y1="35452" x2="10076" y2="22742"/>
                          <a14:foregroundMark x1="4282" y1="7191" x2="14861" y2="4682"/>
                          <a14:foregroundMark x1="14861" y1="4682" x2="4534" y2="7191"/>
                          <a14:foregroundMark x1="90428" y1="10033" x2="87406" y2="43478"/>
                          <a14:foregroundMark x1="87406" y1="43478" x2="94962" y2="37291"/>
                          <a14:foregroundMark x1="94962" y1="37291" x2="96725" y2="11037"/>
                          <a14:foregroundMark x1="96725" y1="11037" x2="93703" y2="3512"/>
                          <a14:foregroundMark x1="93703" y1="3512" x2="89169" y2="11037"/>
                          <a14:foregroundMark x1="89169" y1="11037" x2="89169" y2="11538"/>
                          <a14:foregroundMark x1="37280" y1="87793" x2="34257" y2="95485"/>
                          <a14:foregroundMark x1="34257" y1="95485" x2="58438" y2="97993"/>
                          <a14:foregroundMark x1="58438" y1="97993" x2="65743" y2="92475"/>
                          <a14:foregroundMark x1="65743" y1="92475" x2="54912" y2="87625"/>
                          <a14:foregroundMark x1="54912" y1="87625" x2="37783" y2="88796"/>
                          <a14:foregroundMark x1="36272" y1="96488" x2="50126" y2="96321"/>
                          <a14:foregroundMark x1="50126" y1="96321" x2="39295" y2="98495"/>
                          <a14:foregroundMark x1="39295" y1="98495" x2="35516" y2="96990"/>
                          <a14:foregroundMark x1="6297" y1="3679" x2="5793" y2="36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61197" y="5405866"/>
              <a:ext cx="466210" cy="70225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9E245FB-A1D5-46F1-8FE6-3BA045D46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740" b="97724" l="10000" r="91154">
                          <a14:foregroundMark x1="24231" y1="5528" x2="13846" y2="14146"/>
                          <a14:foregroundMark x1="13846" y1="14146" x2="35769" y2="11545"/>
                          <a14:foregroundMark x1="35769" y1="11545" x2="21923" y2="7805"/>
                          <a14:foregroundMark x1="25385" y1="3902" x2="25385" y2="3902"/>
                          <a14:foregroundMark x1="91154" y1="12683" x2="91154" y2="12683"/>
                          <a14:foregroundMark x1="91923" y1="58862" x2="91923" y2="58862"/>
                          <a14:foregroundMark x1="50000" y1="4715" x2="50000" y2="4715"/>
                          <a14:foregroundMark x1="53077" y1="94146" x2="53077" y2="94146"/>
                          <a14:foregroundMark x1="15769" y1="68618" x2="15769" y2="68618"/>
                          <a14:foregroundMark x1="56154" y1="97724" x2="56154" y2="977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6413" y="5255863"/>
              <a:ext cx="376870" cy="89144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909B37-8332-427E-8909-660922BF00E5}"/>
              </a:ext>
            </a:extLst>
          </p:cNvPr>
          <p:cNvGrpSpPr/>
          <p:nvPr/>
        </p:nvGrpSpPr>
        <p:grpSpPr>
          <a:xfrm>
            <a:off x="5314630" y="863203"/>
            <a:ext cx="2220511" cy="4921486"/>
            <a:chOff x="9002086" y="929929"/>
            <a:chExt cx="2166938" cy="5318125"/>
          </a:xfrm>
        </p:grpSpPr>
        <p:grpSp>
          <p:nvGrpSpPr>
            <p:cNvPr id="68" name="Group 1">
              <a:extLst>
                <a:ext uri="{FF2B5EF4-FFF2-40B4-BE49-F238E27FC236}">
                  <a16:creationId xmlns:a16="http://schemas.microsoft.com/office/drawing/2014/main" id="{7A0D8E27-5C13-4F98-A872-C60C5A10E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2086" y="929929"/>
              <a:ext cx="2166938" cy="5318125"/>
              <a:chOff x="172986" y="756047"/>
              <a:chExt cx="2167689" cy="398873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F329ADB-78C5-4576-ABC7-55C728625EA9}"/>
                  </a:ext>
                </a:extLst>
              </p:cNvPr>
              <p:cNvSpPr/>
              <p:nvPr/>
            </p:nvSpPr>
            <p:spPr>
              <a:xfrm>
                <a:off x="172986" y="756047"/>
                <a:ext cx="2167689" cy="3988731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0" name="TextBox 27">
                <a:extLst>
                  <a:ext uri="{FF2B5EF4-FFF2-40B4-BE49-F238E27FC236}">
                    <a16:creationId xmlns:a16="http://schemas.microsoft.com/office/drawing/2014/main" id="{C6C8D105-6DE8-475D-ACE4-21558C568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86" y="776333"/>
                <a:ext cx="2167689" cy="29933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sl-SI"/>
                </a:defPPr>
                <a:lvl1pPr algn="ctr">
                  <a:defRPr sz="1600" b="1">
                    <a:solidFill>
                      <a:srgbClr val="FFFFFF"/>
                    </a:solidFill>
                    <a:latin typeface="Verdana"/>
                  </a:defRPr>
                </a:lvl1pPr>
              </a:lstStyle>
              <a:p>
                <a:r>
                  <a:rPr lang="hu-HU" sz="1200" dirty="0"/>
                  <a:t>Segédenergia nélküli hőmérséklet szabályozó</a:t>
                </a:r>
                <a:endParaRPr lang="en-US" sz="120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B898657-7E95-4A2D-AF49-BDEEB152D25E}"/>
                  </a:ext>
                </a:extLst>
              </p:cNvPr>
              <p:cNvSpPr/>
              <p:nvPr/>
            </p:nvSpPr>
            <p:spPr>
              <a:xfrm>
                <a:off x="280973" y="1374002"/>
                <a:ext cx="1896132" cy="107993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4" name="Text Box 16">
                <a:extLst>
                  <a:ext uri="{FF2B5EF4-FFF2-40B4-BE49-F238E27FC236}">
                    <a16:creationId xmlns:a16="http://schemas.microsoft.com/office/drawing/2014/main" id="{F01819A0-9D69-4E70-98B0-6AFD1B256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431" y="1348150"/>
                <a:ext cx="1917914" cy="16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750" b="1" dirty="0" err="1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Multifun</a:t>
                </a:r>
                <a:r>
                  <a:rPr lang="hu-HU" altLang="en-US" sz="750" b="1" dirty="0" err="1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kc</a:t>
                </a:r>
                <a:r>
                  <a:rPr lang="en-US" altLang="en-US" sz="750" b="1" dirty="0" err="1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i</a:t>
                </a:r>
                <a:r>
                  <a:rPr lang="hu-HU" altLang="en-US" sz="750" b="1" dirty="0" err="1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ós</a:t>
                </a:r>
                <a:r>
                  <a:rPr lang="en-US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 </a:t>
                </a:r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szabályozók</a:t>
                </a:r>
                <a:endParaRPr lang="en-US" altLang="en-US" sz="750" b="1" dirty="0">
                  <a:solidFill>
                    <a:srgbClr val="FFFFFF"/>
                  </a:solidFill>
                  <a:latin typeface="Verdana"/>
                  <a:ea typeface="SimSun" pitchFamily="2" charset="-122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CAE2B79-8DFC-4A38-9C43-0694AFE27EA4}"/>
                  </a:ext>
                </a:extLst>
              </p:cNvPr>
              <p:cNvSpPr/>
              <p:nvPr/>
            </p:nvSpPr>
            <p:spPr>
              <a:xfrm>
                <a:off x="280973" y="2500372"/>
                <a:ext cx="1896132" cy="107993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77" name="Text Box 16">
                <a:extLst>
                  <a:ext uri="{FF2B5EF4-FFF2-40B4-BE49-F238E27FC236}">
                    <a16:creationId xmlns:a16="http://schemas.microsoft.com/office/drawing/2014/main" id="{8FE5D3D6-ECD9-490B-AB36-7FABDA6CA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431" y="2500302"/>
                <a:ext cx="1917914" cy="16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altLang="en-US" sz="750" b="1" dirty="0">
                    <a:solidFill>
                      <a:srgbClr val="FFFFFF"/>
                    </a:solidFill>
                    <a:latin typeface="Verdana"/>
                    <a:ea typeface="SimSun" pitchFamily="2" charset="-122"/>
                  </a:rPr>
                  <a:t>Hőmérséklet szabályozók</a:t>
                </a:r>
                <a:endParaRPr lang="en-US" altLang="en-US" sz="750" dirty="0">
                  <a:solidFill>
                    <a:srgbClr val="FFFFFF"/>
                  </a:solidFill>
                  <a:latin typeface="Verdana"/>
                  <a:ea typeface="SimSun" pitchFamily="2" charset="-122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2FBAC5B-8E22-4077-A68F-15B34CE5D4FB}"/>
                  </a:ext>
                </a:extLst>
              </p:cNvPr>
              <p:cNvSpPr/>
              <p:nvPr/>
            </p:nvSpPr>
            <p:spPr>
              <a:xfrm>
                <a:off x="280973" y="3633665"/>
                <a:ext cx="1896132" cy="107993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pic>
          <p:nvPicPr>
            <p:cNvPr id="56" name="Billede 8">
              <a:extLst>
                <a:ext uri="{FF2B5EF4-FFF2-40B4-BE49-F238E27FC236}">
                  <a16:creationId xmlns:a16="http://schemas.microsoft.com/office/drawing/2014/main" id="{54F3B369-0E1F-459E-AB39-DCA4DD197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8811" y="2409764"/>
              <a:ext cx="611005" cy="757793"/>
            </a:xfrm>
            <a:prstGeom prst="rect">
              <a:avLst/>
            </a:prstGeom>
          </p:spPr>
        </p:pic>
        <p:pic>
          <p:nvPicPr>
            <p:cNvPr id="57" name="Billede 9">
              <a:extLst>
                <a:ext uri="{FF2B5EF4-FFF2-40B4-BE49-F238E27FC236}">
                  <a16:creationId xmlns:a16="http://schemas.microsoft.com/office/drawing/2014/main" id="{DBE0106B-ECE3-4833-A4E3-0841ADD89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964" y="2250727"/>
              <a:ext cx="680299" cy="843734"/>
            </a:xfrm>
            <a:prstGeom prst="rect">
              <a:avLst/>
            </a:prstGeom>
          </p:spPr>
        </p:pic>
        <p:pic>
          <p:nvPicPr>
            <p:cNvPr id="58" name="Billede 7">
              <a:extLst>
                <a:ext uri="{FF2B5EF4-FFF2-40B4-BE49-F238E27FC236}">
                  <a16:creationId xmlns:a16="http://schemas.microsoft.com/office/drawing/2014/main" id="{9047753C-C2F4-47C0-88A6-362886A5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473" y="2000736"/>
              <a:ext cx="928544" cy="1151618"/>
            </a:xfrm>
            <a:prstGeom prst="rect">
              <a:avLst/>
            </a:prstGeom>
          </p:spPr>
        </p:pic>
        <p:pic>
          <p:nvPicPr>
            <p:cNvPr id="60" name="Billede 9">
              <a:extLst>
                <a:ext uri="{FF2B5EF4-FFF2-40B4-BE49-F238E27FC236}">
                  <a16:creationId xmlns:a16="http://schemas.microsoft.com/office/drawing/2014/main" id="{B8E9B9D8-2413-4620-A045-B57FC3902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724" y="5074034"/>
              <a:ext cx="859955" cy="1066551"/>
            </a:xfrm>
            <a:prstGeom prst="rect">
              <a:avLst/>
            </a:prstGeom>
          </p:spPr>
        </p:pic>
        <p:pic>
          <p:nvPicPr>
            <p:cNvPr id="62" name="Billede 7">
              <a:extLst>
                <a:ext uri="{FF2B5EF4-FFF2-40B4-BE49-F238E27FC236}">
                  <a16:creationId xmlns:a16="http://schemas.microsoft.com/office/drawing/2014/main" id="{185DFE37-A5C2-42E7-8DE7-E9DDA5E65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5493" y="3590338"/>
              <a:ext cx="832588" cy="1032608"/>
            </a:xfrm>
            <a:prstGeom prst="rect">
              <a:avLst/>
            </a:prstGeom>
          </p:spPr>
        </p:pic>
      </p:grpSp>
      <p:sp>
        <p:nvSpPr>
          <p:cNvPr id="73" name="Text Box 16">
            <a:extLst>
              <a:ext uri="{FF2B5EF4-FFF2-40B4-BE49-F238E27FC236}">
                <a16:creationId xmlns:a16="http://schemas.microsoft.com/office/drawing/2014/main" id="{EE8043A2-20D0-481F-BA8F-62B45202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735" y="4431351"/>
            <a:ext cx="14379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750" b="1" dirty="0" err="1">
                <a:solidFill>
                  <a:srgbClr val="FFFFFF"/>
                </a:solidFill>
                <a:latin typeface="Verdana"/>
                <a:ea typeface="SimSun" pitchFamily="2" charset="-122"/>
              </a:rPr>
              <a:t>Integr</a:t>
            </a:r>
            <a:r>
              <a:rPr lang="hu-HU" altLang="en-US" sz="750" b="1" dirty="0">
                <a:solidFill>
                  <a:srgbClr val="FFFFFF"/>
                </a:solidFill>
                <a:latin typeface="Verdana"/>
                <a:ea typeface="SimSun" pitchFamily="2" charset="-122"/>
              </a:rPr>
              <a:t>ált</a:t>
            </a:r>
            <a:r>
              <a:rPr lang="en-US" altLang="en-US" sz="750" b="1" dirty="0">
                <a:solidFill>
                  <a:srgbClr val="FFFFFF"/>
                </a:solidFill>
                <a:latin typeface="Verdana"/>
                <a:ea typeface="SimSun" pitchFamily="2" charset="-122"/>
              </a:rPr>
              <a:t> </a:t>
            </a:r>
            <a:r>
              <a:rPr lang="hu-HU" altLang="en-US" sz="750" b="1" dirty="0">
                <a:solidFill>
                  <a:srgbClr val="FFFFFF"/>
                </a:solidFill>
                <a:latin typeface="Verdana"/>
                <a:ea typeface="SimSun" pitchFamily="2" charset="-122"/>
              </a:rPr>
              <a:t>Hőmérséklet szabályozók</a:t>
            </a:r>
            <a:endParaRPr lang="en-US" altLang="en-US" sz="750" dirty="0">
              <a:solidFill>
                <a:srgbClr val="FFFFFF"/>
              </a:solidFill>
              <a:latin typeface="Verdana"/>
              <a:ea typeface="SimSun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DAEFD-9591-4AE4-9D5B-A6F48D6B6E6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8992" y="4996167"/>
            <a:ext cx="876242" cy="410738"/>
          </a:xfrm>
          <a:prstGeom prst="rect">
            <a:avLst/>
          </a:prstGeom>
        </p:spPr>
      </p:pic>
      <p:pic>
        <p:nvPicPr>
          <p:cNvPr id="78" name="Billede 8">
            <a:extLst>
              <a:ext uri="{FF2B5EF4-FFF2-40B4-BE49-F238E27FC236}">
                <a16:creationId xmlns:a16="http://schemas.microsoft.com/office/drawing/2014/main" id="{317EFAF9-19AA-4820-8006-E0410D385EF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65" y="3365435"/>
            <a:ext cx="598618" cy="742430"/>
          </a:xfrm>
          <a:prstGeom prst="rect">
            <a:avLst/>
          </a:prstGeom>
        </p:spPr>
      </p:pic>
      <p:pic>
        <p:nvPicPr>
          <p:cNvPr id="79" name="Billede 7">
            <a:extLst>
              <a:ext uri="{FF2B5EF4-FFF2-40B4-BE49-F238E27FC236}">
                <a16:creationId xmlns:a16="http://schemas.microsoft.com/office/drawing/2014/main" id="{D284C387-F674-4B27-983F-1EA590335C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15" y="3332958"/>
            <a:ext cx="740530" cy="918436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2456E7E-E1C7-48AF-9F62-47E4DE54A567}"/>
              </a:ext>
            </a:extLst>
          </p:cNvPr>
          <p:cNvSpPr txBox="1">
            <a:spLocks/>
          </p:cNvSpPr>
          <p:nvPr/>
        </p:nvSpPr>
        <p:spPr bwMode="auto">
          <a:xfrm>
            <a:off x="1190625" y="414864"/>
            <a:ext cx="8656376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hu-HU" altLang="en-US" dirty="0">
                <a:solidFill>
                  <a:srgbClr val="000000"/>
                </a:solidFill>
                <a:latin typeface="Verdana" pitchFamily="34" charset="0"/>
              </a:rPr>
              <a:t>Segédenergia nélküli szelepek szabályozók alap típusai</a:t>
            </a: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5901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6851-1144-40CD-A1CF-E1D4F118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</a:rPr>
              <a:t>Beruházási</a:t>
            </a:r>
            <a:r>
              <a:rPr lang="sl-SI" dirty="0"/>
              <a:t> </a:t>
            </a:r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</a:rPr>
              <a:t>költség &amp; megtérülés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34264-8E0D-4D44-859B-0BDEA775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Danfoss rendszerelemek költsége		≈12.500 EUR (egyszeri)</a:t>
            </a:r>
            <a:br>
              <a:rPr lang="sl-SI" dirty="0"/>
            </a:br>
            <a:r>
              <a:rPr lang="sl-SI" sz="1400" dirty="0"/>
              <a:t>(AVQM + AME + HEX)</a:t>
            </a:r>
            <a:endParaRPr lang="sl-SI" dirty="0"/>
          </a:p>
          <a:p>
            <a:r>
              <a:rPr lang="sl-SI" dirty="0"/>
              <a:t>EMS csomag ára				≈17.000 EUR/év</a:t>
            </a:r>
            <a:br>
              <a:rPr lang="sl-SI" dirty="0"/>
            </a:br>
            <a:r>
              <a:rPr lang="sl-SI" sz="1400" dirty="0"/>
              <a:t>(éves előfizetési díj)</a:t>
            </a:r>
            <a:endParaRPr lang="sl-SI" sz="1600" dirty="0"/>
          </a:p>
          <a:p>
            <a:endParaRPr lang="sl-SI" dirty="0"/>
          </a:p>
          <a:p>
            <a:r>
              <a:rPr lang="sl-SI" sz="2600" b="1" dirty="0"/>
              <a:t>Megtakarítás évente			40.000÷50.000 EUR/év</a:t>
            </a:r>
            <a:br>
              <a:rPr lang="sl-SI" dirty="0"/>
            </a:br>
            <a:r>
              <a:rPr lang="sl-SI" sz="2600" dirty="0"/>
              <a:t>ebből</a:t>
            </a:r>
            <a:r>
              <a:rPr lang="sl-SI" dirty="0"/>
              <a:t> </a:t>
            </a:r>
            <a:r>
              <a:rPr lang="sl-SI" sz="1400" dirty="0"/>
              <a:t>19.500 EUR megtakarítás mivel nincs büntető költség magas térfogatáram és magas visszatérő hőmérséklet miatt.</a:t>
            </a:r>
            <a:br>
              <a:rPr lang="sl-SI" sz="1400" dirty="0"/>
            </a:br>
            <a:endParaRPr lang="sl-SI" sz="1400" dirty="0"/>
          </a:p>
          <a:p>
            <a:endParaRPr lang="sl-SI" sz="1400" dirty="0"/>
          </a:p>
          <a:p>
            <a:r>
              <a:rPr lang="sl-SI" sz="2600" b="1" dirty="0"/>
              <a:t>Megtérülés	</a:t>
            </a:r>
            <a:r>
              <a:rPr lang="sl-SI" b="1" dirty="0"/>
              <a:t>				&lt; 9 hónap</a:t>
            </a:r>
          </a:p>
        </p:txBody>
      </p:sp>
    </p:spTree>
    <p:extLst>
      <p:ext uri="{BB962C8B-B14F-4D97-AF65-F5344CB8AC3E}">
        <p14:creationId xmlns:p14="http://schemas.microsoft.com/office/powerpoint/2010/main" val="67393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3600-8E66-4838-8D70-FF9A94CD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Vevői Nyilatkozat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ESM,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Dunderon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AB01-AB94-46EC-8FEB-BEE25CBA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734120"/>
            <a:ext cx="8308975" cy="38020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</a:t>
            </a:r>
            <a:r>
              <a:rPr lang="hu-HU" dirty="0"/>
              <a:t>MV</a:t>
            </a:r>
            <a:r>
              <a:rPr lang="en-US" dirty="0"/>
              <a:t> </a:t>
            </a:r>
            <a:r>
              <a:rPr lang="hu-HU" dirty="0"/>
              <a:t>hőmérséklet egyenletes az igényeknek megfelelő</a:t>
            </a:r>
            <a:endParaRPr lang="en-US" dirty="0"/>
          </a:p>
          <a:p>
            <a:r>
              <a:rPr lang="en-US" dirty="0"/>
              <a:t>AVQM </a:t>
            </a:r>
            <a:r>
              <a:rPr lang="hu-HU" dirty="0"/>
              <a:t>szelepek megfelelően kezelik a változó térfogatáramú szekunder rendszer változásait</a:t>
            </a:r>
          </a:p>
          <a:p>
            <a:r>
              <a:rPr lang="en-US" dirty="0"/>
              <a:t>S</a:t>
            </a:r>
            <a:r>
              <a:rPr lang="hu-HU" dirty="0"/>
              <a:t>z</a:t>
            </a:r>
            <a:r>
              <a:rPr lang="en-US" dirty="0"/>
              <a:t>e</a:t>
            </a:r>
            <a:r>
              <a:rPr lang="hu-HU" dirty="0" err="1"/>
              <a:t>kunder</a:t>
            </a:r>
            <a:r>
              <a:rPr lang="en-US" dirty="0"/>
              <a:t> </a:t>
            </a:r>
            <a:r>
              <a:rPr lang="hu-HU" dirty="0"/>
              <a:t>kör</a:t>
            </a:r>
            <a:r>
              <a:rPr lang="en-US" dirty="0"/>
              <a:t> </a:t>
            </a:r>
            <a:r>
              <a:rPr lang="hu-HU" dirty="0"/>
              <a:t>előremenő hőmérséklete</a:t>
            </a:r>
            <a:r>
              <a:rPr lang="en-US" dirty="0"/>
              <a:t> 60 °C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beállítva</a:t>
            </a:r>
            <a:br>
              <a:rPr lang="en-US" dirty="0"/>
            </a:br>
            <a:r>
              <a:rPr lang="en-US" dirty="0"/>
              <a:t>(</a:t>
            </a:r>
            <a:r>
              <a:rPr lang="hu-HU" dirty="0"/>
              <a:t>korábbi</a:t>
            </a:r>
            <a:r>
              <a:rPr lang="en-US" dirty="0"/>
              <a:t> 70 °C)</a:t>
            </a:r>
          </a:p>
          <a:p>
            <a:r>
              <a:rPr lang="en-US" dirty="0"/>
              <a:t>S</a:t>
            </a:r>
            <a:r>
              <a:rPr lang="hu-HU" dirty="0"/>
              <a:t>z</a:t>
            </a:r>
            <a:r>
              <a:rPr lang="en-US" dirty="0"/>
              <a:t>e</a:t>
            </a:r>
            <a:r>
              <a:rPr lang="hu-HU" dirty="0" err="1"/>
              <a:t>kunder</a:t>
            </a:r>
            <a:r>
              <a:rPr lang="en-US" dirty="0"/>
              <a:t> </a:t>
            </a:r>
            <a:r>
              <a:rPr lang="hu-HU" dirty="0"/>
              <a:t>kör</a:t>
            </a:r>
            <a:r>
              <a:rPr lang="en-US" dirty="0"/>
              <a:t> </a:t>
            </a:r>
            <a:r>
              <a:rPr lang="hu-HU" dirty="0"/>
              <a:t>térfogatárama</a:t>
            </a:r>
            <a:r>
              <a:rPr lang="en-US" dirty="0"/>
              <a:t> </a:t>
            </a:r>
            <a:r>
              <a:rPr lang="hu-HU" dirty="0"/>
              <a:t>szivattyú névleges </a:t>
            </a:r>
            <a:r>
              <a:rPr lang="en-US" dirty="0"/>
              <a:t>20%</a:t>
            </a:r>
            <a:r>
              <a:rPr lang="hu-HU" dirty="0"/>
              <a:t>-</a:t>
            </a:r>
            <a:r>
              <a:rPr lang="hu-HU" dirty="0" err="1"/>
              <a:t>ra</a:t>
            </a:r>
            <a:r>
              <a:rPr lang="hu-HU" dirty="0"/>
              <a:t> beállítva</a:t>
            </a:r>
            <a:r>
              <a:rPr lang="en-US" dirty="0"/>
              <a:t> (</a:t>
            </a:r>
            <a:r>
              <a:rPr lang="hu-HU" dirty="0"/>
              <a:t>korábbi</a:t>
            </a:r>
            <a:r>
              <a:rPr lang="en-US" dirty="0"/>
              <a:t> 40%</a:t>
            </a:r>
            <a:r>
              <a:rPr lang="hu-HU" dirty="0"/>
              <a:t>-</a:t>
            </a:r>
            <a:r>
              <a:rPr lang="hu-HU" dirty="0" err="1"/>
              <a:t>ról</a:t>
            </a:r>
            <a:r>
              <a:rPr lang="en-US" dirty="0"/>
              <a:t>)</a:t>
            </a:r>
          </a:p>
          <a:p>
            <a:r>
              <a:rPr lang="hu-HU" dirty="0"/>
              <a:t>Távfűtési visszatérő hőmérséklet rendkívül alacsony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Göteborg</a:t>
            </a:r>
            <a:r>
              <a:rPr lang="en-US" sz="1400" dirty="0"/>
              <a:t> </a:t>
            </a:r>
            <a:r>
              <a:rPr lang="en-US" sz="1400" dirty="0" err="1"/>
              <a:t>Energi</a:t>
            </a:r>
            <a:r>
              <a:rPr lang="hu-HU" sz="1400" dirty="0"/>
              <a:t>-</a:t>
            </a:r>
            <a:r>
              <a:rPr lang="hu-HU" sz="1400" dirty="0" err="1"/>
              <a:t>álltal</a:t>
            </a:r>
            <a:r>
              <a:rPr lang="hu-HU" sz="1400" dirty="0"/>
              <a:t> igazolt</a:t>
            </a:r>
            <a:r>
              <a:rPr lang="en-US" sz="1400" dirty="0"/>
              <a:t>)</a:t>
            </a:r>
            <a:endParaRPr lang="en-US" dirty="0"/>
          </a:p>
          <a:p>
            <a:r>
              <a:rPr lang="hu-HU" dirty="0"/>
              <a:t>Távfűtési térfogatáram rendkívül alacsony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dirty="0" err="1"/>
              <a:t>Göteborg</a:t>
            </a:r>
            <a:r>
              <a:rPr lang="en-US" sz="1400" dirty="0"/>
              <a:t> </a:t>
            </a:r>
            <a:r>
              <a:rPr lang="en-US" sz="1400" dirty="0" err="1"/>
              <a:t>Energi</a:t>
            </a:r>
            <a:r>
              <a:rPr lang="hu-HU" sz="1400" dirty="0"/>
              <a:t>-</a:t>
            </a:r>
            <a:r>
              <a:rPr lang="hu-HU" sz="1400" dirty="0" err="1"/>
              <a:t>álltal</a:t>
            </a:r>
            <a:r>
              <a:rPr lang="hu-HU" sz="1400" dirty="0"/>
              <a:t> igazolt</a:t>
            </a:r>
            <a:r>
              <a:rPr lang="en-US" sz="1400" dirty="0"/>
              <a:t>)</a:t>
            </a:r>
            <a:endParaRPr lang="en-US" dirty="0"/>
          </a:p>
          <a:p>
            <a:r>
              <a:rPr lang="hu-HU" b="1" dirty="0"/>
              <a:t>Felhasználó szuper elégedett</a:t>
            </a:r>
            <a:r>
              <a:rPr lang="en-US" b="1" dirty="0"/>
              <a:t>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A6E3ADD-C91B-4AAA-9506-060D414332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6160" y="49354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showAsIcon="1" r:id="rId3" imgW="914400" imgH="792360" progId="AcroExch.Document.DC">
                  <p:embed/>
                </p:oleObj>
              </mc:Choice>
              <mc:Fallback>
                <p:oleObj name="Acrobat Document" showAsIcon="1" r:id="rId3" imgW="914400" imgH="79236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6E3ADD-C91B-4AAA-9506-060D41433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60" y="49354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4A3FF7-91D0-4EA6-BD3C-543CBB3046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9610" y="49354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showAsIcon="1" r:id="rId5" imgW="914400" imgH="792360" progId="AcroExch.Document.11">
                  <p:embed/>
                </p:oleObj>
              </mc:Choice>
              <mc:Fallback>
                <p:oleObj name="Acrobat Document" showAsIcon="1" r:id="rId5" imgW="914400" imgH="792360" progId="AcroExch.Document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4A3FF7-91D0-4EA6-BD3C-543CBB304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9610" y="49354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9" descr="Related image">
            <a:extLst>
              <a:ext uri="{FF2B5EF4-FFF2-40B4-BE49-F238E27FC236}">
                <a16:creationId xmlns:a16="http://schemas.microsoft.com/office/drawing/2014/main" id="{3CE14E8C-57A4-47ED-A81D-056E1EEC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988">
            <a:off x="5992481" y="3845441"/>
            <a:ext cx="1956027" cy="13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45668" y="6371031"/>
            <a:ext cx="117232" cy="1172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r">
              <a:spcBef>
                <a:spcPts val="185"/>
              </a:spcBef>
              <a:defRPr sz="738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 kern="0"/>
              <a:pPr>
                <a:defRPr/>
              </a:pPr>
              <a:t>32</a:t>
            </a:fld>
            <a:endParaRPr kern="0"/>
          </a:p>
        </p:txBody>
      </p: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95319" y="770791"/>
            <a:ext cx="7669824" cy="864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1662" dirty="0"/>
              <a:t>WEB tool:</a:t>
            </a:r>
            <a:br>
              <a:rPr lang="en-US" dirty="0"/>
            </a:br>
            <a:r>
              <a:rPr i="1" dirty="0"/>
              <a:t>Heat Selector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half" idx="1"/>
          </p:nvPr>
        </p:nvSpPr>
        <p:spPr>
          <a:xfrm>
            <a:off x="695321" y="1619251"/>
            <a:ext cx="3073847" cy="4302370"/>
          </a:xfrm>
          <a:prstGeom prst="rect">
            <a:avLst/>
          </a:prstGeom>
        </p:spPr>
        <p:txBody>
          <a:bodyPr/>
          <a:lstStyle/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Alkalmazás kiválasztása</a:t>
            </a:r>
            <a:endParaRPr lang="en-US" dirty="0">
              <a:solidFill>
                <a:srgbClr val="000000"/>
              </a:solidFill>
            </a:endParaRPr>
          </a:p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Egyszerű számítás</a:t>
            </a:r>
            <a:endParaRPr lang="en-US" dirty="0">
              <a:solidFill>
                <a:srgbClr val="000000"/>
              </a:solidFill>
            </a:endParaRPr>
          </a:p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Termék összehasonlítás és kiválasztás</a:t>
            </a:r>
            <a:endParaRPr lang="en-US" dirty="0">
              <a:solidFill>
                <a:srgbClr val="000000"/>
              </a:solidFill>
            </a:endParaRPr>
          </a:p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Riport készítése a kiválasztásról</a:t>
            </a:r>
            <a:endParaRPr lang="en-US" dirty="0">
              <a:solidFill>
                <a:srgbClr val="000000"/>
              </a:solidFill>
            </a:endParaRPr>
          </a:p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Dokumentációk és segédanyagok letöltése</a:t>
            </a:r>
            <a:endParaRPr lang="en-US" dirty="0">
              <a:solidFill>
                <a:srgbClr val="000000"/>
              </a:solidFill>
            </a:endParaRPr>
          </a:p>
          <a:p>
            <a:pPr marL="0" indent="0" defTabSz="827200">
              <a:spcBef>
                <a:spcPts val="1108"/>
              </a:spcBef>
              <a:spcAft>
                <a:spcPts val="554"/>
              </a:spcAft>
              <a:buClrTx/>
              <a:buNone/>
              <a:defRPr sz="1764">
                <a:solidFill>
                  <a:srgbClr val="FFFFFF"/>
                </a:solidFill>
              </a:defRPr>
            </a:pPr>
            <a:r>
              <a:rPr lang="hu-HU" dirty="0">
                <a:solidFill>
                  <a:srgbClr val="000000"/>
                </a:solidFill>
              </a:rPr>
              <a:t>Folyamatosan karbantartott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1" name="Danfos_heat_leafle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350" y="263770"/>
            <a:ext cx="5070959" cy="59187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457866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>
                <a:hlinkClick r:id="rId3"/>
              </a:rPr>
              <a:t>Antal.kubinyi@danfoss.com</a:t>
            </a:r>
            <a:endParaRPr lang="hu-HU" dirty="0"/>
          </a:p>
          <a:p>
            <a:r>
              <a:rPr lang="hu-HU" dirty="0"/>
              <a:t>0620-4735386</a:t>
            </a: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4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2">
            <a:extLst>
              <a:ext uri="{FF2B5EF4-FFF2-40B4-BE49-F238E27FC236}">
                <a16:creationId xmlns:a16="http://schemas.microsoft.com/office/drawing/2014/main" id="{ADE38021-6734-4DBE-AF23-7BB946C3C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66" y="398586"/>
            <a:ext cx="7693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Segédenergia nélküli hőm. szabályozók</a:t>
            </a:r>
            <a:endParaRPr lang="hu-HU" alt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44" name="Picture 14" descr="Untitled - 5">
            <a:extLst>
              <a:ext uri="{FF2B5EF4-FFF2-40B4-BE49-F238E27FC236}">
                <a16:creationId xmlns:a16="http://schemas.microsoft.com/office/drawing/2014/main" id="{35A3F71A-F148-4500-966C-0EED8501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4" y="1302729"/>
            <a:ext cx="334400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Untitled - 7">
            <a:extLst>
              <a:ext uri="{FF2B5EF4-FFF2-40B4-BE49-F238E27FC236}">
                <a16:creationId xmlns:a16="http://schemas.microsoft.com/office/drawing/2014/main" id="{B0B203CB-6C0C-4CB4-A5BA-A6E9DECD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2" y="1434612"/>
            <a:ext cx="4034203" cy="44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7">
            <a:extLst>
              <a:ext uri="{FF2B5EF4-FFF2-40B4-BE49-F238E27FC236}">
                <a16:creationId xmlns:a16="http://schemas.microsoft.com/office/drawing/2014/main" id="{C791BEC0-DD33-4B30-96EB-D56ABF40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46" y="3030415"/>
            <a:ext cx="1197220" cy="265235"/>
          </a:xfrm>
          <a:prstGeom prst="wedgeRoundRectCallout">
            <a:avLst>
              <a:gd name="adj1" fmla="val 102144"/>
              <a:gd name="adj2" fmla="val 11795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Merülő érzékelő</a:t>
            </a:r>
          </a:p>
        </p:txBody>
      </p:sp>
      <p:sp>
        <p:nvSpPr>
          <p:cNvPr id="10247" name="AutoShape 18">
            <a:extLst>
              <a:ext uri="{FF2B5EF4-FFF2-40B4-BE49-F238E27FC236}">
                <a16:creationId xmlns:a16="http://schemas.microsoft.com/office/drawing/2014/main" id="{C8D8FDF7-2086-49F0-98FC-F0BFC299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277" y="5875136"/>
            <a:ext cx="1197220" cy="265235"/>
          </a:xfrm>
          <a:prstGeom prst="wedgeRoundRectCallout">
            <a:avLst>
              <a:gd name="adj1" fmla="val 142287"/>
              <a:gd name="adj2" fmla="val -16270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 dirty="0">
                <a:latin typeface="Times New Roman" panose="02020603050405020304" pitchFamily="18" charset="0"/>
              </a:rPr>
              <a:t>Kapilláris cső</a:t>
            </a:r>
          </a:p>
        </p:txBody>
      </p:sp>
      <p:sp>
        <p:nvSpPr>
          <p:cNvPr id="10248" name="AutoShape 19">
            <a:extLst>
              <a:ext uri="{FF2B5EF4-FFF2-40B4-BE49-F238E27FC236}">
                <a16:creationId xmlns:a16="http://schemas.microsoft.com/office/drawing/2014/main" id="{549E1B8B-0543-48E5-9732-5205DD74A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81" y="5821975"/>
            <a:ext cx="1862503" cy="265234"/>
          </a:xfrm>
          <a:prstGeom prst="wedgeRoundRectCallout">
            <a:avLst>
              <a:gd name="adj1" fmla="val -1532"/>
              <a:gd name="adj2" fmla="val -426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Termosztatikus állítómű</a:t>
            </a:r>
          </a:p>
        </p:txBody>
      </p:sp>
      <p:sp>
        <p:nvSpPr>
          <p:cNvPr id="10249" name="AutoShape 20">
            <a:extLst>
              <a:ext uri="{FF2B5EF4-FFF2-40B4-BE49-F238E27FC236}">
                <a16:creationId xmlns:a16="http://schemas.microsoft.com/office/drawing/2014/main" id="{ADFE9D65-B0A1-4E4E-ADBD-EE6254FC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454" y="1434613"/>
            <a:ext cx="1197220" cy="265234"/>
          </a:xfrm>
          <a:prstGeom prst="wedgeRoundRectCallout">
            <a:avLst>
              <a:gd name="adj1" fmla="val 39718"/>
              <a:gd name="adj2" fmla="val 2511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Szeleptest</a:t>
            </a:r>
          </a:p>
        </p:txBody>
      </p:sp>
      <p:pic>
        <p:nvPicPr>
          <p:cNvPr id="10250" name="Picture 21">
            <a:extLst>
              <a:ext uri="{FF2B5EF4-FFF2-40B4-BE49-F238E27FC236}">
                <a16:creationId xmlns:a16="http://schemas.microsoft.com/office/drawing/2014/main" id="{81595DE1-30FA-483E-AD3B-DF3A8B4E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>
            <a:fillRect/>
          </a:stretch>
        </p:blipFill>
        <p:spPr bwMode="auto">
          <a:xfrm>
            <a:off x="1314452" y="3494944"/>
            <a:ext cx="2392973" cy="224643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>
            <a:extLst>
              <a:ext uri="{FF2B5EF4-FFF2-40B4-BE49-F238E27FC236}">
                <a16:creationId xmlns:a16="http://schemas.microsoft.com/office/drawing/2014/main" id="{8ABB4462-8D52-4774-9668-5F5C96F2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3" y="398586"/>
            <a:ext cx="7948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Segédenergia nélküli nyomásszabályozók</a:t>
            </a:r>
            <a:endParaRPr lang="hu-HU" altLang="hu-HU" sz="2215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268" name="Picture 19" descr="Untitled - 14">
            <a:extLst>
              <a:ext uri="{FF2B5EF4-FFF2-40B4-BE49-F238E27FC236}">
                <a16:creationId xmlns:a16="http://schemas.microsoft.com/office/drawing/2014/main" id="{0954BEEB-4656-4C0E-8AB0-03A3C1BC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2" y="1235321"/>
            <a:ext cx="3191608" cy="24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0" descr="Untitled - 12">
            <a:extLst>
              <a:ext uri="{FF2B5EF4-FFF2-40B4-BE49-F238E27FC236}">
                <a16:creationId xmlns:a16="http://schemas.microsoft.com/office/drawing/2014/main" id="{8325DD43-4FE9-473D-8367-E6980410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83" y="1302729"/>
            <a:ext cx="2435469" cy="472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21">
            <a:extLst>
              <a:ext uri="{FF2B5EF4-FFF2-40B4-BE49-F238E27FC236}">
                <a16:creationId xmlns:a16="http://schemas.microsoft.com/office/drawing/2014/main" id="{B08092F0-E9E2-48F1-A03C-EE1D05AE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629" y="1767254"/>
            <a:ext cx="1197219" cy="265235"/>
          </a:xfrm>
          <a:prstGeom prst="wedgeRoundRectCallout">
            <a:avLst>
              <a:gd name="adj1" fmla="val 120745"/>
              <a:gd name="adj2" fmla="val -511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Szeleptest</a:t>
            </a:r>
          </a:p>
        </p:txBody>
      </p:sp>
      <p:sp>
        <p:nvSpPr>
          <p:cNvPr id="11271" name="AutoShape 22">
            <a:extLst>
              <a:ext uri="{FF2B5EF4-FFF2-40B4-BE49-F238E27FC236}">
                <a16:creationId xmlns:a16="http://schemas.microsoft.com/office/drawing/2014/main" id="{32403C70-3F28-42D3-B3AD-490CDAF8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629" y="2763715"/>
            <a:ext cx="1197219" cy="265235"/>
          </a:xfrm>
          <a:prstGeom prst="wedgeRoundRectCallout">
            <a:avLst>
              <a:gd name="adj1" fmla="val 119769"/>
              <a:gd name="adj2" fmla="val 3422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Membránmű</a:t>
            </a:r>
          </a:p>
        </p:txBody>
      </p:sp>
      <p:sp>
        <p:nvSpPr>
          <p:cNvPr id="11273" name="AutoShape 25">
            <a:extLst>
              <a:ext uri="{FF2B5EF4-FFF2-40B4-BE49-F238E27FC236}">
                <a16:creationId xmlns:a16="http://schemas.microsoft.com/office/drawing/2014/main" id="{6D7F0BDE-1BBA-4AD4-84C1-409059A5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569" y="4026877"/>
            <a:ext cx="1197220" cy="265235"/>
          </a:xfrm>
          <a:prstGeom prst="wedgeRoundRectCallout">
            <a:avLst>
              <a:gd name="adj1" fmla="val 133843"/>
              <a:gd name="adj2" fmla="val 38756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1108">
                <a:latin typeface="Times New Roman" panose="02020603050405020304" pitchFamily="18" charset="0"/>
              </a:rPr>
              <a:t>Alapjel rugó</a:t>
            </a:r>
          </a:p>
        </p:txBody>
      </p:sp>
      <p:pic>
        <p:nvPicPr>
          <p:cNvPr id="11274" name="Picture 26" descr="DF 0075 Fjeder AVP">
            <a:extLst>
              <a:ext uri="{FF2B5EF4-FFF2-40B4-BE49-F238E27FC236}">
                <a16:creationId xmlns:a16="http://schemas.microsoft.com/office/drawing/2014/main" id="{38137596-11B3-49B8-A0A0-4A5EC66F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45" y="4278745"/>
            <a:ext cx="738554" cy="15650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36768" y="1148469"/>
            <a:ext cx="8656376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hu-HU" altLang="en-US" sz="2800" dirty="0">
                <a:solidFill>
                  <a:srgbClr val="000000"/>
                </a:solidFill>
                <a:latin typeface="Verdana" pitchFamily="34" charset="0"/>
              </a:rPr>
              <a:t>Változó térfogatáramú rendszerek</a:t>
            </a:r>
            <a:endParaRPr lang="en-US" alt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7" name="AutoShape 4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190625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8" name="AutoShape 6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304925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439" name="AutoShape 8" descr="http://bms.kunde.dk/kunde/servlets/downloadDelegator?path=..%2FFiles%2FMediaFileRoot%2F1779%2F0000%2F0098%2F4477&amp;name=Production+line_forl%C3%83%C2%A6nget_lufthavn_137pr_DE.jpg"/>
          <p:cNvSpPr>
            <a:spLocks noChangeAspect="1" noChangeArrowheads="1"/>
          </p:cNvSpPr>
          <p:nvPr/>
        </p:nvSpPr>
        <p:spPr bwMode="auto">
          <a:xfrm>
            <a:off x="1419225" y="9775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z="135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Arrow: Right 100">
            <a:extLst>
              <a:ext uri="{FF2B5EF4-FFF2-40B4-BE49-F238E27FC236}">
                <a16:creationId xmlns:a16="http://schemas.microsoft.com/office/drawing/2014/main" id="{8BA8F0CA-A1E7-4FB3-B087-34E12FB2664F}"/>
              </a:ext>
            </a:extLst>
          </p:cNvPr>
          <p:cNvSpPr/>
          <p:nvPr/>
        </p:nvSpPr>
        <p:spPr>
          <a:xfrm>
            <a:off x="0" y="924227"/>
            <a:ext cx="889200" cy="640800"/>
          </a:xfrm>
          <a:prstGeom prst="rightArrow">
            <a:avLst>
              <a:gd name="adj1" fmla="val 100000"/>
              <a:gd name="adj2" fmla="val 27281"/>
            </a:avLst>
          </a:prstGeom>
          <a:solidFill>
            <a:schemeClr val="accent1"/>
          </a:solidFill>
          <a:ln w="9525">
            <a:noFill/>
          </a:ln>
          <a:effectLst>
            <a:outerShdw blurRad="127000" dist="381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A89ED-0520-4165-8C4B-CCA6AEBE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64" y="1907603"/>
            <a:ext cx="5623432" cy="34785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CD36C2-C586-400D-ABBF-F1BDF4CCFF74}"/>
              </a:ext>
            </a:extLst>
          </p:cNvPr>
          <p:cNvSpPr txBox="1"/>
          <p:nvPr/>
        </p:nvSpPr>
        <p:spPr>
          <a:xfrm>
            <a:off x="4952397" y="4447095"/>
            <a:ext cx="3510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HMV</a:t>
            </a:r>
            <a:endParaRPr lang="sl-SI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02CBB-BF67-4261-8C98-53A3EF8E5C99}"/>
              </a:ext>
            </a:extLst>
          </p:cNvPr>
          <p:cNvSpPr txBox="1"/>
          <p:nvPr/>
        </p:nvSpPr>
        <p:spPr>
          <a:xfrm>
            <a:off x="4952397" y="3244334"/>
            <a:ext cx="4183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200" dirty="0"/>
              <a:t>Fűtés</a:t>
            </a:r>
            <a:endParaRPr lang="sl-SI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71ECAD-6DE3-4275-B345-592129E8C984}"/>
              </a:ext>
            </a:extLst>
          </p:cNvPr>
          <p:cNvSpPr/>
          <p:nvPr/>
        </p:nvSpPr>
        <p:spPr>
          <a:xfrm>
            <a:off x="6240639" y="2193514"/>
            <a:ext cx="251476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Jelentős, akár 50%-os térfogatáram csökkenés és ezzel szivattyúzási költség megtakarítás.</a:t>
            </a:r>
          </a:p>
          <a:p>
            <a:endParaRPr lang="hu-HU" sz="1400" dirty="0"/>
          </a:p>
          <a:p>
            <a:r>
              <a:rPr lang="hu-HU" sz="1400" dirty="0"/>
              <a:t>Finomabban szabályozható , az igényekhez igazodó szekunder teljesítmények</a:t>
            </a:r>
          </a:p>
          <a:p>
            <a:endParaRPr lang="hu-HU" sz="1400" dirty="0"/>
          </a:p>
          <a:p>
            <a:r>
              <a:rPr lang="hu-HU" sz="1400" dirty="0"/>
              <a:t>Ingadozó hálózati nyomás, túláramok ebből adódóan még tapasztalhatóak a hálózatokon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5753219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300" y="15305"/>
            <a:ext cx="7886700" cy="881018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Példa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Pozsony belváros nyomásingadozás hőközponton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896323"/>
            <a:ext cx="8308975" cy="5136159"/>
          </a:xfrm>
        </p:spPr>
        <p:txBody>
          <a:bodyPr/>
          <a:lstStyle/>
          <a:p>
            <a:r>
              <a:rPr lang="hu-HU" dirty="0"/>
              <a:t>Nyomáskülönbség ingadozás</a:t>
            </a:r>
            <a:r>
              <a:rPr lang="en-US" dirty="0"/>
              <a:t> </a:t>
            </a:r>
            <a:r>
              <a:rPr lang="sl-SI" dirty="0"/>
              <a:t>2</a:t>
            </a:r>
            <a:r>
              <a:rPr lang="en-US" dirty="0"/>
              <a:t>4 </a:t>
            </a:r>
            <a:r>
              <a:rPr lang="hu-HU" dirty="0"/>
              <a:t>óra alatt</a:t>
            </a:r>
            <a:endParaRPr lang="en-US" dirty="0"/>
          </a:p>
          <a:p>
            <a:endParaRPr lang="sl-SI" dirty="0"/>
          </a:p>
        </p:txBody>
      </p:sp>
      <p:grpSp>
        <p:nvGrpSpPr>
          <p:cNvPr id="6" name="Group 5"/>
          <p:cNvGrpSpPr/>
          <p:nvPr/>
        </p:nvGrpSpPr>
        <p:grpSpPr>
          <a:xfrm>
            <a:off x="417024" y="1307337"/>
            <a:ext cx="7107306" cy="5063463"/>
            <a:chOff x="417022" y="1283483"/>
            <a:chExt cx="7107306" cy="5063463"/>
          </a:xfrm>
        </p:grpSpPr>
        <p:pic>
          <p:nvPicPr>
            <p:cNvPr id="19149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98687" y="521305"/>
              <a:ext cx="5063463" cy="658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91773" y="3407228"/>
              <a:ext cx="3160147" cy="2160240"/>
              <a:chOff x="1393031" y="3907632"/>
              <a:chExt cx="2038747" cy="6941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393031" y="3907632"/>
                <a:ext cx="1860922" cy="1898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395436" y="4601826"/>
                <a:ext cx="2036342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405458" y="3907632"/>
                <a:ext cx="0" cy="694194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16200000">
              <a:off x="208631" y="4228435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2,1 bar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1055" y="143426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10002-82BA-4C7D-B290-D74A15CD0E74}"/>
                  </a:ext>
                </a:extLst>
              </p:cNvPr>
              <p:cNvSpPr txBox="1"/>
              <p:nvPr/>
            </p:nvSpPr>
            <p:spPr>
              <a:xfrm>
                <a:off x="6441165" y="2133388"/>
                <a:ext cx="1678601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sl-SI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𝑘𝑣</m:t>
                      </m:r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</m:oMath>
                  </m:oMathPara>
                </a14:m>
                <a:endParaRPr lang="sl-SI" sz="200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10002-82BA-4C7D-B290-D74A15CD0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65" y="2133388"/>
                <a:ext cx="1678601" cy="372731"/>
              </a:xfrm>
              <a:prstGeom prst="rect">
                <a:avLst/>
              </a:prstGeom>
              <a:blipFill>
                <a:blip r:embed="rId2"/>
                <a:stretch>
                  <a:fillRect l="-1818" t="-3279" r="-1818" b="-163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5F3A5399-98EA-4050-8497-D519EA95E94B}"/>
              </a:ext>
            </a:extLst>
          </p:cNvPr>
          <p:cNvGraphicFramePr>
            <a:graphicFrameLocks/>
          </p:cNvGraphicFramePr>
          <p:nvPr/>
        </p:nvGraphicFramePr>
        <p:xfrm>
          <a:off x="206587" y="1695450"/>
          <a:ext cx="5698913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5BDACD77-8A70-448E-AF50-A43FAD3D221E}"/>
              </a:ext>
            </a:extLst>
          </p:cNvPr>
          <p:cNvGraphicFramePr>
            <a:graphicFrameLocks/>
          </p:cNvGraphicFramePr>
          <p:nvPr/>
        </p:nvGraphicFramePr>
        <p:xfrm>
          <a:off x="5732460" y="2944054"/>
          <a:ext cx="3204955" cy="258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AC27D47-2E5A-4067-87EE-E64812774F2E}"/>
              </a:ext>
            </a:extLst>
          </p:cNvPr>
          <p:cNvSpPr txBox="1"/>
          <p:nvPr/>
        </p:nvSpPr>
        <p:spPr>
          <a:xfrm>
            <a:off x="935542" y="3838301"/>
            <a:ext cx="13353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100" dirty="0"/>
              <a:t>Tervezett térfogatáram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DB91C49-FFE6-4C94-BB4E-DC542230E1F4}"/>
              </a:ext>
            </a:extLst>
          </p:cNvPr>
          <p:cNvSpPr txBox="1"/>
          <p:nvPr/>
        </p:nvSpPr>
        <p:spPr>
          <a:xfrm>
            <a:off x="3914468" y="4698964"/>
            <a:ext cx="75822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100" dirty="0"/>
              <a:t>Rész terhelés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F57999E-E27F-47D3-89EA-7F8D06FA8261}"/>
              </a:ext>
            </a:extLst>
          </p:cNvPr>
          <p:cNvSpPr txBox="1"/>
          <p:nvPr/>
        </p:nvSpPr>
        <p:spPr>
          <a:xfrm>
            <a:off x="8097381" y="4294929"/>
            <a:ext cx="72455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50" dirty="0"/>
              <a:t>Rész terhelés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B746C8F-FD80-4C9F-8544-5E0FB63C8B63}"/>
              </a:ext>
            </a:extLst>
          </p:cNvPr>
          <p:cNvSpPr txBox="1"/>
          <p:nvPr/>
        </p:nvSpPr>
        <p:spPr>
          <a:xfrm rot="19494870">
            <a:off x="4308430" y="2281287"/>
            <a:ext cx="56105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50">
                <a:sym typeface="Symbol" panose="05050102010706020507" pitchFamily="18" charset="2"/>
              </a:rPr>
              <a:t>p =</a:t>
            </a:r>
            <a:r>
              <a:rPr lang="sl-SI" sz="1050"/>
              <a:t> 4 bar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907547F-C001-48A7-8AAE-0F6FB0EDC030}"/>
              </a:ext>
            </a:extLst>
          </p:cNvPr>
          <p:cNvSpPr txBox="1"/>
          <p:nvPr/>
        </p:nvSpPr>
        <p:spPr>
          <a:xfrm rot="20126113">
            <a:off x="4547959" y="2934720"/>
            <a:ext cx="56105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50">
                <a:sym typeface="Symbol" panose="05050102010706020507" pitchFamily="18" charset="2"/>
              </a:rPr>
              <a:t>p =</a:t>
            </a:r>
            <a:r>
              <a:rPr lang="sl-SI" sz="1050"/>
              <a:t> 2 bar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43F8F6B-A4F2-47C4-81B8-DD1628AC296A}"/>
              </a:ext>
            </a:extLst>
          </p:cNvPr>
          <p:cNvSpPr txBox="1"/>
          <p:nvPr/>
        </p:nvSpPr>
        <p:spPr>
          <a:xfrm rot="20450421">
            <a:off x="4677917" y="3407836"/>
            <a:ext cx="56105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50">
                <a:sym typeface="Symbol" panose="05050102010706020507" pitchFamily="18" charset="2"/>
              </a:rPr>
              <a:t>p =</a:t>
            </a:r>
            <a:r>
              <a:rPr lang="sl-SI" sz="1050"/>
              <a:t> 1 bar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AC5305A-68BB-4A8F-B678-F44AEA3A9267}"/>
              </a:ext>
            </a:extLst>
          </p:cNvPr>
          <p:cNvSpPr txBox="1"/>
          <p:nvPr/>
        </p:nvSpPr>
        <p:spPr>
          <a:xfrm rot="20758436">
            <a:off x="4785848" y="3773679"/>
            <a:ext cx="6636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50">
                <a:sym typeface="Symbol" panose="05050102010706020507" pitchFamily="18" charset="2"/>
              </a:rPr>
              <a:t>p =</a:t>
            </a:r>
            <a:r>
              <a:rPr lang="sl-SI" sz="1050"/>
              <a:t> 0,5 bar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29F7F67-C6B2-4DF0-9E81-86228F9B5C92}"/>
              </a:ext>
            </a:extLst>
          </p:cNvPr>
          <p:cNvSpPr txBox="1"/>
          <p:nvPr/>
        </p:nvSpPr>
        <p:spPr>
          <a:xfrm rot="18845016">
            <a:off x="7440192" y="3253722"/>
            <a:ext cx="53540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00">
                <a:sym typeface="Symbol" panose="05050102010706020507" pitchFamily="18" charset="2"/>
              </a:rPr>
              <a:t>p =</a:t>
            </a:r>
            <a:r>
              <a:rPr lang="sl-SI" sz="1000"/>
              <a:t> 4 bar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1254190-81EC-4E68-A7EE-4A82A1C7476F}"/>
              </a:ext>
            </a:extLst>
          </p:cNvPr>
          <p:cNvSpPr txBox="1"/>
          <p:nvPr/>
        </p:nvSpPr>
        <p:spPr>
          <a:xfrm rot="19420382">
            <a:off x="7715882" y="3530111"/>
            <a:ext cx="53540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00">
                <a:sym typeface="Symbol" panose="05050102010706020507" pitchFamily="18" charset="2"/>
              </a:rPr>
              <a:t>p =</a:t>
            </a:r>
            <a:r>
              <a:rPr lang="sl-SI" sz="1000"/>
              <a:t> 2 bar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6C20677-9F08-47E0-9429-118B0F601A4E}"/>
              </a:ext>
            </a:extLst>
          </p:cNvPr>
          <p:cNvSpPr txBox="1"/>
          <p:nvPr/>
        </p:nvSpPr>
        <p:spPr>
          <a:xfrm rot="19973236">
            <a:off x="7899352" y="3832185"/>
            <a:ext cx="4408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00">
                <a:sym typeface="Symbol" panose="05050102010706020507" pitchFamily="18" charset="2"/>
              </a:rPr>
              <a:t>p =</a:t>
            </a:r>
            <a:r>
              <a:rPr lang="sl-SI" sz="1000"/>
              <a:t> bar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22E3B45-693B-4B18-B4E1-DE01339B0ACA}"/>
              </a:ext>
            </a:extLst>
          </p:cNvPr>
          <p:cNvSpPr txBox="1"/>
          <p:nvPr/>
        </p:nvSpPr>
        <p:spPr>
          <a:xfrm rot="20378141">
            <a:off x="8013107" y="4011401"/>
            <a:ext cx="63318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l-SI" sz="1000">
                <a:sym typeface="Symbol" panose="05050102010706020507" pitchFamily="18" charset="2"/>
              </a:rPr>
              <a:t>p =</a:t>
            </a:r>
            <a:r>
              <a:rPr lang="sl-SI" sz="1000"/>
              <a:t> 0,5 bar</a:t>
            </a: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256E6E6F-68B8-4401-B893-39A7C2CFCABE}"/>
              </a:ext>
            </a:extLst>
          </p:cNvPr>
          <p:cNvCxnSpPr/>
          <p:nvPr/>
        </p:nvCxnSpPr>
        <p:spPr>
          <a:xfrm>
            <a:off x="4828483" y="4007577"/>
            <a:ext cx="0" cy="94597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0EEE5C1E-9ED6-4A21-B160-E8786DE44800}"/>
              </a:ext>
            </a:extLst>
          </p:cNvPr>
          <p:cNvCxnSpPr/>
          <p:nvPr/>
        </p:nvCxnSpPr>
        <p:spPr>
          <a:xfrm>
            <a:off x="2290539" y="4007577"/>
            <a:ext cx="0" cy="94597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C527B892-CCD8-49F1-9B4C-41585826AEF1}"/>
              </a:ext>
            </a:extLst>
          </p:cNvPr>
          <p:cNvCxnSpPr>
            <a:cxnSpLocks/>
          </p:cNvCxnSpPr>
          <p:nvPr/>
        </p:nvCxnSpPr>
        <p:spPr>
          <a:xfrm>
            <a:off x="7585936" y="4480565"/>
            <a:ext cx="0" cy="4729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D8E6735C-CA1F-45CC-A64B-27D9C0574DAC}"/>
              </a:ext>
            </a:extLst>
          </p:cNvPr>
          <p:cNvCxnSpPr>
            <a:cxnSpLocks/>
          </p:cNvCxnSpPr>
          <p:nvPr/>
        </p:nvCxnSpPr>
        <p:spPr>
          <a:xfrm>
            <a:off x="6718224" y="4496237"/>
            <a:ext cx="0" cy="45731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0D1C2D5E-796D-489A-8A83-677628AE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20"/>
            <a:ext cx="7886700" cy="1478549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</a:rPr>
              <a:t>p függvényében jelentkező túláram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E57EEFF-EC81-4FBC-876A-6604C4AABD34}"/>
              </a:ext>
            </a:extLst>
          </p:cNvPr>
          <p:cNvSpPr/>
          <p:nvPr/>
        </p:nvSpPr>
        <p:spPr>
          <a:xfrm>
            <a:off x="7684630" y="1523786"/>
            <a:ext cx="412750" cy="590550"/>
          </a:xfrm>
          <a:prstGeom prst="downArrow">
            <a:avLst/>
          </a:prstGeom>
          <a:solidFill>
            <a:srgbClr val="E60A11"/>
          </a:solidFill>
          <a:ln w="952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err="1"/>
          </a:p>
        </p:txBody>
      </p:sp>
    </p:spTree>
    <p:extLst>
      <p:ext uri="{BB962C8B-B14F-4D97-AF65-F5344CB8AC3E}">
        <p14:creationId xmlns:p14="http://schemas.microsoft.com/office/powerpoint/2010/main" val="32138816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014" y="130880"/>
            <a:ext cx="6290270" cy="1325563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hu-H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egédenergia</a:t>
            </a: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 nélküli nyomáskülönbség szabályozó</a:t>
            </a: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 (P)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4"/>
          </p:nvPr>
        </p:nvSpPr>
        <p:spPr>
          <a:xfrm>
            <a:off x="469462" y="2017466"/>
            <a:ext cx="5109371" cy="329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1" dirty="0" err="1"/>
              <a:t>Elimin</a:t>
            </a:r>
            <a:r>
              <a:rPr lang="hu-HU" sz="2000" b="1" dirty="0"/>
              <a:t>álja a nyomásingadozásokat, ezzel javítva a hőmérséklet szabályozást</a:t>
            </a:r>
            <a:br>
              <a:rPr lang="da-DK" sz="2000" b="1" dirty="0"/>
            </a:br>
            <a:br>
              <a:rPr lang="da-DK" sz="2000" b="1" dirty="0"/>
            </a:br>
            <a:r>
              <a:rPr lang="da-DK" sz="2000" dirty="0"/>
              <a:t>A </a:t>
            </a:r>
            <a:r>
              <a:rPr lang="hu-HU" sz="2000" dirty="0"/>
              <a:t>nyomáskülönbség szabályozó szeleptestből és membrán műből állhat. </a:t>
            </a:r>
            <a:r>
              <a:rPr lang="da-DK" sz="2000" dirty="0"/>
              <a:t>Az </a:t>
            </a:r>
            <a:r>
              <a:rPr lang="hu-HU" sz="2000" dirty="0"/>
              <a:t>primer</a:t>
            </a:r>
            <a:r>
              <a:rPr lang="da-DK" sz="2000" dirty="0"/>
              <a:t> </a:t>
            </a:r>
            <a:r>
              <a:rPr lang="da-DK" sz="2000" dirty="0" err="1"/>
              <a:t>rendszer</a:t>
            </a:r>
            <a:r>
              <a:rPr lang="da-DK" sz="2000" dirty="0"/>
              <a:t> </a:t>
            </a:r>
            <a:r>
              <a:rPr lang="da-DK" sz="2000" dirty="0" err="1"/>
              <a:t>nyomáskülönbség-szabályozóit</a:t>
            </a:r>
            <a:r>
              <a:rPr lang="da-DK" sz="2000" dirty="0"/>
              <a:t> </a:t>
            </a:r>
            <a:r>
              <a:rPr lang="da-DK" sz="2000" dirty="0" err="1"/>
              <a:t>elsősorban</a:t>
            </a:r>
            <a:r>
              <a:rPr lang="da-DK" sz="2000" dirty="0"/>
              <a:t> </a:t>
            </a:r>
            <a:r>
              <a:rPr lang="da-DK" sz="2000" dirty="0" err="1"/>
              <a:t>arra</a:t>
            </a:r>
            <a:r>
              <a:rPr lang="da-DK" sz="2000" dirty="0"/>
              <a:t> </a:t>
            </a:r>
            <a:r>
              <a:rPr lang="da-DK" sz="2000" dirty="0" err="1"/>
              <a:t>használják</a:t>
            </a:r>
            <a:r>
              <a:rPr lang="da-DK" sz="2000" dirty="0"/>
              <a:t>, </a:t>
            </a:r>
            <a:r>
              <a:rPr lang="da-DK" sz="2000" dirty="0" err="1"/>
              <a:t>hogy</a:t>
            </a:r>
            <a:r>
              <a:rPr lang="da-DK" sz="2000" dirty="0"/>
              <a:t> </a:t>
            </a:r>
            <a:r>
              <a:rPr lang="da-DK" sz="2000" dirty="0" err="1"/>
              <a:t>állandó</a:t>
            </a:r>
            <a:r>
              <a:rPr lang="da-DK" sz="2000" dirty="0"/>
              <a:t> és </a:t>
            </a:r>
            <a:r>
              <a:rPr lang="da-DK" sz="2000" dirty="0" err="1"/>
              <a:t>alacsonyabb</a:t>
            </a:r>
            <a:r>
              <a:rPr lang="da-DK" sz="2000" dirty="0"/>
              <a:t> </a:t>
            </a:r>
            <a:r>
              <a:rPr lang="da-DK" sz="2000" dirty="0" err="1"/>
              <a:t>nyomáskülönbséget</a:t>
            </a:r>
            <a:r>
              <a:rPr lang="da-DK" sz="2000" dirty="0"/>
              <a:t> </a:t>
            </a:r>
            <a:r>
              <a:rPr lang="da-DK" sz="2000" dirty="0" err="1"/>
              <a:t>tartsanak</a:t>
            </a:r>
            <a:r>
              <a:rPr lang="da-DK" sz="2000" dirty="0"/>
              <a:t> </a:t>
            </a:r>
            <a:r>
              <a:rPr lang="da-DK" sz="2000" dirty="0" err="1"/>
              <a:t>egy</a:t>
            </a:r>
            <a:r>
              <a:rPr lang="da-DK" sz="2000" dirty="0"/>
              <a:t> </a:t>
            </a:r>
            <a:r>
              <a:rPr lang="da-DK" sz="2000" dirty="0" err="1"/>
              <a:t>motoros</a:t>
            </a:r>
            <a:r>
              <a:rPr lang="da-DK" sz="2000" dirty="0"/>
              <a:t> </a:t>
            </a:r>
            <a:r>
              <a:rPr lang="da-DK" sz="2000" dirty="0" err="1"/>
              <a:t>vezérlőszelepen</a:t>
            </a:r>
            <a:r>
              <a:rPr lang="da-DK" sz="2000" dirty="0"/>
              <a:t> (1.a </a:t>
            </a:r>
            <a:r>
              <a:rPr lang="da-DK" sz="2000" dirty="0" err="1"/>
              <a:t>ábra</a:t>
            </a:r>
            <a:r>
              <a:rPr lang="da-DK" sz="2000" dirty="0"/>
              <a:t>) </a:t>
            </a:r>
            <a:r>
              <a:rPr lang="da-DK" sz="2000" dirty="0" err="1"/>
              <a:t>vagy</a:t>
            </a:r>
            <a:r>
              <a:rPr lang="da-DK" sz="2000" dirty="0"/>
              <a:t> </a:t>
            </a:r>
            <a:r>
              <a:rPr lang="da-DK" sz="2000" dirty="0" err="1"/>
              <a:t>egy</a:t>
            </a:r>
            <a:r>
              <a:rPr lang="da-DK" sz="2000" dirty="0"/>
              <a:t> </a:t>
            </a:r>
            <a:r>
              <a:rPr lang="da-DK" sz="2000" dirty="0" err="1"/>
              <a:t>teljes</a:t>
            </a:r>
            <a:r>
              <a:rPr lang="da-DK" sz="2000" dirty="0"/>
              <a:t> </a:t>
            </a:r>
            <a:r>
              <a:rPr lang="da-DK" sz="2000" dirty="0" err="1"/>
              <a:t>rendszeren</a:t>
            </a:r>
            <a:r>
              <a:rPr lang="da-DK" sz="2000" dirty="0"/>
              <a:t> / </a:t>
            </a:r>
            <a:r>
              <a:rPr lang="hu-HU" sz="2000" dirty="0"/>
              <a:t>hőközponton</a:t>
            </a:r>
            <a:r>
              <a:rPr lang="da-DK" sz="2000" dirty="0"/>
              <a:t> (1.b </a:t>
            </a:r>
            <a:r>
              <a:rPr lang="da-DK" sz="2000" dirty="0" err="1"/>
              <a:t>ábra</a:t>
            </a:r>
            <a:r>
              <a:rPr lang="da-DK" sz="2000" dirty="0"/>
              <a:t>).</a:t>
            </a:r>
          </a:p>
        </p:txBody>
      </p:sp>
      <p:sp>
        <p:nvSpPr>
          <p:cNvPr id="6" name="Rektangel 5"/>
          <p:cNvSpPr/>
          <p:nvPr/>
        </p:nvSpPr>
        <p:spPr>
          <a:xfrm>
            <a:off x="5772183" y="1241044"/>
            <a:ext cx="3383643" cy="50538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da-DK" noProof="0" dirty="0" err="1"/>
          </a:p>
        </p:txBody>
      </p:sp>
      <p:pic>
        <p:nvPicPr>
          <p:cNvPr id="7" name="Billede 6" descr="SAC_Application(P)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04" y="1341528"/>
            <a:ext cx="2664815" cy="1221949"/>
          </a:xfrm>
          <a:prstGeom prst="rect">
            <a:avLst/>
          </a:prstGeom>
        </p:spPr>
      </p:pic>
      <p:pic>
        <p:nvPicPr>
          <p:cNvPr id="8" name="Billede 7" descr="SAC_Application(P)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0" y="3662892"/>
            <a:ext cx="2688210" cy="122474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107087" y="2668932"/>
            <a:ext cx="912358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a ábra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6113891" y="5000474"/>
            <a:ext cx="902996" cy="34294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da-DK" dirty="0"/>
              <a:t>1.</a:t>
            </a:r>
            <a:r>
              <a:rPr lang="hu-HU" dirty="0"/>
              <a:t>b ábra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359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1701</Words>
  <Application>Microsoft Office PowerPoint</Application>
  <PresentationFormat>On-screen Show (4:3)</PresentationFormat>
  <Paragraphs>269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Verdana</vt:lpstr>
      <vt:lpstr>Office-téma</vt:lpstr>
      <vt:lpstr>Acrobat Document</vt:lpstr>
      <vt:lpstr>Dinamikus szerelvények a hatékony üzemeltetés szolgálatában</vt:lpstr>
      <vt:lpstr>Kihívások a Távfűtési rendszerekben</vt:lpstr>
      <vt:lpstr>PowerPoint Presentation</vt:lpstr>
      <vt:lpstr>PowerPoint Presentation</vt:lpstr>
      <vt:lpstr>PowerPoint Presentation</vt:lpstr>
      <vt:lpstr>PowerPoint Presentation</vt:lpstr>
      <vt:lpstr>Példa: Pozsony belváros nyomásingadozás hőközponton</vt:lpstr>
      <vt:lpstr>p függvényében jelentkező túláram</vt:lpstr>
      <vt:lpstr>Segédenergia nélküli nyomáskülönbség szabályozó (P)</vt:lpstr>
      <vt:lpstr>Segédenergia nélküli nyomáskülönbség szabályozó </vt:lpstr>
      <vt:lpstr>Segédenergia nélküli nyomáskülönbség szabályozó </vt:lpstr>
      <vt:lpstr>Segédenergia nélküli hőmérséklet szabályozó (T)</vt:lpstr>
      <vt:lpstr>Segédenergia nélküli hőmérséklet szabályozó(T)</vt:lpstr>
      <vt:lpstr>Multi-funkciós szabályozók  (QT, QMT, PQT, etc.)</vt:lpstr>
      <vt:lpstr>Multi-funkciós szabályozók  (QT, QMT, PQT, etc.)</vt:lpstr>
      <vt:lpstr>Segédenergia nélküli hőmérséklet szabályozó(T)</vt:lpstr>
      <vt:lpstr>PowerPoint Presentation</vt:lpstr>
      <vt:lpstr>PowerPoint Presentation</vt:lpstr>
      <vt:lpstr>PowerPoint Presentation</vt:lpstr>
      <vt:lpstr>Nyomáskülönbség túláram szelep</vt:lpstr>
      <vt:lpstr>Nyomás csökkentő (D)</vt:lpstr>
      <vt:lpstr>Nyomás csökkentő (D)</vt:lpstr>
      <vt:lpstr>Termékek a műszakimegoldások támogatására</vt:lpstr>
      <vt:lpstr>Precíz HMV szabályozás elérve AVQM nyomásfüggetlen szelepekkel</vt:lpstr>
      <vt:lpstr>Felhasználói adatok</vt:lpstr>
      <vt:lpstr>Megoldandó műszaki feladat</vt:lpstr>
      <vt:lpstr>Első lépés–EMS rendszer telepítése</vt:lpstr>
      <vt:lpstr>Második lépés – Megoldás –  standard két utú szabályozó szelepek cseréje AVQM – nyomásfüggetlen szabályozó szelepre a primer oldalon</vt:lpstr>
      <vt:lpstr>Végeredmény–Danfoss rendszerelemekkel</vt:lpstr>
      <vt:lpstr>Beruházási költség &amp; megtérülés</vt:lpstr>
      <vt:lpstr>Vevői Nyilatkozat (ESM,Dunderon)</vt:lpstr>
      <vt:lpstr>WEB tool: Heat Selector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Antal Kubinyi</cp:lastModifiedBy>
  <cp:revision>56</cp:revision>
  <dcterms:created xsi:type="dcterms:W3CDTF">2018-11-14T08:08:37Z</dcterms:created>
  <dcterms:modified xsi:type="dcterms:W3CDTF">2020-10-21T16:41:42Z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6a82de-332f-43b8-a8a7-1928fd67507f_Enabled">
    <vt:lpwstr>true</vt:lpwstr>
  </property>
  <property fmtid="{D5CDD505-2E9C-101B-9397-08002B2CF9AE}" pid="3" name="MSIP_Label_8d6a82de-332f-43b8-a8a7-1928fd67507f_SetDate">
    <vt:lpwstr>2020-10-21T16:41:42Z</vt:lpwstr>
  </property>
  <property fmtid="{D5CDD505-2E9C-101B-9397-08002B2CF9AE}" pid="4" name="MSIP_Label_8d6a82de-332f-43b8-a8a7-1928fd67507f_Method">
    <vt:lpwstr>Standard</vt:lpwstr>
  </property>
  <property fmtid="{D5CDD505-2E9C-101B-9397-08002B2CF9AE}" pid="5" name="MSIP_Label_8d6a82de-332f-43b8-a8a7-1928fd67507f_Name">
    <vt:lpwstr>1. Business</vt:lpwstr>
  </property>
  <property fmtid="{D5CDD505-2E9C-101B-9397-08002B2CF9AE}" pid="6" name="MSIP_Label_8d6a82de-332f-43b8-a8a7-1928fd67507f_SiteId">
    <vt:lpwstr>097464b8-069c-453e-9254-c17ec707310d</vt:lpwstr>
  </property>
  <property fmtid="{D5CDD505-2E9C-101B-9397-08002B2CF9AE}" pid="7" name="MSIP_Label_8d6a82de-332f-43b8-a8a7-1928fd67507f_ActionId">
    <vt:lpwstr>a0c09afc-a45d-4a39-819c-25d8f0531dd4</vt:lpwstr>
  </property>
  <property fmtid="{D5CDD505-2E9C-101B-9397-08002B2CF9AE}" pid="8" name="MSIP_Label_8d6a82de-332f-43b8-a8a7-1928fd67507f_ContentBits">
    <vt:lpwstr>2</vt:lpwstr>
  </property>
</Properties>
</file>