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96" r:id="rId6"/>
    <p:sldMasterId id="2147483721" r:id="rId7"/>
    <p:sldMasterId id="2147483708" r:id="rId8"/>
  </p:sldMasterIdLst>
  <p:notesMasterIdLst>
    <p:notesMasterId r:id="rId22"/>
  </p:notesMasterIdLst>
  <p:sldIdLst>
    <p:sldId id="256" r:id="rId9"/>
    <p:sldId id="585" r:id="rId10"/>
    <p:sldId id="586" r:id="rId11"/>
    <p:sldId id="593" r:id="rId12"/>
    <p:sldId id="587" r:id="rId13"/>
    <p:sldId id="589" r:id="rId14"/>
    <p:sldId id="590" r:id="rId15"/>
    <p:sldId id="591" r:id="rId16"/>
    <p:sldId id="594" r:id="rId17"/>
    <p:sldId id="595" r:id="rId18"/>
    <p:sldId id="588" r:id="rId19"/>
    <p:sldId id="592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3027"/>
  </p:normalViewPr>
  <p:slideViewPr>
    <p:cSldViewPr snapToGrid="0" snapToObjects="1">
      <p:cViewPr varScale="1">
        <p:scale>
          <a:sx n="63" d="100"/>
          <a:sy n="63" d="100"/>
        </p:scale>
        <p:origin x="5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FEE8-0C5A-4A4A-8793-6CB6F05A18DB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06C38-A56F-4A5F-889E-D700B42393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06C38-A56F-4A5F-889E-D700B423930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53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06C38-A56F-4A5F-889E-D700B423930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71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06C38-A56F-4A5F-889E-D700B423930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2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CEC1-D569-403C-962B-A7087C83B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E1E68-7FB2-4E43-A0D9-D34830D1F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97174-A99D-492A-86E9-211C3E12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6E3A-27A6-425F-920E-1DA31609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F45A8-9E70-413E-B2BE-B9B57D06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0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AA9C-422F-4EEA-8BD1-EEEA1328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02F2C-CABF-4A7B-BB50-E7D4C1BCF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8AF7-8674-4ECA-82E8-A7726BC5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75AE8-E2DD-4384-9B25-E9C74A98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9F62-EFCE-4CC4-BCAD-CD55C997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58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70753-711B-4B52-A4A5-BA1076490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EE66D-C290-47FD-ADF9-C0DC61582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55438-E82C-4C44-819B-2856810B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1F06-492A-4889-9FBD-24DDA558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3D3C-F729-4E73-B275-8578697A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8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721-6346-4DCF-B86C-6DB1DA617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F1C43-14C3-4692-A395-7C23AB048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42A7A-9A95-4FE3-B8E1-91DF3DDC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C10AC-67D5-4A67-89AA-F3028022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4007-FD2C-4AA3-A87A-B35CBA86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89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7882-A24C-4888-9EF4-84B06B71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B717E-B042-4B0B-B14D-FDE96AC9A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F74FD-FAF9-40D6-A3D2-5081CCC0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B047-B79B-4C6A-95B7-7B63B012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853CF-7963-41DA-85D3-BA43145F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43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091A-DF80-4B8F-83E7-0F33F601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E3269-D31E-4C83-9BC4-7B7A59A0F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B174F-5B75-47B8-80CB-C4DB2A64C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4D8F7-9DB1-4E85-8164-A2AC7F35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20529-9E50-4DAD-A939-A77F117D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42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5E48-6232-428E-B546-28F0B580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094B-61E8-4ECB-9727-D2E9C801A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AC27C-EFC9-47B6-87FB-5F8E4DB83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22B06-5DA7-49E9-8F99-BDF17261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1D17-3CD5-4A49-8A6B-3D057A5E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4F4FE-3ABA-41F9-82E2-2BB86CBB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254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61F1-B9F7-40D8-8B8A-E8964F56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BD30-56E8-45E2-B9A3-3590EFA9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56CE4-DB71-4FDA-BAD4-C591F02ED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2A1B8-70ED-4009-BA47-E347CD32D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3A10A-6482-4DFE-8646-CA6D4350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9F6F4-DE7F-43F6-9BF0-31091F0E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C16A90-303F-4C2F-B50F-086B7199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B0BEA-3DA5-468A-ADE9-32DE1D42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1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FD60-8A68-424F-AF41-4222FA85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03553-F75C-4A7C-BA9F-7FA82F52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2CBC6-48AA-4006-9E03-B3C85BCC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504FF-919D-4F9E-8AC2-D61867B3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57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4C66B-8A12-4B4C-BC24-B80855F1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7CB8B-909A-483F-AF06-47085BD5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4EAB-72C6-498D-90E6-07A2B3A4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487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2C92-F457-44AA-A37C-C1261543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ED230-3AFD-4F40-8490-A0D4E6E2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74760-1018-441D-AC18-5DF34335F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9DC78-4B25-4362-8842-356BAA1F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8D308-124E-42E8-9EA0-DC2A4B8E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A98B-0218-4BC6-B8F7-E08484B8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19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12BB-FD88-4AFB-BB24-7B4B7C11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0DBA8-1AC5-4354-873F-DB5A4D6B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45A4-61B7-4E7D-B90A-A0975457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FCD4-E84C-407C-8B44-35B3C4BC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2DA6D-3168-404B-9871-1C56BEB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321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1756-4144-4CD9-A628-2CE834A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D29B2-D80C-4158-8D20-A4F797698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B17C8-FE25-4C33-A66B-9115405FC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41349-A3A7-4D7A-9726-5804A80F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B76C7-39EC-4410-A1C1-B7EABAC60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E8148-3742-42DA-BA73-8470A4D3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254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404B-E3F6-4747-988D-3824B21F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91D09-43E3-41E7-B5EA-28EB4D04C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D49-A0C7-4906-875B-8DA3085D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8A26-C659-4BA3-8926-A45F2F85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83D7-E722-4BAC-B228-82542366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74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02EDE-EFD1-4771-883C-75E79CAEC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5B1D-EA49-48DE-9A12-457644913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B086-0995-41DD-ACA4-5EB546C1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D1D44-1D48-4EC4-B097-1C9EDAA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FF30-CC5C-4484-B931-BF972999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979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609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484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237B-C7B2-4BF1-9D2E-1CB1D372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83424-F53F-4C36-B5FB-8E30F3DE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79A2F-5C0C-4EC1-8BF3-0689E66C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A8158-204E-4947-A60F-5B291EC7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74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865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1545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70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441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1F8A-C06F-470B-8D15-0BC493E5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03167-7FB0-4D9D-9019-F3726B8C4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786B9-F8D2-4742-B2BA-EDD48B20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C193-B5B8-484B-9AB4-D57FE098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3F0D-BF7E-4A16-9E1B-81A8F5D5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52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1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111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83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1952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7362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A5C8-FEB0-4554-B3E5-933169112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2E0F7-AE5B-4D5E-8336-1F9FD4693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4C72-89B4-4D54-BA97-7C5F2F3B0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66C5E-D1DD-4E04-BAD5-01F8F1FC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AF40B-294F-422D-8547-8875A9FA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52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F49B-18D7-4BEA-A7F2-2C3A9F5F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D59E-9635-4F20-B700-E94D94560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BAD9-E813-476F-8AEA-55B9AE9D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83F69-3CFA-4989-9B3D-4F663CA0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088D-0D08-4F15-8AE6-98BA27BB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343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6867-EF0D-4958-BED6-9844917C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9F93-8442-4F35-ABF1-FDF8FDF70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D0BF9-AF72-417D-A10C-BF443538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A66C2-17A5-4A20-87D3-2E6C3E7C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3C79B-712A-44E7-92D4-B7192E90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9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30B-1BCA-45F2-A47D-8C92B8A3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3C0C-4D8B-4A06-9907-41EBCD9EB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08D0E-D6D5-4827-8D0B-A40596E4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47793-F6FA-4B49-9CC3-964BC476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F6EA2-14A7-45E4-968B-7FD08280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A706E-4480-486E-A08C-016A4025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592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7BBC-FBDD-48E7-A939-513FBCF1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B022-0E5F-4C23-9088-150E9BECF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B38E8-8A02-4722-8C7A-D5DBEBF98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03D0E-7DCC-4D2E-8E5A-A3911E943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4D064-AD54-4EC4-857C-83F1AE522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FE6DC-DD63-4926-9317-189D5702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18363-C0DF-4FED-891E-23E8CBD0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7098C-C899-4422-8E84-2F6DED0C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70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2EA2-AA50-49F1-8183-B88DB718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19CF-DB75-4F8E-912D-3FB0806BF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F636C-7D9E-4859-867E-B607120D5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88145-B69C-47F2-B17F-8146BC9F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32E22-9666-4B5A-85E5-9C50E1FC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954D2-C394-4076-A399-09F9EB77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221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C9B3-186E-4149-A4F1-EC1FD96C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500BB-8839-4909-931A-E9ED5BA5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B2AF8-9BF3-470F-96C4-D7FAF6AE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D142A-25D3-4F3C-84C9-715518BA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050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5BFCE-95EB-4F78-87D4-CEDF6911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E379E-09BD-4BD3-BA47-14674580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1FC5-C3B6-4732-8829-37B04A6F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682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D1BF-340D-4B5A-939F-D7457A75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D41AC-DE6F-4C68-B5B6-F78FE485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82850-EE67-4D7E-8C77-F946C3E3D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449D2-8C7D-4D6E-A27B-3A866B55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5BB7F-5160-4597-9F81-4F338663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8C6F8-132D-41FE-89DA-D7F70D09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197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D6FA-34EA-4020-94EC-6191E79C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F12AA1-DB38-4DEC-A449-F69B2A8A1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0C7B9-0FAE-4ED7-A2D4-3A4D876E4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FE205-0A9E-47FB-874E-DC8DA630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2F29C-4AFE-4698-A4DF-31E148AE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E166A-7984-48F8-B378-62A760B1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189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D0CF-5A49-4628-B43A-74347D88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19353-ACED-45A2-B060-0DFD3A3DA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3066F-544E-432A-B4FD-A271DEFDC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CD563-EBFE-477F-BA8A-7A9D5083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051C-7E97-42F9-88CA-A0DB6179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834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79812-7903-4A55-BC81-74D6588DB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0E9ED-90E1-4777-A9C0-0DC8EB912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A5DA6-351A-447B-A872-3A9D85A1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303CB-3C88-498D-A331-1B41C06A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9550-8D8E-4797-9222-773DBC32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203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17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821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441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63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5DF1-929D-4CC4-B231-753FDD98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5C85-803F-4A9B-ABDF-085E82970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A85D8-B922-48CC-AE74-67F820FB0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28F4D-F79F-4DD4-9021-6A0E78A56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932D7-8ED9-4D6F-8F20-0AC490675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29B53-0DCD-4C17-AA45-6DF918EF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7030F-8514-4740-89F3-36F3B5DD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1ADAA-DA20-4C30-944F-BA81CB10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371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639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158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882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10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29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31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87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 title="Click to insert picture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 tIns="468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insert picture</a:t>
            </a:r>
          </a:p>
        </p:txBody>
      </p:sp>
      <p:sp>
        <p:nvSpPr>
          <p:cNvPr id="6" name="Pladsholder til tekst 12"/>
          <p:cNvSpPr>
            <a:spLocks noGrp="1"/>
          </p:cNvSpPr>
          <p:nvPr>
            <p:ph type="body" sz="quarter" idx="15"/>
          </p:nvPr>
        </p:nvSpPr>
        <p:spPr>
          <a:xfrm>
            <a:off x="255057" y="6399981"/>
            <a:ext cx="8888944" cy="35875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2pPr>
            <a:lvl3pPr marL="9144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3pPr>
            <a:lvl4pPr marL="13716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4pPr>
            <a:lvl5pPr marL="1828800" indent="0">
              <a:buFontTx/>
              <a:buNone/>
              <a:defRPr sz="1400">
                <a:solidFill>
                  <a:srgbClr val="11497B"/>
                </a:solidFill>
                <a:latin typeface="Grundfos The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26-11-2013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B5F-7303-487F-84C3-25EFE368C5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202"/>
            <a:ext cx="8420400" cy="107259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86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76F4-C156-49B3-BEBF-9433D721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5A337-A98C-47E5-8A7A-019CFF8F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5454E-F3AA-4C53-948E-47F0C7FA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72E93-0CF5-4806-BB9F-9D779D7F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F2AA41-6D88-4313-B5AD-C29271C0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86477B-BACE-423E-A3AB-20E44D43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5AFA0-DF6B-41D4-BDC3-1C78958D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E9B5-8144-42E4-AA08-03CDB89E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EB8-E52C-4EE9-AB50-3FFC7BD6E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3520F-94ED-4C86-81C8-B8C35E80F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6E8D3-5ED6-482D-BA0F-803F14204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26EFA-0B74-423F-97A6-60B8407E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CC394-3499-40D3-8791-81AD24FF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3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0888-DCC1-41EF-B5DE-C45C0815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74F9E-A4CD-460E-ACEE-4B35C39A69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74A44-B60A-450E-AE57-0D0BA4882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14D19-A95D-48DE-917A-595140E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CF19A-43D9-4CC0-9BEA-1D0C2FA8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0EE47-7F68-40E2-B5B2-A85C0364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25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C2FBF-B34E-4D36-8CD5-A568DAC7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17C93-D2B2-44DE-9E2F-BC984B94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3B1A6-7311-4A63-A007-5DC6C6BFE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055F-094E-4D72-AB68-E2693223C4F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BBB71-6415-4609-B78F-7DE428AE0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1062C-03D6-473D-9040-A529ACE33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0DCA-28B3-4B33-847E-B95A659CCE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87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8A5B1-BFEE-407B-81FE-88D9D8D8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43BF-F5B0-4D23-B71A-E8D0C35F4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B0ACE-DCF1-4841-B6B2-CFB6B696B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8D72A-9A50-4BD2-875D-25184999A9D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762F-9FC2-426D-8D25-633DDAD1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022C-2E36-4A7B-9E35-F2FF87A9D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922B-FC9F-4FDA-A6B9-DBF82D38F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1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26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0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2BEE3-D02A-47C8-83D8-58DAC1C4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7A031-8949-4A6B-8FF9-57B96E8C0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0838-1F43-4890-A9B6-ED42B2F5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D3C1-8AB5-44A3-BEE3-BCF22A5AB214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BDB31-D359-48B4-B0D6-221F48D60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D6CA-3A7F-40C5-8994-52D5328C9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B057-1568-4E52-8108-7F702A0621E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18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0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erdei@grundfos.co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tavho.or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3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7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10.tiff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55" y="344742"/>
            <a:ext cx="8074890" cy="1809096"/>
          </a:xfrm>
        </p:spPr>
        <p:txBody>
          <a:bodyPr>
            <a:normAutofit fontScale="90000"/>
          </a:bodyPr>
          <a:lstStyle/>
          <a:p>
            <a:r>
              <a:rPr lang="hu-HU" sz="5300" b="1" dirty="0"/>
              <a:t>Okos technológiák alkalmazási példai a távhőrendszerben</a:t>
            </a:r>
            <a:endParaRPr lang="hu-HU" b="1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hu-HU" dirty="0"/>
              <a:t>Geyer Szilveszter</a:t>
            </a:r>
            <a:br>
              <a:rPr lang="hu-HU" dirty="0"/>
            </a:br>
            <a:r>
              <a:rPr lang="hu-HU" dirty="0"/>
              <a:t>Grundfos South </a:t>
            </a:r>
            <a:r>
              <a:rPr lang="hu-HU" dirty="0" err="1"/>
              <a:t>East</a:t>
            </a:r>
            <a:r>
              <a:rPr lang="hu-HU" dirty="0"/>
              <a:t> Europe Kft.</a:t>
            </a: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306334"/>
            <a:ext cx="6412464" cy="853619"/>
          </a:xfrm>
        </p:spPr>
        <p:txBody>
          <a:bodyPr>
            <a:normAutofit/>
          </a:bodyPr>
          <a:lstStyle/>
          <a:p>
            <a:r>
              <a:rPr lang="hu-HU" sz="4000" dirty="0"/>
              <a:t>Egyedi szabályozások - sönt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-778513" y="21381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11" y="110919"/>
            <a:ext cx="733918" cy="302401"/>
          </a:xfrm>
          <a:prstGeom prst="rect">
            <a:avLst/>
          </a:prstGeom>
        </p:spPr>
      </p:pic>
      <p:grpSp>
        <p:nvGrpSpPr>
          <p:cNvPr id="113" name="Group 80">
            <a:extLst>
              <a:ext uri="{FF2B5EF4-FFF2-40B4-BE49-F238E27FC236}">
                <a16:creationId xmlns:a16="http://schemas.microsoft.com/office/drawing/2014/main" id="{C3C12A02-9A67-4A13-84FA-375398519434}"/>
              </a:ext>
            </a:extLst>
          </p:cNvPr>
          <p:cNvGrpSpPr>
            <a:grpSpLocks/>
          </p:cNvGrpSpPr>
          <p:nvPr/>
        </p:nvGrpSpPr>
        <p:grpSpPr bwMode="auto">
          <a:xfrm>
            <a:off x="380502" y="3328852"/>
            <a:ext cx="3678600" cy="1883038"/>
            <a:chOff x="2006386" y="2392467"/>
            <a:chExt cx="5244594" cy="2710792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6C01CFB-2351-4003-BBDC-6A4E930ED258}"/>
                </a:ext>
              </a:extLst>
            </p:cNvPr>
            <p:cNvSpPr/>
            <p:nvPr/>
          </p:nvSpPr>
          <p:spPr>
            <a:xfrm>
              <a:off x="3007895" y="4794504"/>
              <a:ext cx="650521" cy="297728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6E8E6-8656-4510-B2B6-0C47E29F47A6}"/>
                </a:ext>
              </a:extLst>
            </p:cNvPr>
            <p:cNvSpPr/>
            <p:nvPr/>
          </p:nvSpPr>
          <p:spPr>
            <a:xfrm>
              <a:off x="4051668" y="4805531"/>
              <a:ext cx="650521" cy="297728"/>
            </a:xfrm>
            <a:prstGeom prst="rect">
              <a:avLst/>
            </a:prstGeom>
            <a:solidFill>
              <a:schemeClr val="accent1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003C562-EEE3-4000-B50F-E00E3B816FF4}"/>
                </a:ext>
              </a:extLst>
            </p:cNvPr>
            <p:cNvSpPr/>
            <p:nvPr/>
          </p:nvSpPr>
          <p:spPr>
            <a:xfrm>
              <a:off x="3939572" y="2504574"/>
              <a:ext cx="942704" cy="2402038"/>
            </a:xfrm>
            <a:prstGeom prst="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FA5F854-1676-4CD7-B7DF-2298F3F52548}"/>
                </a:ext>
              </a:extLst>
            </p:cNvPr>
            <p:cNvSpPr/>
            <p:nvPr/>
          </p:nvSpPr>
          <p:spPr>
            <a:xfrm>
              <a:off x="2245278" y="4406724"/>
              <a:ext cx="573340" cy="310592"/>
            </a:xfrm>
            <a:prstGeom prst="rect">
              <a:avLst/>
            </a:prstGeom>
            <a:solidFill>
              <a:srgbClr val="0068B4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5442FBA-1EC2-4C06-9E34-B4AC7A676EE7}"/>
                </a:ext>
              </a:extLst>
            </p:cNvPr>
            <p:cNvSpPr/>
            <p:nvPr/>
          </p:nvSpPr>
          <p:spPr>
            <a:xfrm>
              <a:off x="2006386" y="4399372"/>
              <a:ext cx="645008" cy="623022"/>
            </a:xfrm>
            <a:prstGeom prst="ellipse">
              <a:avLst/>
            </a:prstGeom>
            <a:solidFill>
              <a:srgbClr val="0068B4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1D30D7F-210E-4335-9CE3-670E670798EA}"/>
                </a:ext>
              </a:extLst>
            </p:cNvPr>
            <p:cNvSpPr/>
            <p:nvPr/>
          </p:nvSpPr>
          <p:spPr>
            <a:xfrm>
              <a:off x="2822293" y="2392467"/>
              <a:ext cx="1964426" cy="2527009"/>
            </a:xfrm>
            <a:prstGeom prst="rect">
              <a:avLst/>
            </a:prstGeom>
            <a:solidFill>
              <a:schemeClr val="tx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CAF4DF8-F80A-4BA6-B6E9-3DE298AC0098}"/>
                </a:ext>
              </a:extLst>
            </p:cNvPr>
            <p:cNvCxnSpPr/>
            <p:nvPr/>
          </p:nvCxnSpPr>
          <p:spPr>
            <a:xfrm>
              <a:off x="4869412" y="2763708"/>
              <a:ext cx="2368705" cy="0"/>
            </a:xfrm>
            <a:prstGeom prst="line">
              <a:avLst/>
            </a:prstGeom>
            <a:ln w="317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B47D458-30EC-480C-8B15-57EE28D59E67}"/>
                </a:ext>
              </a:extLst>
            </p:cNvPr>
            <p:cNvSpPr/>
            <p:nvPr/>
          </p:nvSpPr>
          <p:spPr>
            <a:xfrm>
              <a:off x="3458113" y="3335271"/>
              <a:ext cx="773643" cy="1117398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80000">
                  <a:srgbClr val="FF66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2" name="TextBox 89">
              <a:extLst>
                <a:ext uri="{FF2B5EF4-FFF2-40B4-BE49-F238E27FC236}">
                  <a16:creationId xmlns:a16="http://schemas.microsoft.com/office/drawing/2014/main" id="{B8736D4A-9C5F-4647-BD84-77A1701A9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035" y="2840470"/>
              <a:ext cx="8867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BURNER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8DEEC69-61AB-4A48-8006-86A2B6FFBA13}"/>
                </a:ext>
              </a:extLst>
            </p:cNvPr>
            <p:cNvCxnSpPr/>
            <p:nvPr/>
          </p:nvCxnSpPr>
          <p:spPr>
            <a:xfrm>
              <a:off x="5490531" y="4584992"/>
              <a:ext cx="1838" cy="200324"/>
            </a:xfrm>
            <a:prstGeom prst="line">
              <a:avLst/>
            </a:prstGeom>
            <a:ln w="31750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Snip Same Side Corner Rectangle 91">
              <a:extLst>
                <a:ext uri="{FF2B5EF4-FFF2-40B4-BE49-F238E27FC236}">
                  <a16:creationId xmlns:a16="http://schemas.microsoft.com/office/drawing/2014/main" id="{3BEEF331-C675-4172-A96D-12E10C564014}"/>
                </a:ext>
              </a:extLst>
            </p:cNvPr>
            <p:cNvSpPr/>
            <p:nvPr/>
          </p:nvSpPr>
          <p:spPr>
            <a:xfrm rot="16200000">
              <a:off x="5804735" y="3432690"/>
              <a:ext cx="589941" cy="251755"/>
            </a:xfrm>
            <a:prstGeom prst="snip2SameRect">
              <a:avLst/>
            </a:prstGeom>
            <a:solidFill>
              <a:srgbClr val="11497B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5" name="Elbow Connector 92">
              <a:extLst>
                <a:ext uri="{FF2B5EF4-FFF2-40B4-BE49-F238E27FC236}">
                  <a16:creationId xmlns:a16="http://schemas.microsoft.com/office/drawing/2014/main" id="{B41B0CBA-D00A-43A8-8039-D0D58D141B23}"/>
                </a:ext>
              </a:extLst>
            </p:cNvPr>
            <p:cNvCxnSpPr/>
            <p:nvPr/>
          </p:nvCxnSpPr>
          <p:spPr>
            <a:xfrm rot="5400000" flipH="1" flipV="1">
              <a:off x="5167035" y="3882982"/>
              <a:ext cx="1382045" cy="735052"/>
            </a:xfrm>
            <a:prstGeom prst="bentConnector4">
              <a:avLst>
                <a:gd name="adj1" fmla="val -15804"/>
                <a:gd name="adj2" fmla="val 189039"/>
              </a:avLst>
            </a:prstGeom>
            <a:ln w="31750" cmpd="sng">
              <a:solidFill>
                <a:schemeClr val="tx2"/>
              </a:solidFill>
              <a:prstDash val="sys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BD0ABCF-D5C3-4DC8-9460-3B512F3DBC4E}"/>
                </a:ext>
              </a:extLst>
            </p:cNvPr>
            <p:cNvCxnSpPr/>
            <p:nvPr/>
          </p:nvCxnSpPr>
          <p:spPr>
            <a:xfrm>
              <a:off x="4882276" y="4577641"/>
              <a:ext cx="2368704" cy="0"/>
            </a:xfrm>
            <a:prstGeom prst="line">
              <a:avLst/>
            </a:prstGeom>
            <a:ln w="317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L-Shape 126">
              <a:extLst>
                <a:ext uri="{FF2B5EF4-FFF2-40B4-BE49-F238E27FC236}">
                  <a16:creationId xmlns:a16="http://schemas.microsoft.com/office/drawing/2014/main" id="{AF885F4B-4861-4969-A9A8-F0EEEB406A66}"/>
                </a:ext>
              </a:extLst>
            </p:cNvPr>
            <p:cNvSpPr/>
            <p:nvPr/>
          </p:nvSpPr>
          <p:spPr>
            <a:xfrm rot="13500000">
              <a:off x="6779616" y="2641505"/>
              <a:ext cx="240755" cy="249918"/>
            </a:xfrm>
            <a:prstGeom prst="corner">
              <a:avLst>
                <a:gd name="adj1" fmla="val 9185"/>
                <a:gd name="adj2" fmla="val 66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-Shape 127">
              <a:extLst>
                <a:ext uri="{FF2B5EF4-FFF2-40B4-BE49-F238E27FC236}">
                  <a16:creationId xmlns:a16="http://schemas.microsoft.com/office/drawing/2014/main" id="{B1B41FB2-25F3-4AD1-AA97-9A114823C66C}"/>
                </a:ext>
              </a:extLst>
            </p:cNvPr>
            <p:cNvSpPr/>
            <p:nvPr/>
          </p:nvSpPr>
          <p:spPr>
            <a:xfrm rot="2583855">
              <a:off x="6523279" y="4445317"/>
              <a:ext cx="242567" cy="249944"/>
            </a:xfrm>
            <a:prstGeom prst="corner">
              <a:avLst>
                <a:gd name="adj1" fmla="val 9185"/>
                <a:gd name="adj2" fmla="val 663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47448DC-4DB0-4D76-BA69-21C428664C76}"/>
                </a:ext>
              </a:extLst>
            </p:cNvPr>
            <p:cNvCxnSpPr/>
            <p:nvPr/>
          </p:nvCxnSpPr>
          <p:spPr>
            <a:xfrm>
              <a:off x="5852545" y="2765545"/>
              <a:ext cx="0" cy="1812096"/>
            </a:xfrm>
            <a:prstGeom prst="line">
              <a:avLst/>
            </a:prstGeom>
            <a:ln w="317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97">
              <a:extLst>
                <a:ext uri="{FF2B5EF4-FFF2-40B4-BE49-F238E27FC236}">
                  <a16:creationId xmlns:a16="http://schemas.microsoft.com/office/drawing/2014/main" id="{17987179-9AD6-455E-8FBB-286E5F1F363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583508" y="3315721"/>
              <a:ext cx="536842" cy="514221"/>
              <a:chOff x="3452035" y="3077939"/>
              <a:chExt cx="393684" cy="395868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E71C054-5411-4D0A-9B37-B7B2279711B6}"/>
                  </a:ext>
                </a:extLst>
              </p:cNvPr>
              <p:cNvSpPr/>
              <p:nvPr/>
            </p:nvSpPr>
            <p:spPr>
              <a:xfrm>
                <a:off x="3451677" y="3078166"/>
                <a:ext cx="393497" cy="396153"/>
              </a:xfrm>
              <a:prstGeom prst="ellipse">
                <a:avLst/>
              </a:prstGeom>
              <a:solidFill>
                <a:srgbClr val="FFC000"/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3A51754-E097-44AD-9202-0D32DC1ADDB5}"/>
                  </a:ext>
                </a:extLst>
              </p:cNvPr>
              <p:cNvCxnSpPr/>
              <p:nvPr/>
            </p:nvCxnSpPr>
            <p:spPr>
              <a:xfrm flipV="1">
                <a:off x="3457067" y="3082411"/>
                <a:ext cx="196749" cy="19807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9B180DA-5DC8-4CFE-BA8A-96F40EF5D970}"/>
                  </a:ext>
                </a:extLst>
              </p:cNvPr>
              <p:cNvCxnSpPr/>
              <p:nvPr/>
            </p:nvCxnSpPr>
            <p:spPr>
              <a:xfrm flipH="1" flipV="1">
                <a:off x="3653816" y="3082411"/>
                <a:ext cx="196749" cy="19807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98">
              <a:extLst>
                <a:ext uri="{FF2B5EF4-FFF2-40B4-BE49-F238E27FC236}">
                  <a16:creationId xmlns:a16="http://schemas.microsoft.com/office/drawing/2014/main" id="{B704BAB7-8775-4811-B368-2C629F262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0958" y="3265626"/>
              <a:ext cx="3349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E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5E671D5-4009-4578-94AF-65F1FE8D824A}"/>
                </a:ext>
              </a:extLst>
            </p:cNvPr>
            <p:cNvSpPr/>
            <p:nvPr/>
          </p:nvSpPr>
          <p:spPr>
            <a:xfrm>
              <a:off x="5286555" y="4704451"/>
              <a:ext cx="404278" cy="374916"/>
            </a:xfrm>
            <a:prstGeom prst="rect">
              <a:avLst/>
            </a:prstGeom>
            <a:solidFill>
              <a:srgbClr val="11497B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33" name="TextBox 101">
              <a:extLst>
                <a:ext uri="{FF2B5EF4-FFF2-40B4-BE49-F238E27FC236}">
                  <a16:creationId xmlns:a16="http://schemas.microsoft.com/office/drawing/2014/main" id="{2A02047E-E01C-4769-86D5-FC081E367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2058" y="4638858"/>
              <a:ext cx="316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rPr>
                <a:t>T</a:t>
              </a:r>
            </a:p>
          </p:txBody>
        </p:sp>
      </p:grpSp>
      <p:sp>
        <p:nvSpPr>
          <p:cNvPr id="137" name="Rounded Rectangle 21">
            <a:extLst>
              <a:ext uri="{FF2B5EF4-FFF2-40B4-BE49-F238E27FC236}">
                <a16:creationId xmlns:a16="http://schemas.microsoft.com/office/drawing/2014/main" id="{A9879B99-9807-4F72-A7E0-460BDAC2A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7" y="1777120"/>
            <a:ext cx="3276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25000"/>
                </a:schemeClr>
              </a:gs>
              <a:gs pos="100000">
                <a:schemeClr val="tx2"/>
              </a:gs>
            </a:gsLst>
            <a:lin ang="5400000"/>
          </a:gradFill>
          <a:ln w="63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Limit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Exceed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Function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 + hőmérséklet szabályzás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undfos TheSans OT 7B Italic" charset="0"/>
              <a:ea typeface="+mn-ea"/>
              <a:cs typeface="Arial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665B8725-30A6-4DFE-AE01-4FA7BC9BD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645" y="3026290"/>
            <a:ext cx="3274549" cy="23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160" y="221403"/>
            <a:ext cx="6290937" cy="1325563"/>
          </a:xfrm>
        </p:spPr>
        <p:txBody>
          <a:bodyPr>
            <a:noAutofit/>
          </a:bodyPr>
          <a:lstStyle/>
          <a:p>
            <a:r>
              <a:rPr lang="hu-HU" sz="2800" dirty="0"/>
              <a:t>Távhő hálózat hőmérséklet menedzsmentje okos eszközökkel</a:t>
            </a:r>
            <a:br>
              <a:rPr lang="hu-HU" sz="2800" dirty="0"/>
            </a:br>
            <a:r>
              <a:rPr lang="hu-HU" sz="2000" dirty="0" err="1"/>
              <a:t>iGrid</a:t>
            </a:r>
            <a:r>
              <a:rPr lang="hu-HU" sz="2000" dirty="0"/>
              <a:t> koncepció</a:t>
            </a:r>
            <a:endParaRPr lang="hu-HU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82" y="70202"/>
            <a:ext cx="733918" cy="3024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A2B918E-4350-4C52-9A04-AE2747C9FF4E}"/>
              </a:ext>
            </a:extLst>
          </p:cNvPr>
          <p:cNvGrpSpPr/>
          <p:nvPr/>
        </p:nvGrpSpPr>
        <p:grpSpPr>
          <a:xfrm>
            <a:off x="2535123" y="2091388"/>
            <a:ext cx="6776909" cy="4374715"/>
            <a:chOff x="2764944" y="314773"/>
            <a:chExt cx="6628443" cy="4212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570F38-75EE-41BC-A31F-654A687E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944" y="314773"/>
              <a:ext cx="6628443" cy="42124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6E0C89-2D0E-4475-86FF-58084D552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612" t="10607" r="13612" b="10607"/>
            <a:stretch/>
          </p:blipFill>
          <p:spPr>
            <a:xfrm>
              <a:off x="2909545" y="3874701"/>
              <a:ext cx="185368" cy="179917"/>
            </a:xfrm>
            <a:prstGeom prst="ellipse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1BC998-AF26-4698-966A-6C19D637A75F}"/>
                </a:ext>
              </a:extLst>
            </p:cNvPr>
            <p:cNvSpPr txBox="1"/>
            <p:nvPr/>
          </p:nvSpPr>
          <p:spPr>
            <a:xfrm>
              <a:off x="3076625" y="3841543"/>
              <a:ext cx="194476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u-HU" sz="1000" b="1" dirty="0">
                  <a:solidFill>
                    <a:schemeClr val="tx2"/>
                  </a:solidFill>
                </a:rPr>
                <a:t>Hőmérséklet optimalizáló egység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1B4A01-278D-471F-BB22-51569641D182}"/>
                </a:ext>
              </a:extLst>
            </p:cNvPr>
            <p:cNvGrpSpPr/>
            <p:nvPr/>
          </p:nvGrpSpPr>
          <p:grpSpPr>
            <a:xfrm>
              <a:off x="2935468" y="4119945"/>
              <a:ext cx="3296188" cy="246221"/>
              <a:chOff x="2935468" y="4119945"/>
              <a:chExt cx="3296188" cy="24622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76037E-01AA-4D4C-8098-A7023D3CCEAA}"/>
                  </a:ext>
                </a:extLst>
              </p:cNvPr>
              <p:cNvSpPr txBox="1"/>
              <p:nvPr/>
            </p:nvSpPr>
            <p:spPr>
              <a:xfrm>
                <a:off x="3076625" y="4119945"/>
                <a:ext cx="3155031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000" b="1" dirty="0" err="1">
                    <a:solidFill>
                      <a:schemeClr val="tx2"/>
                    </a:solidFill>
                  </a:rPr>
                  <a:t>Intelligen</a:t>
                </a:r>
                <a:r>
                  <a:rPr lang="hu-HU" sz="1000" b="1" dirty="0">
                    <a:solidFill>
                      <a:schemeClr val="tx2"/>
                    </a:solidFill>
                  </a:rPr>
                  <a:t>s mérési pontok és </a:t>
                </a:r>
                <a:r>
                  <a:rPr lang="hu-HU" sz="1000" b="1" dirty="0" err="1">
                    <a:solidFill>
                      <a:schemeClr val="tx2"/>
                    </a:solidFill>
                  </a:rPr>
                  <a:t>bypass</a:t>
                </a:r>
                <a:r>
                  <a:rPr lang="hu-HU" sz="1000" b="1" dirty="0">
                    <a:solidFill>
                      <a:schemeClr val="tx2"/>
                    </a:solidFill>
                  </a:rPr>
                  <a:t> modulok</a:t>
                </a:r>
                <a:r>
                  <a:rPr lang="en-GB" sz="1000" b="1" dirty="0">
                    <a:solidFill>
                      <a:schemeClr val="tx2"/>
                    </a:solidFill>
                  </a:rPr>
                  <a:t> (T &amp; </a:t>
                </a:r>
                <a:r>
                  <a:rPr lang="el-GR" sz="1000" b="1" dirty="0">
                    <a:solidFill>
                      <a:schemeClr val="tx2"/>
                    </a:solidFill>
                  </a:rPr>
                  <a:t>Δ</a:t>
                </a:r>
                <a:r>
                  <a:rPr lang="en-GB" sz="1000" b="1" dirty="0">
                    <a:solidFill>
                      <a:schemeClr val="tx2"/>
                    </a:solidFill>
                  </a:rPr>
                  <a:t>p)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A25D8B4-4924-4201-B4D1-391852C18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35468" y="4199971"/>
                <a:ext cx="150184" cy="124152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ED886B-B636-46B2-B6A2-E0C52C85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9532" y="1770446"/>
              <a:ext cx="111088" cy="918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70A76E-2826-4BC9-B9FB-2454A3C8E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41364" y="1392431"/>
              <a:ext cx="111088" cy="918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3C587A8-B7FB-4F36-B093-A8AD58D4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03651" y="715367"/>
              <a:ext cx="111088" cy="9183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BE6745-361C-4F0D-A133-0FDB3BDFC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94784" y="716908"/>
              <a:ext cx="111088" cy="918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05244D-2373-413D-A0DF-383F5EBD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3049" y="2022521"/>
              <a:ext cx="111088" cy="918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3657C5-E7F0-4C6D-A39B-11BA2D78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73049" y="2721769"/>
              <a:ext cx="111088" cy="918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B0CAAF-F70F-4D9A-901C-F621EF256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9969" y="3689957"/>
              <a:ext cx="111088" cy="918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D0A2F8-1E6F-4592-9694-0C8FBD6C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0018" y="4366225"/>
              <a:ext cx="111088" cy="918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00D6CE-5A48-4C33-A990-E614E487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22604" y="2721769"/>
              <a:ext cx="111088" cy="918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9CF90A5-FC52-4028-9694-5C3A0A4A9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44474" y="1195549"/>
              <a:ext cx="111088" cy="918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A67B35-0DC3-496E-9BF8-8856FB2AE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16451" y="2839731"/>
              <a:ext cx="111088" cy="91832"/>
            </a:xfrm>
            <a:prstGeom prst="rect">
              <a:avLst/>
            </a:prstGeom>
          </p:spPr>
        </p:pic>
      </p:grpSp>
      <p:sp>
        <p:nvSpPr>
          <p:cNvPr id="26" name="Snip Diagonal Corner Rectangle 98">
            <a:extLst>
              <a:ext uri="{FF2B5EF4-FFF2-40B4-BE49-F238E27FC236}">
                <a16:creationId xmlns:a16="http://schemas.microsoft.com/office/drawing/2014/main" id="{9975DA13-9F7F-4458-9031-A7CFF769DF0B}"/>
              </a:ext>
            </a:extLst>
          </p:cNvPr>
          <p:cNvSpPr/>
          <p:nvPr/>
        </p:nvSpPr>
        <p:spPr>
          <a:xfrm>
            <a:off x="350916" y="2770061"/>
            <a:ext cx="2353441" cy="3042648"/>
          </a:xfrm>
          <a:prstGeom prst="snip2DiagRect">
            <a:avLst>
              <a:gd name="adj1" fmla="val 0"/>
              <a:gd name="adj2" fmla="val 12033"/>
            </a:avLst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8F0BB0-3999-4213-85A3-3342DC37E98C}"/>
              </a:ext>
            </a:extLst>
          </p:cNvPr>
          <p:cNvSpPr txBox="1"/>
          <p:nvPr/>
        </p:nvSpPr>
        <p:spPr>
          <a:xfrm>
            <a:off x="454135" y="3060627"/>
            <a:ext cx="2160010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46" indent="-107997">
              <a:spcAft>
                <a:spcPts val="600"/>
              </a:spcAft>
              <a:buFont typeface="Arial" charset="0"/>
              <a:buChar char="•"/>
            </a:pPr>
            <a:r>
              <a:rPr lang="hu-HU" sz="1600" dirty="0">
                <a:solidFill>
                  <a:schemeClr val="bg1"/>
                </a:solidFill>
              </a:rPr>
              <a:t>Igény/terhelés függő ellátás</a:t>
            </a:r>
            <a:endParaRPr lang="en-US" sz="1600" dirty="0">
              <a:solidFill>
                <a:schemeClr val="bg1"/>
              </a:solidFill>
            </a:endParaRPr>
          </a:p>
          <a:p>
            <a:pPr marL="171446" indent="-107997">
              <a:spcAft>
                <a:spcPts val="600"/>
              </a:spcAft>
              <a:buFont typeface="Arial" charset="0"/>
              <a:buChar char="•"/>
            </a:pPr>
            <a:r>
              <a:rPr lang="hu-HU" sz="1600" dirty="0">
                <a:solidFill>
                  <a:schemeClr val="bg1"/>
                </a:solidFill>
              </a:rPr>
              <a:t>Szabályozott előremenő hőmérséklet a terhelés alapján, így kisebb hőveszteség</a:t>
            </a:r>
            <a:endParaRPr lang="en-US" sz="1600" dirty="0">
              <a:solidFill>
                <a:schemeClr val="bg1"/>
              </a:solidFill>
            </a:endParaRPr>
          </a:p>
          <a:p>
            <a:pPr marL="171446" indent="-107997">
              <a:spcAft>
                <a:spcPts val="600"/>
              </a:spcAft>
              <a:buFont typeface="Arial" charset="0"/>
              <a:buChar char="•"/>
            </a:pPr>
            <a:r>
              <a:rPr lang="hu-HU" sz="1600" dirty="0">
                <a:solidFill>
                  <a:schemeClr val="bg1"/>
                </a:solidFill>
              </a:rPr>
              <a:t>Megosztott szivattyúzás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hu-HU" sz="1600" dirty="0">
                <a:solidFill>
                  <a:schemeClr val="bg1"/>
                </a:solidFill>
              </a:rPr>
              <a:t>csökkentett </a:t>
            </a:r>
            <a:r>
              <a:rPr lang="hu-HU" sz="1600" dirty="0" err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hu-HU" sz="1600" dirty="0" err="1">
                <a:solidFill>
                  <a:schemeClr val="bg1"/>
                </a:solidFill>
              </a:rPr>
              <a:t>p</a:t>
            </a:r>
            <a:r>
              <a:rPr lang="hu-HU" sz="1600" dirty="0">
                <a:solidFill>
                  <a:schemeClr val="bg1"/>
                </a:solidFill>
              </a:rPr>
              <a:t> és energiafogyasztás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Title 142">
            <a:extLst>
              <a:ext uri="{FF2B5EF4-FFF2-40B4-BE49-F238E27FC236}">
                <a16:creationId xmlns:a16="http://schemas.microsoft.com/office/drawing/2014/main" id="{9D6E016E-4BDE-44A2-B9EA-800304A0A8DD}"/>
              </a:ext>
            </a:extLst>
          </p:cNvPr>
          <p:cNvSpPr txBox="1">
            <a:spLocks/>
          </p:cNvSpPr>
          <p:nvPr/>
        </p:nvSpPr>
        <p:spPr>
          <a:xfrm>
            <a:off x="350916" y="1926105"/>
            <a:ext cx="2399318" cy="1176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75"/>
              </a:lnSpc>
            </a:pPr>
            <a:r>
              <a:rPr lang="hu-HU" sz="2800" dirty="0">
                <a:solidFill>
                  <a:schemeClr val="tx2"/>
                </a:solidFill>
              </a:rPr>
              <a:t>Zónákra osztott távhő hálózat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2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160" y="221403"/>
            <a:ext cx="6290937" cy="1325563"/>
          </a:xfrm>
        </p:spPr>
        <p:txBody>
          <a:bodyPr>
            <a:noAutofit/>
          </a:bodyPr>
          <a:lstStyle/>
          <a:p>
            <a:r>
              <a:rPr lang="hu-HU" sz="2800" dirty="0" err="1"/>
              <a:t>iGRID</a:t>
            </a:r>
            <a:r>
              <a:rPr lang="hu-HU" sz="2800" dirty="0"/>
              <a:t> - Hőmérsékleti zóna modulok</a:t>
            </a:r>
            <a:br>
              <a:rPr lang="hu-HU" sz="2800" dirty="0"/>
            </a:br>
            <a:r>
              <a:rPr lang="hu-HU" sz="2800" dirty="0"/>
              <a:t>Okos szivattyúkkal</a:t>
            </a: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82" y="70202"/>
            <a:ext cx="733918" cy="3024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A0D2D9-0E27-4715-86F0-C7DBC4D4C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5" t="4063" r="4804" b="2081"/>
          <a:stretch/>
        </p:blipFill>
        <p:spPr>
          <a:xfrm>
            <a:off x="70328" y="2724373"/>
            <a:ext cx="1727144" cy="1718150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72285D-96D8-41DE-9E1A-635C1DC15D9D}"/>
              </a:ext>
            </a:extLst>
          </p:cNvPr>
          <p:cNvPicPr>
            <a:picLocks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09" t="1862" r="2947" b="3068"/>
          <a:stretch/>
        </p:blipFill>
        <p:spPr>
          <a:xfrm>
            <a:off x="7447934" y="3578816"/>
            <a:ext cx="1080000" cy="1080000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76266A-778D-4F30-9F8D-01080035F59C}"/>
              </a:ext>
            </a:extLst>
          </p:cNvPr>
          <p:cNvPicPr>
            <a:picLocks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95" t="1264" r="2195" b="2380"/>
          <a:stretch/>
        </p:blipFill>
        <p:spPr>
          <a:xfrm>
            <a:off x="7447934" y="2369540"/>
            <a:ext cx="1080000" cy="1080000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8CCAC9-1617-4730-9B83-8F14E5E8A633}"/>
              </a:ext>
            </a:extLst>
          </p:cNvPr>
          <p:cNvPicPr>
            <a:picLocks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214" t="1764" r="1214" b="1764"/>
          <a:stretch/>
        </p:blipFill>
        <p:spPr>
          <a:xfrm>
            <a:off x="7447934" y="4788092"/>
            <a:ext cx="1080000" cy="1080000"/>
          </a:xfrm>
          <a:prstGeom prst="ellipse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564743-AF6B-442F-8EAF-33A377AB7865}"/>
              </a:ext>
            </a:extLst>
          </p:cNvPr>
          <p:cNvCxnSpPr>
            <a:cxnSpLocks/>
          </p:cNvCxnSpPr>
          <p:nvPr/>
        </p:nvCxnSpPr>
        <p:spPr>
          <a:xfrm>
            <a:off x="7015484" y="2369540"/>
            <a:ext cx="0" cy="349855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DF11C6F-C99B-4932-90FE-739320D2FBF5}"/>
              </a:ext>
            </a:extLst>
          </p:cNvPr>
          <p:cNvSpPr/>
          <p:nvPr/>
        </p:nvSpPr>
        <p:spPr>
          <a:xfrm>
            <a:off x="-124234" y="4610150"/>
            <a:ext cx="2115000" cy="1404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b="1" u="sng" dirty="0">
                <a:solidFill>
                  <a:schemeClr val="tx2"/>
                </a:solidFill>
              </a:rPr>
              <a:t>K</a:t>
            </a:r>
            <a:r>
              <a:rPr lang="en-GB" sz="1600" b="1" u="sng" dirty="0">
                <a:solidFill>
                  <a:schemeClr val="tx2"/>
                </a:solidFill>
              </a:rPr>
              <a:t>lass</a:t>
            </a:r>
            <a:r>
              <a:rPr lang="hu-HU" sz="1600" b="1" u="sng" dirty="0">
                <a:solidFill>
                  <a:schemeClr val="tx2"/>
                </a:solidFill>
              </a:rPr>
              <a:t>z</a:t>
            </a:r>
            <a:r>
              <a:rPr lang="en-GB" sz="1600" b="1" u="sng" dirty="0">
                <a:solidFill>
                  <a:schemeClr val="tx2"/>
                </a:solidFill>
              </a:rPr>
              <a:t>i</a:t>
            </a:r>
            <a:r>
              <a:rPr lang="hu-HU" sz="1600" b="1" u="sng" dirty="0" err="1">
                <a:solidFill>
                  <a:schemeClr val="tx2"/>
                </a:solidFill>
              </a:rPr>
              <a:t>kus</a:t>
            </a:r>
            <a:r>
              <a:rPr lang="en-GB" sz="1600" b="1" u="sng" dirty="0">
                <a:solidFill>
                  <a:schemeClr val="tx2"/>
                </a:solidFill>
              </a:rPr>
              <a:t> </a:t>
            </a:r>
            <a:r>
              <a:rPr lang="hu-HU" sz="1600" b="1" u="sng" dirty="0">
                <a:solidFill>
                  <a:schemeClr val="tx2"/>
                </a:solidFill>
              </a:rPr>
              <a:t>megoldás</a:t>
            </a:r>
            <a:endParaRPr lang="en-GB" sz="1600" b="1" u="sng" dirty="0">
              <a:solidFill>
                <a:schemeClr val="tx2"/>
              </a:solidFill>
            </a:endParaRPr>
          </a:p>
          <a:p>
            <a:pPr algn="ctr"/>
            <a:endParaRPr lang="en-GB" sz="8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Primer </a:t>
            </a:r>
            <a:r>
              <a:rPr lang="hu-HU" sz="1400" dirty="0" err="1">
                <a:solidFill>
                  <a:schemeClr val="tx2"/>
                </a:solidFill>
                <a:latin typeface="Symbol" panose="05050102010706020507" pitchFamily="18" charset="2"/>
              </a:rPr>
              <a:t>D</a:t>
            </a:r>
            <a:r>
              <a:rPr lang="hu-HU" sz="1400" dirty="0" err="1">
                <a:solidFill>
                  <a:schemeClr val="tx2"/>
                </a:solidFill>
              </a:rPr>
              <a:t>p</a:t>
            </a:r>
            <a:r>
              <a:rPr lang="hu-HU" sz="1400" dirty="0">
                <a:solidFill>
                  <a:schemeClr val="tx2"/>
                </a:solidFill>
              </a:rPr>
              <a:t> nincs hasznosítva.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Nyomásveszteség a szelepen.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7F67075-57A1-4412-BB8B-D61E2F018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0" t="928" r="1221" b="908"/>
          <a:stretch/>
        </p:blipFill>
        <p:spPr>
          <a:xfrm>
            <a:off x="2451828" y="2720561"/>
            <a:ext cx="1727140" cy="1721717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3D6CDF4-C7EA-4C65-8272-13A8BBEA69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59" t="1237" r="1459" b="1237"/>
          <a:stretch/>
        </p:blipFill>
        <p:spPr>
          <a:xfrm>
            <a:off x="4833324" y="2720561"/>
            <a:ext cx="1714115" cy="1721963"/>
          </a:xfrm>
          <a:prstGeom prst="ellipse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7710DFA-F9E0-416C-BE86-F146A7E80954}"/>
              </a:ext>
            </a:extLst>
          </p:cNvPr>
          <p:cNvSpPr/>
          <p:nvPr/>
        </p:nvSpPr>
        <p:spPr>
          <a:xfrm>
            <a:off x="2261271" y="4610150"/>
            <a:ext cx="2115000" cy="1404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b="1" u="sng" dirty="0">
                <a:solidFill>
                  <a:schemeClr val="tx2"/>
                </a:solidFill>
              </a:rPr>
              <a:t>„</a:t>
            </a:r>
            <a:r>
              <a:rPr lang="en-GB" sz="1600" b="1" u="sng" dirty="0">
                <a:solidFill>
                  <a:schemeClr val="tx2"/>
                </a:solidFill>
              </a:rPr>
              <a:t>Free flow</a:t>
            </a:r>
            <a:r>
              <a:rPr lang="hu-HU" sz="1600" b="1" u="sng" dirty="0">
                <a:solidFill>
                  <a:schemeClr val="tx2"/>
                </a:solidFill>
              </a:rPr>
              <a:t>”</a:t>
            </a:r>
            <a:r>
              <a:rPr lang="en-GB" sz="1600" b="1" u="sng" dirty="0">
                <a:solidFill>
                  <a:schemeClr val="tx2"/>
                </a:solidFill>
              </a:rPr>
              <a:t> </a:t>
            </a:r>
            <a:r>
              <a:rPr lang="hu-HU" sz="1600" b="1" u="sng" dirty="0">
                <a:solidFill>
                  <a:schemeClr val="tx2"/>
                </a:solidFill>
              </a:rPr>
              <a:t>kapcsolás</a:t>
            </a:r>
            <a:endParaRPr lang="en-GB" sz="1600" b="1" u="sng" dirty="0">
              <a:solidFill>
                <a:schemeClr val="tx2"/>
              </a:solidFill>
            </a:endParaRPr>
          </a:p>
          <a:p>
            <a:pPr algn="ctr"/>
            <a:endParaRPr lang="en-GB" sz="8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Nyomás független.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Nincs szelepveszteség.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Megbízhatóság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E3258EB-6DD6-45F1-8CDB-98B84E6DEDBE}"/>
              </a:ext>
            </a:extLst>
          </p:cNvPr>
          <p:cNvSpPr/>
          <p:nvPr/>
        </p:nvSpPr>
        <p:spPr>
          <a:xfrm>
            <a:off x="4629979" y="4610150"/>
            <a:ext cx="2115000" cy="1404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tx2"/>
                </a:solidFill>
              </a:rPr>
              <a:t>S</a:t>
            </a:r>
            <a:r>
              <a:rPr lang="hu-HU" sz="1600" b="1" u="sng" dirty="0">
                <a:solidFill>
                  <a:schemeClr val="tx2"/>
                </a:solidFill>
              </a:rPr>
              <a:t>önt kapcsolás</a:t>
            </a:r>
            <a:endParaRPr lang="en-GB" sz="1600" b="1" u="sng" dirty="0">
              <a:solidFill>
                <a:schemeClr val="tx2"/>
              </a:solidFill>
            </a:endParaRPr>
          </a:p>
          <a:p>
            <a:pPr algn="ctr"/>
            <a:endParaRPr lang="en-GB" sz="8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Nincs nyomáskontrol.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Alacsony költség.</a:t>
            </a:r>
            <a:endParaRPr lang="en-GB" sz="1400" dirty="0">
              <a:solidFill>
                <a:schemeClr val="tx2"/>
              </a:solidFill>
            </a:endParaRPr>
          </a:p>
          <a:p>
            <a:pPr algn="ctr"/>
            <a:r>
              <a:rPr lang="hu-HU" sz="1400" dirty="0">
                <a:solidFill>
                  <a:schemeClr val="tx2"/>
                </a:solidFill>
              </a:rPr>
              <a:t>Nincs szelepveszteség.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7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/>
          <a:lstStyle/>
          <a:p>
            <a:r>
              <a:rPr lang="hu-HU" dirty="0"/>
              <a:t>Erdei István</a:t>
            </a:r>
          </a:p>
          <a:p>
            <a:r>
              <a:rPr lang="hu-HU" dirty="0">
                <a:hlinkClick r:id="rId3"/>
              </a:rPr>
              <a:t>ierdei@grundfos.com</a:t>
            </a:r>
            <a:endParaRPr lang="hu-HU" dirty="0"/>
          </a:p>
          <a:p>
            <a:r>
              <a:rPr lang="hu-HU" dirty="0"/>
              <a:t>Tel: 20-9649 790</a:t>
            </a: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4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260" y="135732"/>
            <a:ext cx="6055031" cy="1325563"/>
          </a:xfrm>
        </p:spPr>
        <p:txBody>
          <a:bodyPr/>
          <a:lstStyle/>
          <a:p>
            <a:pPr algn="ctr"/>
            <a:r>
              <a:rPr lang="hu-HU" altLang="hu-HU" dirty="0"/>
              <a:t>Okos szivattyúk</a:t>
            </a:r>
            <a:endParaRPr lang="hu-HU" dirty="0"/>
          </a:p>
        </p:txBody>
      </p:sp>
      <p:pic>
        <p:nvPicPr>
          <p:cNvPr id="53" name="Picture Placeholder 3">
            <a:extLst>
              <a:ext uri="{FF2B5EF4-FFF2-40B4-BE49-F238E27FC236}">
                <a16:creationId xmlns:a16="http://schemas.microsoft.com/office/drawing/2014/main" id="{682825F5-FD7C-4DC6-A4DF-2FEC9646E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651" y="2558245"/>
            <a:ext cx="5090567" cy="381792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Snip Diagonal Corner Rectangle 6">
            <a:extLst>
              <a:ext uri="{FF2B5EF4-FFF2-40B4-BE49-F238E27FC236}">
                <a16:creationId xmlns:a16="http://schemas.microsoft.com/office/drawing/2014/main" id="{8FF2FE56-E496-4CB5-A07E-6022E9C10E65}"/>
              </a:ext>
            </a:extLst>
          </p:cNvPr>
          <p:cNvSpPr/>
          <p:nvPr/>
        </p:nvSpPr>
        <p:spPr>
          <a:xfrm>
            <a:off x="493427" y="1804975"/>
            <a:ext cx="3462908" cy="2985409"/>
          </a:xfrm>
          <a:prstGeom prst="snip2DiagRect">
            <a:avLst>
              <a:gd name="adj1" fmla="val 0"/>
              <a:gd name="adj2" fmla="val 9048"/>
            </a:avLst>
          </a:prstGeom>
          <a:gradFill flip="none" rotWithShape="1">
            <a:gsLst>
              <a:gs pos="36000">
                <a:schemeClr val="bg1">
                  <a:alpha val="80000"/>
                </a:schemeClr>
              </a:gs>
              <a:gs pos="100000">
                <a:srgbClr val="90B4D8">
                  <a:alpha val="97000"/>
                </a:srgbClr>
              </a:gs>
            </a:gsLst>
            <a:lin ang="2400000" scaled="0"/>
            <a:tileRect/>
          </a:gradFill>
          <a:ln w="12700">
            <a:solidFill>
              <a:schemeClr val="bg1"/>
            </a:solidFill>
          </a:ln>
          <a:effectLst>
            <a:outerShdw blurRad="63500" dir="5400000" sx="101000" sy="101000" rotWithShape="0">
              <a:schemeClr val="tx1">
                <a:alpha val="1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806" y="221403"/>
            <a:ext cx="733918" cy="30240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1D4A4D0-54F6-4D5C-8A50-8D3B831BE868}"/>
              </a:ext>
            </a:extLst>
          </p:cNvPr>
          <p:cNvSpPr txBox="1"/>
          <p:nvPr/>
        </p:nvSpPr>
        <p:spPr>
          <a:xfrm>
            <a:off x="516594" y="1750343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Okos szivattyúk jellemzői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Öntanuló szabályozási algoritmusok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Kétirányú kommunikáció többféle platformon –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okostelefon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Rendszer optimalizálás/diagnosztika</a:t>
            </a:r>
            <a:endParaRPr kumimoji="0" lang="da-D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Adat helyett információ 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260" y="135732"/>
            <a:ext cx="6055031" cy="1325563"/>
          </a:xfrm>
        </p:spPr>
        <p:txBody>
          <a:bodyPr/>
          <a:lstStyle/>
          <a:p>
            <a:pPr algn="ctr"/>
            <a:r>
              <a:rPr lang="hu-HU" altLang="hu-HU" dirty="0"/>
              <a:t>Okos szivattyúk</a:t>
            </a:r>
            <a:endParaRPr lang="hu-H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806" y="221403"/>
            <a:ext cx="733918" cy="302401"/>
          </a:xfrm>
          <a:prstGeom prst="rect">
            <a:avLst/>
          </a:prstGeom>
        </p:spPr>
      </p:pic>
      <p:pic>
        <p:nvPicPr>
          <p:cNvPr id="9" name="Picture 27">
            <a:extLst>
              <a:ext uri="{FF2B5EF4-FFF2-40B4-BE49-F238E27FC236}">
                <a16:creationId xmlns:a16="http://schemas.microsoft.com/office/drawing/2014/main" id="{02DA378B-8446-4494-983C-253F2C963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3077" l="8966" r="931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11" y="2038673"/>
            <a:ext cx="13843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515D6-3227-4EAF-8216-74C9B896A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1" b="97286" l="2667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74" y="2420888"/>
            <a:ext cx="1528213" cy="2037617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FB15F7AA-D79B-4206-BB2C-D005447A6106}"/>
              </a:ext>
            </a:extLst>
          </p:cNvPr>
          <p:cNvSpPr/>
          <p:nvPr/>
        </p:nvSpPr>
        <p:spPr>
          <a:xfrm rot="13588711">
            <a:off x="2887061" y="3041948"/>
            <a:ext cx="720000" cy="720000"/>
          </a:xfrm>
          <a:prstGeom prst="corner">
            <a:avLst>
              <a:gd name="adj1" fmla="val 34809"/>
              <a:gd name="adj2" fmla="val 323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2D4282A-D38C-4F82-8757-FD8B24739219}"/>
              </a:ext>
            </a:extLst>
          </p:cNvPr>
          <p:cNvSpPr/>
          <p:nvPr/>
        </p:nvSpPr>
        <p:spPr>
          <a:xfrm rot="13588711">
            <a:off x="3091063" y="3041948"/>
            <a:ext cx="720000" cy="720000"/>
          </a:xfrm>
          <a:prstGeom prst="corner">
            <a:avLst>
              <a:gd name="adj1" fmla="val 34809"/>
              <a:gd name="adj2" fmla="val 3232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53" descr="D:\DATA\tkn\Pictures\CBSfoto\tped.gif">
            <a:extLst>
              <a:ext uri="{FF2B5EF4-FFF2-40B4-BE49-F238E27FC236}">
                <a16:creationId xmlns:a16="http://schemas.microsoft.com/office/drawing/2014/main" id="{5B7C867D-2322-4376-AED7-BFD6936DD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7391" r="11507" b="7391"/>
          <a:stretch>
            <a:fillRect/>
          </a:stretch>
        </p:blipFill>
        <p:spPr bwMode="auto">
          <a:xfrm>
            <a:off x="1926977" y="3439696"/>
            <a:ext cx="1074308" cy="11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4BCD09-1EE7-4DF8-ACA1-28428B3B62F5}"/>
              </a:ext>
            </a:extLst>
          </p:cNvPr>
          <p:cNvSpPr txBox="1"/>
          <p:nvPr/>
        </p:nvSpPr>
        <p:spPr>
          <a:xfrm>
            <a:off x="1296461" y="4799338"/>
            <a:ext cx="1329403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E-szivattyú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7B291A-E71F-4496-9162-DB446ED673F9}"/>
              </a:ext>
            </a:extLst>
          </p:cNvPr>
          <p:cNvSpPr txBox="1"/>
          <p:nvPr/>
        </p:nvSpPr>
        <p:spPr>
          <a:xfrm>
            <a:off x="2917872" y="5586894"/>
            <a:ext cx="6226128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iSolution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Szivattyú + hajtás + szabályozás + mérés + kommunikáció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7B1437AD-724F-4EF9-8744-6A1F2893555A}"/>
              </a:ext>
            </a:extLst>
          </p:cNvPr>
          <p:cNvSpPr/>
          <p:nvPr/>
        </p:nvSpPr>
        <p:spPr>
          <a:xfrm>
            <a:off x="4091355" y="1533481"/>
            <a:ext cx="4550385" cy="3978220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E766D6-DC3A-4AC8-B451-557BB2963B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355" y="2402882"/>
            <a:ext cx="2312861" cy="26532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1FC592F-5D04-4F86-BD3D-F515B80E1C4D}"/>
              </a:ext>
            </a:extLst>
          </p:cNvPr>
          <p:cNvGrpSpPr/>
          <p:nvPr/>
        </p:nvGrpSpPr>
        <p:grpSpPr>
          <a:xfrm>
            <a:off x="5066998" y="1752803"/>
            <a:ext cx="3209185" cy="3758898"/>
            <a:chOff x="3508375" y="1990726"/>
            <a:chExt cx="3981450" cy="44481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809C46-7D6E-4179-91FB-A77002DCB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4275" y="5278438"/>
              <a:ext cx="187325" cy="4191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chemeClr val="folHlink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B5789CC7-680C-473E-B1CA-B5B63D0B3F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1563" y="3557588"/>
              <a:ext cx="0" cy="1042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6FCF96D6-EF0A-4C16-BB7D-45355089F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9675" y="3557588"/>
              <a:ext cx="0" cy="1042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4720CE2B-1B42-4DFC-8E27-1CF95F4E3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6200" y="3557588"/>
              <a:ext cx="0" cy="1042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C76C9EDA-2D5E-42CF-BCD7-AB60A4CD6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2725" y="3557588"/>
              <a:ext cx="0" cy="1042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25FF7549-C201-4E62-A770-7E0A5EA41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4463" y="5978526"/>
              <a:ext cx="226536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BAAE9FF2-F24F-4161-894C-C2B5B702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575" y="1990726"/>
              <a:ext cx="974725" cy="17033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86C3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1D07FD5D-0C37-4ED7-9144-4A8BB5C81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7938" y="2197101"/>
              <a:ext cx="0" cy="1206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6F3EFDC4-3BA7-4888-B84A-63362F27B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2587626"/>
              <a:ext cx="692150" cy="4730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id="{7C3404BC-C3D3-4E54-9F49-20124617A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114" y="2698751"/>
              <a:ext cx="855562" cy="30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Szoftver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6DB55BF2-03D4-486C-96E4-73F7A76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3" y="3873501"/>
              <a:ext cx="984250" cy="503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86C3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9F603F9A-BE81-4F32-A4CE-DE41DD6AA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306" y="3906838"/>
              <a:ext cx="9596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Frekvencia-</a:t>
              </a:r>
              <a:b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</a:b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váltó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95E1A63E-9A41-4EE9-BA72-C56FC3C40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94213"/>
              <a:ext cx="854075" cy="8524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100BA071-2286-4839-ABD5-DFE9FCF799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002" y="4702176"/>
              <a:ext cx="73904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Villany- </a:t>
              </a:r>
              <a:b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</a:b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motor</a:t>
              </a: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52A5D6-505F-4FF5-A27B-078CB717A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5495926"/>
              <a:ext cx="1573213" cy="487362"/>
            </a:xfrm>
            <a:custGeom>
              <a:avLst/>
              <a:gdLst>
                <a:gd name="T0" fmla="*/ 0 w 1061"/>
                <a:gd name="T1" fmla="*/ 476690 h 411"/>
                <a:gd name="T2" fmla="*/ 0 w 1061"/>
                <a:gd name="T3" fmla="*/ 0 h 411"/>
                <a:gd name="T4" fmla="*/ 1573213 w 1061"/>
                <a:gd name="T5" fmla="*/ 0 h 411"/>
                <a:gd name="T6" fmla="*/ 1573213 w 1061"/>
                <a:gd name="T7" fmla="*/ 487362 h 4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1" h="411">
                  <a:moveTo>
                    <a:pt x="0" y="402"/>
                  </a:moveTo>
                  <a:lnTo>
                    <a:pt x="0" y="0"/>
                  </a:lnTo>
                  <a:lnTo>
                    <a:pt x="1061" y="0"/>
                  </a:lnTo>
                  <a:lnTo>
                    <a:pt x="1061" y="4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E88916F9-2E3D-4956-AE06-6BB0739F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3448051"/>
              <a:ext cx="406400" cy="2168525"/>
            </a:xfrm>
            <a:custGeom>
              <a:avLst/>
              <a:gdLst>
                <a:gd name="T0" fmla="*/ 0 w 274"/>
                <a:gd name="T1" fmla="*/ 2168525 h 1463"/>
                <a:gd name="T2" fmla="*/ 0 w 274"/>
                <a:gd name="T3" fmla="*/ 0 h 1463"/>
                <a:gd name="T4" fmla="*/ 406400 w 274"/>
                <a:gd name="T5" fmla="*/ 0 h 14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4" h="1463">
                  <a:moveTo>
                    <a:pt x="0" y="1463"/>
                  </a:moveTo>
                  <a:lnTo>
                    <a:pt x="0" y="0"/>
                  </a:lnTo>
                  <a:lnTo>
                    <a:pt x="274" y="0"/>
                  </a:lnTo>
                </a:path>
              </a:pathLst>
            </a:custGeom>
            <a:noFill/>
            <a:ln w="3175" cap="flat" cmpd="sng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972146D2-11E9-4C04-9833-AFCB890D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1613" y="5284788"/>
              <a:ext cx="625475" cy="4206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 Box 21">
              <a:extLst>
                <a:ext uri="{FF2B5EF4-FFF2-40B4-BE49-F238E27FC236}">
                  <a16:creationId xmlns:a16="http://schemas.microsoft.com/office/drawing/2014/main" id="{C4B051AD-B1F0-4943-A1DF-A3AF693EF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3753" y="5378450"/>
              <a:ext cx="785957" cy="30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Távadó</a:t>
              </a:r>
              <a:endPara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44F221EF-4DF4-4FFC-B1F7-3ACADC72B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338" y="2049463"/>
              <a:ext cx="730250" cy="4746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24">
              <a:extLst>
                <a:ext uri="{FF2B5EF4-FFF2-40B4-BE49-F238E27FC236}">
                  <a16:creationId xmlns:a16="http://schemas.microsoft.com/office/drawing/2014/main" id="{F713899B-1EA5-4B3D-819E-57B81DA08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1183" y="2063751"/>
              <a:ext cx="897327" cy="5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Felh</a:t>
              </a:r>
              <a:r>
                <a:rPr kumimoji="0" lang="hu-H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. </a:t>
              </a:r>
              <a:br>
                <a:rPr kumimoji="0" lang="hu-H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</a:br>
              <a:r>
                <a:rPr kumimoji="0" lang="hu-HU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interfész</a:t>
              </a:r>
              <a:endParaRPr kumimoji="0" lang="en-GB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710BA223-F6EE-40F0-9F26-85847B608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813" y="3144838"/>
              <a:ext cx="792162" cy="4810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40" name="Text Box 26">
              <a:extLst>
                <a:ext uri="{FF2B5EF4-FFF2-40B4-BE49-F238E27FC236}">
                  <a16:creationId xmlns:a16="http://schemas.microsoft.com/office/drawing/2014/main" id="{8F876469-1C80-48F0-9F95-ACAA9FA8A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51" y="3278206"/>
              <a:ext cx="1072335" cy="30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50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Szabályozó</a:t>
              </a:r>
              <a:endParaRPr kumimoji="0" lang="en-GB" altLang="en-US" sz="1050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953C5D6C-A37A-4286-ADDB-F908DAEA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663" y="2125663"/>
              <a:ext cx="2473325" cy="671513"/>
            </a:xfrm>
            <a:custGeom>
              <a:avLst/>
              <a:gdLst>
                <a:gd name="T0" fmla="*/ 2473325 w 1500"/>
                <a:gd name="T1" fmla="*/ 0 h 366"/>
                <a:gd name="T2" fmla="*/ 0 w 1500"/>
                <a:gd name="T3" fmla="*/ 0 h 366"/>
                <a:gd name="T4" fmla="*/ 0 w 1500"/>
                <a:gd name="T5" fmla="*/ 671513 h 3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00" h="366">
                  <a:moveTo>
                    <a:pt x="1500" y="0"/>
                  </a:moveTo>
                  <a:lnTo>
                    <a:pt x="0" y="0"/>
                  </a:lnTo>
                  <a:lnTo>
                    <a:pt x="0" y="366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Line 28">
              <a:extLst>
                <a:ext uri="{FF2B5EF4-FFF2-40B4-BE49-F238E27FC236}">
                  <a16:creationId xmlns:a16="http://schemas.microsoft.com/office/drawing/2014/main" id="{A3C682F4-E426-45B2-94C0-BC51832BA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8625" y="2841626"/>
              <a:ext cx="17716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Line 29">
              <a:extLst>
                <a:ext uri="{FF2B5EF4-FFF2-40B4-BE49-F238E27FC236}">
                  <a16:creationId xmlns:a16="http://schemas.microsoft.com/office/drawing/2014/main" id="{DCDA7BB9-A929-497C-B24D-824772F01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48150" y="3144838"/>
              <a:ext cx="1741488" cy="2524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30">
              <a:extLst>
                <a:ext uri="{FF2B5EF4-FFF2-40B4-BE49-F238E27FC236}">
                  <a16:creationId xmlns:a16="http://schemas.microsoft.com/office/drawing/2014/main" id="{B37BC701-1FA0-4964-BAD5-A3608765C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67200" y="3422651"/>
              <a:ext cx="1593850" cy="6842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31">
              <a:extLst>
                <a:ext uri="{FF2B5EF4-FFF2-40B4-BE49-F238E27FC236}">
                  <a16:creationId xmlns:a16="http://schemas.microsoft.com/office/drawing/2014/main" id="{BAC9D7B5-B65B-475D-98E6-8D8CF6CED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2588" y="3765551"/>
              <a:ext cx="1743075" cy="1146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FE06D885-76DC-4ACA-B01A-6A6BB0B9C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38625" y="4240213"/>
              <a:ext cx="1041400" cy="12525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289C6458-C968-4385-BB47-6C2138F16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5656263"/>
              <a:ext cx="2546350" cy="403225"/>
            </a:xfrm>
            <a:custGeom>
              <a:avLst/>
              <a:gdLst>
                <a:gd name="T0" fmla="*/ 2546350 w 1536"/>
                <a:gd name="T1" fmla="*/ 403225 h 421"/>
                <a:gd name="T2" fmla="*/ 0 w 1536"/>
                <a:gd name="T3" fmla="*/ 403225 h 421"/>
                <a:gd name="T4" fmla="*/ 0 w 1536"/>
                <a:gd name="T5" fmla="*/ 0 h 4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6" h="421">
                  <a:moveTo>
                    <a:pt x="1536" y="421"/>
                  </a:moveTo>
                  <a:lnTo>
                    <a:pt x="0" y="421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34">
              <a:extLst>
                <a:ext uri="{FF2B5EF4-FFF2-40B4-BE49-F238E27FC236}">
                  <a16:creationId xmlns:a16="http://schemas.microsoft.com/office/drawing/2014/main" id="{3CB6F6B8-FBC4-415E-A9DD-DFEB5022E9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43600" y="5584826"/>
              <a:ext cx="855663" cy="8540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AE9CA0E-B395-43B4-B813-D95769A6CF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949950" y="5584826"/>
              <a:ext cx="433388" cy="854075"/>
            </a:xfrm>
            <a:custGeom>
              <a:avLst/>
              <a:gdLst>
                <a:gd name="T0" fmla="*/ 13358 w 292"/>
                <a:gd name="T1" fmla="*/ 0 h 576"/>
                <a:gd name="T2" fmla="*/ 433388 w 292"/>
                <a:gd name="T3" fmla="*/ 421106 h 576"/>
                <a:gd name="T4" fmla="*/ 0 w 292"/>
                <a:gd name="T5" fmla="*/ 854075 h 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2" h="576">
                  <a:moveTo>
                    <a:pt x="9" y="0"/>
                  </a:moveTo>
                  <a:lnTo>
                    <a:pt x="292" y="284"/>
                  </a:lnTo>
                  <a:lnTo>
                    <a:pt x="0" y="57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 Box 36">
              <a:extLst>
                <a:ext uri="{FF2B5EF4-FFF2-40B4-BE49-F238E27FC236}">
                  <a16:creationId xmlns:a16="http://schemas.microsoft.com/office/drawing/2014/main" id="{36068C2B-112F-4B2E-A81B-76B700E54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954458" y="5873363"/>
              <a:ext cx="945055" cy="30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rundfos TheSans" panose="020B0503040302060204" pitchFamily="34" charset="0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1497B"/>
                  </a:solidFill>
                  <a:effectLst/>
                  <a:uLnTx/>
                  <a:uFillTx/>
                  <a:latin typeface="Grundfos TheSans" panose="020B0503040302060204" pitchFamily="34" charset="0"/>
                  <a:ea typeface="+mn-ea"/>
                  <a:cs typeface="+mn-cs"/>
                </a:rPr>
                <a:t>Szivattyú</a:t>
              </a:r>
              <a:endParaRPr kumimoji="0" lang="en-GB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Grundfos TheSans" panose="020B050304030206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3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260" y="135732"/>
            <a:ext cx="6055031" cy="1325563"/>
          </a:xfrm>
        </p:spPr>
        <p:txBody>
          <a:bodyPr/>
          <a:lstStyle/>
          <a:p>
            <a:pPr algn="ctr"/>
            <a:r>
              <a:rPr lang="hu-HU" altLang="hu-HU" dirty="0"/>
              <a:t>Okos rendszerek</a:t>
            </a:r>
            <a:endParaRPr lang="hu-HU" dirty="0"/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806" y="221403"/>
            <a:ext cx="733918" cy="302401"/>
          </a:xfrm>
          <a:prstGeom prst="rect">
            <a:avLst/>
          </a:prstGeom>
        </p:spPr>
      </p:pic>
      <p:sp>
        <p:nvSpPr>
          <p:cNvPr id="51" name="Snip Diagonal Corner Rectangle 5">
            <a:extLst>
              <a:ext uri="{FF2B5EF4-FFF2-40B4-BE49-F238E27FC236}">
                <a16:creationId xmlns:a16="http://schemas.microsoft.com/office/drawing/2014/main" id="{85C4415F-2EA3-4560-93A3-15ED67CC26C7}"/>
              </a:ext>
            </a:extLst>
          </p:cNvPr>
          <p:cNvSpPr/>
          <p:nvPr/>
        </p:nvSpPr>
        <p:spPr>
          <a:xfrm>
            <a:off x="94473" y="1621506"/>
            <a:ext cx="2973872" cy="4267506"/>
          </a:xfrm>
          <a:prstGeom prst="snip2DiagRect">
            <a:avLst>
              <a:gd name="adj1" fmla="val 0"/>
              <a:gd name="adj2" fmla="val 6275"/>
            </a:avLst>
          </a:prstGeom>
          <a:solidFill>
            <a:srgbClr val="11497B">
              <a:alpha val="95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4402BC-1EA5-45DF-AE78-C4DA42E6ACB7}"/>
              </a:ext>
            </a:extLst>
          </p:cNvPr>
          <p:cNvSpPr/>
          <p:nvPr/>
        </p:nvSpPr>
        <p:spPr>
          <a:xfrm>
            <a:off x="335625" y="4594701"/>
            <a:ext cx="393640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11497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FCEB08-AC97-4DE1-9106-29D76B05613E}"/>
              </a:ext>
            </a:extLst>
          </p:cNvPr>
          <p:cNvSpPr txBox="1"/>
          <p:nvPr/>
        </p:nvSpPr>
        <p:spPr>
          <a:xfrm>
            <a:off x="312404" y="2633763"/>
            <a:ext cx="273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u-HU" altLang="en-US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Szivattyúink számos vezérlési lehetőséggel rendelkeznek, melyek az igényeknek megfelelően szabályoznak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Snip Diagonal Corner Rectangle 39">
            <a:extLst>
              <a:ext uri="{FF2B5EF4-FFF2-40B4-BE49-F238E27FC236}">
                <a16:creationId xmlns:a16="http://schemas.microsoft.com/office/drawing/2014/main" id="{70B72765-4E87-4655-9741-A7C9429FD161}"/>
              </a:ext>
            </a:extLst>
          </p:cNvPr>
          <p:cNvSpPr/>
          <p:nvPr/>
        </p:nvSpPr>
        <p:spPr>
          <a:xfrm>
            <a:off x="3117179" y="1644207"/>
            <a:ext cx="3065127" cy="4275853"/>
          </a:xfrm>
          <a:prstGeom prst="snip2DiagRect">
            <a:avLst>
              <a:gd name="adj1" fmla="val 0"/>
              <a:gd name="adj2" fmla="val 6275"/>
            </a:avLst>
          </a:prstGeom>
          <a:solidFill>
            <a:srgbClr val="11497B">
              <a:alpha val="95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57D0B6-BBCD-47E4-9C0C-42983EAC5CE3}"/>
              </a:ext>
            </a:extLst>
          </p:cNvPr>
          <p:cNvSpPr/>
          <p:nvPr/>
        </p:nvSpPr>
        <p:spPr>
          <a:xfrm>
            <a:off x="3420801" y="2665519"/>
            <a:ext cx="28165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Érzékelőink és vezérlőink segítségével a teljes rendszer könnyedén vezérelhetővé válik. Komplex vezérlési feladatokat is elláthatunk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Snip Diagonal Corner Rectangle 106">
            <a:extLst>
              <a:ext uri="{FF2B5EF4-FFF2-40B4-BE49-F238E27FC236}">
                <a16:creationId xmlns:a16="http://schemas.microsoft.com/office/drawing/2014/main" id="{8D09568C-5478-4838-9F12-5683D6AD32EF}"/>
              </a:ext>
            </a:extLst>
          </p:cNvPr>
          <p:cNvSpPr/>
          <p:nvPr/>
        </p:nvSpPr>
        <p:spPr>
          <a:xfrm>
            <a:off x="6214352" y="1656690"/>
            <a:ext cx="2868251" cy="4275853"/>
          </a:xfrm>
          <a:prstGeom prst="snip2DiagRect">
            <a:avLst>
              <a:gd name="adj1" fmla="val 0"/>
              <a:gd name="adj2" fmla="val 6275"/>
            </a:avLst>
          </a:prstGeom>
          <a:solidFill>
            <a:srgbClr val="11497B">
              <a:alpha val="95000"/>
            </a:srgb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1027AE-7CAC-4BF8-B2F6-F723AB096E68}"/>
              </a:ext>
            </a:extLst>
          </p:cNvPr>
          <p:cNvSpPr/>
          <p:nvPr/>
        </p:nvSpPr>
        <p:spPr>
          <a:xfrm>
            <a:off x="6431949" y="2664506"/>
            <a:ext cx="2778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Felhő alap</a:t>
            </a:r>
            <a:r>
              <a:rPr lang="hu-HU" sz="1600" dirty="0">
                <a:solidFill>
                  <a:prstClr val="white"/>
                </a:solidFill>
                <a:latin typeface="Calibri"/>
              </a:rPr>
              <a:t>u szolgáltatásaink kiterjedt hálózatok egyszerű vezérlését segíti, melyek egy teljes hidraulikai rendszerként csatlakozhatnak meglévő BMS/SCADA rendszerekbe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reeform 69">
            <a:extLst>
              <a:ext uri="{FF2B5EF4-FFF2-40B4-BE49-F238E27FC236}">
                <a16:creationId xmlns:a16="http://schemas.microsoft.com/office/drawing/2014/main" id="{AECB566D-68F1-45AB-99F2-942671ADD63F}"/>
              </a:ext>
            </a:extLst>
          </p:cNvPr>
          <p:cNvSpPr>
            <a:spLocks/>
          </p:cNvSpPr>
          <p:nvPr/>
        </p:nvSpPr>
        <p:spPr bwMode="auto">
          <a:xfrm>
            <a:off x="73147" y="2668676"/>
            <a:ext cx="257323" cy="228174"/>
          </a:xfrm>
          <a:custGeom>
            <a:avLst/>
            <a:gdLst>
              <a:gd name="T0" fmla="*/ 128239 w 2969"/>
              <a:gd name="T1" fmla="*/ 210070 h 2904"/>
              <a:gd name="T2" fmla="*/ 180173 w 2969"/>
              <a:gd name="T3" fmla="*/ 121292 h 2904"/>
              <a:gd name="T4" fmla="*/ 222995 w 2969"/>
              <a:gd name="T5" fmla="*/ 61478 h 2904"/>
              <a:gd name="T6" fmla="*/ 247140 w 2969"/>
              <a:gd name="T7" fmla="*/ 34401 h 2904"/>
              <a:gd name="T8" fmla="*/ 261945 w 2969"/>
              <a:gd name="T9" fmla="*/ 18088 h 2904"/>
              <a:gd name="T10" fmla="*/ 276865 w 2969"/>
              <a:gd name="T11" fmla="*/ 7213 h 2904"/>
              <a:gd name="T12" fmla="*/ 286204 w 2969"/>
              <a:gd name="T13" fmla="*/ 5438 h 2904"/>
              <a:gd name="T14" fmla="*/ 304767 w 2969"/>
              <a:gd name="T15" fmla="*/ 1776 h 2904"/>
              <a:gd name="T16" fmla="*/ 332556 w 2969"/>
              <a:gd name="T17" fmla="*/ 0 h 2904"/>
              <a:gd name="T18" fmla="*/ 338137 w 2969"/>
              <a:gd name="T19" fmla="*/ 3551 h 2904"/>
              <a:gd name="T20" fmla="*/ 336315 w 2969"/>
              <a:gd name="T21" fmla="*/ 7213 h 2904"/>
              <a:gd name="T22" fmla="*/ 325154 w 2969"/>
              <a:gd name="T23" fmla="*/ 16202 h 2904"/>
              <a:gd name="T24" fmla="*/ 280623 w 2969"/>
              <a:gd name="T25" fmla="*/ 63365 h 2904"/>
              <a:gd name="T26" fmla="*/ 232220 w 2969"/>
              <a:gd name="T27" fmla="*/ 126730 h 2904"/>
              <a:gd name="T28" fmla="*/ 185753 w 2969"/>
              <a:gd name="T29" fmla="*/ 199194 h 2904"/>
              <a:gd name="T30" fmla="*/ 146803 w 2969"/>
              <a:gd name="T31" fmla="*/ 276986 h 2904"/>
              <a:gd name="T32" fmla="*/ 135642 w 2969"/>
              <a:gd name="T33" fmla="*/ 302398 h 2904"/>
              <a:gd name="T34" fmla="*/ 128239 w 2969"/>
              <a:gd name="T35" fmla="*/ 315049 h 2904"/>
              <a:gd name="T36" fmla="*/ 118900 w 2969"/>
              <a:gd name="T37" fmla="*/ 320486 h 2904"/>
              <a:gd name="T38" fmla="*/ 96578 w 2969"/>
              <a:gd name="T39" fmla="*/ 322262 h 2904"/>
              <a:gd name="T40" fmla="*/ 79836 w 2969"/>
              <a:gd name="T41" fmla="*/ 320486 h 2904"/>
              <a:gd name="T42" fmla="*/ 72434 w 2969"/>
              <a:gd name="T43" fmla="*/ 318711 h 2904"/>
              <a:gd name="T44" fmla="*/ 63095 w 2969"/>
              <a:gd name="T45" fmla="*/ 306060 h 2904"/>
              <a:gd name="T46" fmla="*/ 37128 w 2969"/>
              <a:gd name="T47" fmla="*/ 271548 h 2904"/>
              <a:gd name="T48" fmla="*/ 7403 w 2969"/>
              <a:gd name="T49" fmla="*/ 239033 h 2904"/>
              <a:gd name="T50" fmla="*/ 0 w 2969"/>
              <a:gd name="T51" fmla="*/ 226271 h 2904"/>
              <a:gd name="T52" fmla="*/ 3644 w 2969"/>
              <a:gd name="T53" fmla="*/ 217283 h 2904"/>
              <a:gd name="T54" fmla="*/ 25967 w 2969"/>
              <a:gd name="T55" fmla="*/ 200970 h 2904"/>
              <a:gd name="T56" fmla="*/ 50111 w 2969"/>
              <a:gd name="T57" fmla="*/ 202745 h 2904"/>
              <a:gd name="T58" fmla="*/ 65031 w 2969"/>
              <a:gd name="T59" fmla="*/ 211845 h 2904"/>
              <a:gd name="T60" fmla="*/ 83595 w 2969"/>
              <a:gd name="T61" fmla="*/ 228158 h 2904"/>
              <a:gd name="T62" fmla="*/ 103981 w 2969"/>
              <a:gd name="T63" fmla="*/ 257122 h 29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69"/>
              <a:gd name="T97" fmla="*/ 0 h 2904"/>
              <a:gd name="T98" fmla="*/ 2969 w 2969"/>
              <a:gd name="T99" fmla="*/ 2904 h 29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69" h="2904">
                <a:moveTo>
                  <a:pt x="913" y="2317"/>
                </a:moveTo>
                <a:lnTo>
                  <a:pt x="1126" y="1893"/>
                </a:lnTo>
                <a:lnTo>
                  <a:pt x="1338" y="1485"/>
                </a:lnTo>
                <a:lnTo>
                  <a:pt x="1582" y="1093"/>
                </a:lnTo>
                <a:lnTo>
                  <a:pt x="1843" y="718"/>
                </a:lnTo>
                <a:lnTo>
                  <a:pt x="1958" y="554"/>
                </a:lnTo>
                <a:lnTo>
                  <a:pt x="2072" y="424"/>
                </a:lnTo>
                <a:lnTo>
                  <a:pt x="2170" y="310"/>
                </a:lnTo>
                <a:lnTo>
                  <a:pt x="2235" y="228"/>
                </a:lnTo>
                <a:lnTo>
                  <a:pt x="2300" y="163"/>
                </a:lnTo>
                <a:lnTo>
                  <a:pt x="2366" y="114"/>
                </a:lnTo>
                <a:lnTo>
                  <a:pt x="2431" y="65"/>
                </a:lnTo>
                <a:lnTo>
                  <a:pt x="2464" y="65"/>
                </a:lnTo>
                <a:lnTo>
                  <a:pt x="2513" y="49"/>
                </a:lnTo>
                <a:lnTo>
                  <a:pt x="2594" y="32"/>
                </a:lnTo>
                <a:lnTo>
                  <a:pt x="2676" y="16"/>
                </a:lnTo>
                <a:lnTo>
                  <a:pt x="2823" y="0"/>
                </a:lnTo>
                <a:lnTo>
                  <a:pt x="2920" y="0"/>
                </a:lnTo>
                <a:lnTo>
                  <a:pt x="2953" y="16"/>
                </a:lnTo>
                <a:lnTo>
                  <a:pt x="2969" y="32"/>
                </a:lnTo>
                <a:lnTo>
                  <a:pt x="2969" y="49"/>
                </a:lnTo>
                <a:lnTo>
                  <a:pt x="2953" y="65"/>
                </a:lnTo>
                <a:lnTo>
                  <a:pt x="2920" y="98"/>
                </a:lnTo>
                <a:lnTo>
                  <a:pt x="2855" y="146"/>
                </a:lnTo>
                <a:lnTo>
                  <a:pt x="2659" y="342"/>
                </a:lnTo>
                <a:lnTo>
                  <a:pt x="2464" y="571"/>
                </a:lnTo>
                <a:lnTo>
                  <a:pt x="2251" y="832"/>
                </a:lnTo>
                <a:lnTo>
                  <a:pt x="2039" y="1142"/>
                </a:lnTo>
                <a:lnTo>
                  <a:pt x="1827" y="1468"/>
                </a:lnTo>
                <a:lnTo>
                  <a:pt x="1631" y="1795"/>
                </a:lnTo>
                <a:lnTo>
                  <a:pt x="1452" y="2137"/>
                </a:lnTo>
                <a:lnTo>
                  <a:pt x="1289" y="2496"/>
                </a:lnTo>
                <a:lnTo>
                  <a:pt x="1240" y="2627"/>
                </a:lnTo>
                <a:lnTo>
                  <a:pt x="1191" y="2725"/>
                </a:lnTo>
                <a:lnTo>
                  <a:pt x="1158" y="2806"/>
                </a:lnTo>
                <a:lnTo>
                  <a:pt x="1126" y="2839"/>
                </a:lnTo>
                <a:lnTo>
                  <a:pt x="1093" y="2872"/>
                </a:lnTo>
                <a:lnTo>
                  <a:pt x="1044" y="2888"/>
                </a:lnTo>
                <a:lnTo>
                  <a:pt x="962" y="2904"/>
                </a:lnTo>
                <a:lnTo>
                  <a:pt x="848" y="2904"/>
                </a:lnTo>
                <a:lnTo>
                  <a:pt x="767" y="2904"/>
                </a:lnTo>
                <a:lnTo>
                  <a:pt x="701" y="2888"/>
                </a:lnTo>
                <a:lnTo>
                  <a:pt x="669" y="2888"/>
                </a:lnTo>
                <a:lnTo>
                  <a:pt x="636" y="2872"/>
                </a:lnTo>
                <a:lnTo>
                  <a:pt x="587" y="2806"/>
                </a:lnTo>
                <a:lnTo>
                  <a:pt x="554" y="2758"/>
                </a:lnTo>
                <a:lnTo>
                  <a:pt x="505" y="2692"/>
                </a:lnTo>
                <a:lnTo>
                  <a:pt x="326" y="2447"/>
                </a:lnTo>
                <a:lnTo>
                  <a:pt x="114" y="2203"/>
                </a:lnTo>
                <a:lnTo>
                  <a:pt x="65" y="2154"/>
                </a:lnTo>
                <a:lnTo>
                  <a:pt x="32" y="2105"/>
                </a:lnTo>
                <a:lnTo>
                  <a:pt x="0" y="2039"/>
                </a:lnTo>
                <a:lnTo>
                  <a:pt x="16" y="2007"/>
                </a:lnTo>
                <a:lnTo>
                  <a:pt x="32" y="1958"/>
                </a:lnTo>
                <a:lnTo>
                  <a:pt x="114" y="1876"/>
                </a:lnTo>
                <a:lnTo>
                  <a:pt x="228" y="1811"/>
                </a:lnTo>
                <a:lnTo>
                  <a:pt x="326" y="1795"/>
                </a:lnTo>
                <a:lnTo>
                  <a:pt x="440" y="1827"/>
                </a:lnTo>
                <a:lnTo>
                  <a:pt x="505" y="1860"/>
                </a:lnTo>
                <a:lnTo>
                  <a:pt x="571" y="1909"/>
                </a:lnTo>
                <a:lnTo>
                  <a:pt x="652" y="1974"/>
                </a:lnTo>
                <a:lnTo>
                  <a:pt x="734" y="2056"/>
                </a:lnTo>
                <a:lnTo>
                  <a:pt x="815" y="2170"/>
                </a:lnTo>
                <a:lnTo>
                  <a:pt x="913" y="2317"/>
                </a:lnTo>
                <a:close/>
              </a:path>
            </a:pathLst>
          </a:custGeom>
          <a:solidFill>
            <a:srgbClr val="4AA22C"/>
          </a:solidFill>
          <a:ln w="19050" cmpd="sng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B21A55-8D01-4308-8980-F29995FCF61D}"/>
              </a:ext>
            </a:extLst>
          </p:cNvPr>
          <p:cNvSpPr txBox="1"/>
          <p:nvPr/>
        </p:nvSpPr>
        <p:spPr>
          <a:xfrm>
            <a:off x="63266" y="1747680"/>
            <a:ext cx="27576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INTELIGENS, </a:t>
            </a:r>
            <a:b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SZABÁLYZOTT SZIVATTYÚK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ACBA96-DCEE-40D3-96FB-7C5B169DB08E}"/>
              </a:ext>
            </a:extLst>
          </p:cNvPr>
          <p:cNvSpPr txBox="1"/>
          <p:nvPr/>
        </p:nvSpPr>
        <p:spPr>
          <a:xfrm>
            <a:off x="3117179" y="1778728"/>
            <a:ext cx="288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VEZÉRLÉS ÉS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KOMUNIKÁCIÓ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FCF522-6DD7-4DB0-9E17-B94D7CDF2C9A}"/>
              </a:ext>
            </a:extLst>
          </p:cNvPr>
          <p:cNvSpPr txBox="1"/>
          <p:nvPr/>
        </p:nvSpPr>
        <p:spPr>
          <a:xfrm>
            <a:off x="6147577" y="1787217"/>
            <a:ext cx="274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RENDSZER INTEGRÁLÁS ÉS FELHŐ ALAPÚ RENDSZER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 69">
            <a:extLst>
              <a:ext uri="{FF2B5EF4-FFF2-40B4-BE49-F238E27FC236}">
                <a16:creationId xmlns:a16="http://schemas.microsoft.com/office/drawing/2014/main" id="{23D10A74-BE2B-48B6-9BB1-98D57FFAC442}"/>
              </a:ext>
            </a:extLst>
          </p:cNvPr>
          <p:cNvSpPr>
            <a:spLocks/>
          </p:cNvSpPr>
          <p:nvPr/>
        </p:nvSpPr>
        <p:spPr bwMode="auto">
          <a:xfrm>
            <a:off x="3186267" y="2699724"/>
            <a:ext cx="257323" cy="228174"/>
          </a:xfrm>
          <a:custGeom>
            <a:avLst/>
            <a:gdLst>
              <a:gd name="T0" fmla="*/ 128239 w 2969"/>
              <a:gd name="T1" fmla="*/ 210070 h 2904"/>
              <a:gd name="T2" fmla="*/ 180173 w 2969"/>
              <a:gd name="T3" fmla="*/ 121292 h 2904"/>
              <a:gd name="T4" fmla="*/ 222995 w 2969"/>
              <a:gd name="T5" fmla="*/ 61478 h 2904"/>
              <a:gd name="T6" fmla="*/ 247140 w 2969"/>
              <a:gd name="T7" fmla="*/ 34401 h 2904"/>
              <a:gd name="T8" fmla="*/ 261945 w 2969"/>
              <a:gd name="T9" fmla="*/ 18088 h 2904"/>
              <a:gd name="T10" fmla="*/ 276865 w 2969"/>
              <a:gd name="T11" fmla="*/ 7213 h 2904"/>
              <a:gd name="T12" fmla="*/ 286204 w 2969"/>
              <a:gd name="T13" fmla="*/ 5438 h 2904"/>
              <a:gd name="T14" fmla="*/ 304767 w 2969"/>
              <a:gd name="T15" fmla="*/ 1776 h 2904"/>
              <a:gd name="T16" fmla="*/ 332556 w 2969"/>
              <a:gd name="T17" fmla="*/ 0 h 2904"/>
              <a:gd name="T18" fmla="*/ 338137 w 2969"/>
              <a:gd name="T19" fmla="*/ 3551 h 2904"/>
              <a:gd name="T20" fmla="*/ 336315 w 2969"/>
              <a:gd name="T21" fmla="*/ 7213 h 2904"/>
              <a:gd name="T22" fmla="*/ 325154 w 2969"/>
              <a:gd name="T23" fmla="*/ 16202 h 2904"/>
              <a:gd name="T24" fmla="*/ 280623 w 2969"/>
              <a:gd name="T25" fmla="*/ 63365 h 2904"/>
              <a:gd name="T26" fmla="*/ 232220 w 2969"/>
              <a:gd name="T27" fmla="*/ 126730 h 2904"/>
              <a:gd name="T28" fmla="*/ 185753 w 2969"/>
              <a:gd name="T29" fmla="*/ 199194 h 2904"/>
              <a:gd name="T30" fmla="*/ 146803 w 2969"/>
              <a:gd name="T31" fmla="*/ 276986 h 2904"/>
              <a:gd name="T32" fmla="*/ 135642 w 2969"/>
              <a:gd name="T33" fmla="*/ 302398 h 2904"/>
              <a:gd name="T34" fmla="*/ 128239 w 2969"/>
              <a:gd name="T35" fmla="*/ 315049 h 2904"/>
              <a:gd name="T36" fmla="*/ 118900 w 2969"/>
              <a:gd name="T37" fmla="*/ 320486 h 2904"/>
              <a:gd name="T38" fmla="*/ 96578 w 2969"/>
              <a:gd name="T39" fmla="*/ 322262 h 2904"/>
              <a:gd name="T40" fmla="*/ 79836 w 2969"/>
              <a:gd name="T41" fmla="*/ 320486 h 2904"/>
              <a:gd name="T42" fmla="*/ 72434 w 2969"/>
              <a:gd name="T43" fmla="*/ 318711 h 2904"/>
              <a:gd name="T44" fmla="*/ 63095 w 2969"/>
              <a:gd name="T45" fmla="*/ 306060 h 2904"/>
              <a:gd name="T46" fmla="*/ 37128 w 2969"/>
              <a:gd name="T47" fmla="*/ 271548 h 2904"/>
              <a:gd name="T48" fmla="*/ 7403 w 2969"/>
              <a:gd name="T49" fmla="*/ 239033 h 2904"/>
              <a:gd name="T50" fmla="*/ 0 w 2969"/>
              <a:gd name="T51" fmla="*/ 226271 h 2904"/>
              <a:gd name="T52" fmla="*/ 3644 w 2969"/>
              <a:gd name="T53" fmla="*/ 217283 h 2904"/>
              <a:gd name="T54" fmla="*/ 25967 w 2969"/>
              <a:gd name="T55" fmla="*/ 200970 h 2904"/>
              <a:gd name="T56" fmla="*/ 50111 w 2969"/>
              <a:gd name="T57" fmla="*/ 202745 h 2904"/>
              <a:gd name="T58" fmla="*/ 65031 w 2969"/>
              <a:gd name="T59" fmla="*/ 211845 h 2904"/>
              <a:gd name="T60" fmla="*/ 83595 w 2969"/>
              <a:gd name="T61" fmla="*/ 228158 h 2904"/>
              <a:gd name="T62" fmla="*/ 103981 w 2969"/>
              <a:gd name="T63" fmla="*/ 257122 h 29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69"/>
              <a:gd name="T97" fmla="*/ 0 h 2904"/>
              <a:gd name="T98" fmla="*/ 2969 w 2969"/>
              <a:gd name="T99" fmla="*/ 2904 h 29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69" h="2904">
                <a:moveTo>
                  <a:pt x="913" y="2317"/>
                </a:moveTo>
                <a:lnTo>
                  <a:pt x="1126" y="1893"/>
                </a:lnTo>
                <a:lnTo>
                  <a:pt x="1338" y="1485"/>
                </a:lnTo>
                <a:lnTo>
                  <a:pt x="1582" y="1093"/>
                </a:lnTo>
                <a:lnTo>
                  <a:pt x="1843" y="718"/>
                </a:lnTo>
                <a:lnTo>
                  <a:pt x="1958" y="554"/>
                </a:lnTo>
                <a:lnTo>
                  <a:pt x="2072" y="424"/>
                </a:lnTo>
                <a:lnTo>
                  <a:pt x="2170" y="310"/>
                </a:lnTo>
                <a:lnTo>
                  <a:pt x="2235" y="228"/>
                </a:lnTo>
                <a:lnTo>
                  <a:pt x="2300" y="163"/>
                </a:lnTo>
                <a:lnTo>
                  <a:pt x="2366" y="114"/>
                </a:lnTo>
                <a:lnTo>
                  <a:pt x="2431" y="65"/>
                </a:lnTo>
                <a:lnTo>
                  <a:pt x="2464" y="65"/>
                </a:lnTo>
                <a:lnTo>
                  <a:pt x="2513" y="49"/>
                </a:lnTo>
                <a:lnTo>
                  <a:pt x="2594" y="32"/>
                </a:lnTo>
                <a:lnTo>
                  <a:pt x="2676" y="16"/>
                </a:lnTo>
                <a:lnTo>
                  <a:pt x="2823" y="0"/>
                </a:lnTo>
                <a:lnTo>
                  <a:pt x="2920" y="0"/>
                </a:lnTo>
                <a:lnTo>
                  <a:pt x="2953" y="16"/>
                </a:lnTo>
                <a:lnTo>
                  <a:pt x="2969" y="32"/>
                </a:lnTo>
                <a:lnTo>
                  <a:pt x="2969" y="49"/>
                </a:lnTo>
                <a:lnTo>
                  <a:pt x="2953" y="65"/>
                </a:lnTo>
                <a:lnTo>
                  <a:pt x="2920" y="98"/>
                </a:lnTo>
                <a:lnTo>
                  <a:pt x="2855" y="146"/>
                </a:lnTo>
                <a:lnTo>
                  <a:pt x="2659" y="342"/>
                </a:lnTo>
                <a:lnTo>
                  <a:pt x="2464" y="571"/>
                </a:lnTo>
                <a:lnTo>
                  <a:pt x="2251" y="832"/>
                </a:lnTo>
                <a:lnTo>
                  <a:pt x="2039" y="1142"/>
                </a:lnTo>
                <a:lnTo>
                  <a:pt x="1827" y="1468"/>
                </a:lnTo>
                <a:lnTo>
                  <a:pt x="1631" y="1795"/>
                </a:lnTo>
                <a:lnTo>
                  <a:pt x="1452" y="2137"/>
                </a:lnTo>
                <a:lnTo>
                  <a:pt x="1289" y="2496"/>
                </a:lnTo>
                <a:lnTo>
                  <a:pt x="1240" y="2627"/>
                </a:lnTo>
                <a:lnTo>
                  <a:pt x="1191" y="2725"/>
                </a:lnTo>
                <a:lnTo>
                  <a:pt x="1158" y="2806"/>
                </a:lnTo>
                <a:lnTo>
                  <a:pt x="1126" y="2839"/>
                </a:lnTo>
                <a:lnTo>
                  <a:pt x="1093" y="2872"/>
                </a:lnTo>
                <a:lnTo>
                  <a:pt x="1044" y="2888"/>
                </a:lnTo>
                <a:lnTo>
                  <a:pt x="962" y="2904"/>
                </a:lnTo>
                <a:lnTo>
                  <a:pt x="848" y="2904"/>
                </a:lnTo>
                <a:lnTo>
                  <a:pt x="767" y="2904"/>
                </a:lnTo>
                <a:lnTo>
                  <a:pt x="701" y="2888"/>
                </a:lnTo>
                <a:lnTo>
                  <a:pt x="669" y="2888"/>
                </a:lnTo>
                <a:lnTo>
                  <a:pt x="636" y="2872"/>
                </a:lnTo>
                <a:lnTo>
                  <a:pt x="587" y="2806"/>
                </a:lnTo>
                <a:lnTo>
                  <a:pt x="554" y="2758"/>
                </a:lnTo>
                <a:lnTo>
                  <a:pt x="505" y="2692"/>
                </a:lnTo>
                <a:lnTo>
                  <a:pt x="326" y="2447"/>
                </a:lnTo>
                <a:lnTo>
                  <a:pt x="114" y="2203"/>
                </a:lnTo>
                <a:lnTo>
                  <a:pt x="65" y="2154"/>
                </a:lnTo>
                <a:lnTo>
                  <a:pt x="32" y="2105"/>
                </a:lnTo>
                <a:lnTo>
                  <a:pt x="0" y="2039"/>
                </a:lnTo>
                <a:lnTo>
                  <a:pt x="16" y="2007"/>
                </a:lnTo>
                <a:lnTo>
                  <a:pt x="32" y="1958"/>
                </a:lnTo>
                <a:lnTo>
                  <a:pt x="114" y="1876"/>
                </a:lnTo>
                <a:lnTo>
                  <a:pt x="228" y="1811"/>
                </a:lnTo>
                <a:lnTo>
                  <a:pt x="326" y="1795"/>
                </a:lnTo>
                <a:lnTo>
                  <a:pt x="440" y="1827"/>
                </a:lnTo>
                <a:lnTo>
                  <a:pt x="505" y="1860"/>
                </a:lnTo>
                <a:lnTo>
                  <a:pt x="571" y="1909"/>
                </a:lnTo>
                <a:lnTo>
                  <a:pt x="652" y="1974"/>
                </a:lnTo>
                <a:lnTo>
                  <a:pt x="734" y="2056"/>
                </a:lnTo>
                <a:lnTo>
                  <a:pt x="815" y="2170"/>
                </a:lnTo>
                <a:lnTo>
                  <a:pt x="913" y="2317"/>
                </a:lnTo>
                <a:close/>
              </a:path>
            </a:pathLst>
          </a:custGeom>
          <a:solidFill>
            <a:srgbClr val="4AA22C"/>
          </a:solidFill>
          <a:ln w="19050" cmpd="sng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1F44AF6-74C7-4419-AB9D-5969F13DA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550" y="4272575"/>
            <a:ext cx="2032865" cy="152555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57472456-EEED-4488-A96E-3C4013088AD1}"/>
              </a:ext>
            </a:extLst>
          </p:cNvPr>
          <p:cNvGrpSpPr/>
          <p:nvPr/>
        </p:nvGrpSpPr>
        <p:grpSpPr>
          <a:xfrm>
            <a:off x="2888763" y="4090398"/>
            <a:ext cx="3486404" cy="1773509"/>
            <a:chOff x="6635750" y="1636714"/>
            <a:chExt cx="3835140" cy="211985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6D29CA9-DCCE-4773-92AB-5859252A768C}"/>
                </a:ext>
              </a:extLst>
            </p:cNvPr>
            <p:cNvGrpSpPr/>
            <p:nvPr/>
          </p:nvGrpSpPr>
          <p:grpSpPr>
            <a:xfrm>
              <a:off x="6635750" y="1799617"/>
              <a:ext cx="3835140" cy="1858563"/>
              <a:chOff x="6635750" y="1799617"/>
              <a:chExt cx="3835140" cy="1858563"/>
            </a:xfrm>
          </p:grpSpPr>
          <p:pic>
            <p:nvPicPr>
              <p:cNvPr id="69" name="Picture 68" descr="GrA8847p_d.jpg">
                <a:extLst>
                  <a:ext uri="{FF2B5EF4-FFF2-40B4-BE49-F238E27FC236}">
                    <a16:creationId xmlns:a16="http://schemas.microsoft.com/office/drawing/2014/main" id="{D501BC24-F23F-4CA4-A2ED-7CA19A306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31456" y="1799617"/>
                <a:ext cx="832682" cy="1108902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AE871B62-7602-4458-BB5C-3C408F714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5750" y="1799617"/>
                <a:ext cx="1962904" cy="1858563"/>
              </a:xfrm>
              <a:prstGeom prst="rect">
                <a:avLst/>
              </a:prstGeom>
            </p:spPr>
          </p:pic>
          <p:pic>
            <p:nvPicPr>
              <p:cNvPr id="71" name="Picture 70" descr="GrB2295p_d.jpg">
                <a:extLst>
                  <a:ext uri="{FF2B5EF4-FFF2-40B4-BE49-F238E27FC236}">
                    <a16:creationId xmlns:a16="http://schemas.microsoft.com/office/drawing/2014/main" id="{DDED2F30-163D-4200-86AF-31C7403CA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88770">
                <a:off x="7758471" y="2336206"/>
                <a:ext cx="926541" cy="1173430"/>
              </a:xfrm>
              <a:prstGeom prst="rect">
                <a:avLst/>
              </a:prstGeom>
            </p:spPr>
          </p:pic>
          <p:pic>
            <p:nvPicPr>
              <p:cNvPr id="72" name="Picture 71" descr="GrA9001p_d.jpg">
                <a:extLst>
                  <a:ext uri="{FF2B5EF4-FFF2-40B4-BE49-F238E27FC236}">
                    <a16:creationId xmlns:a16="http://schemas.microsoft.com/office/drawing/2014/main" id="{D6732A61-376D-4D9F-BEB8-842DBA50F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>
                            <a14:foregroundMark x1="40992" y1="22612" x2="40992" y2="22612"/>
                            <a14:foregroundMark x1="38815" y1="81137" x2="38815" y2="81137"/>
                            <a14:foregroundMark x1="56348" y1="64571" x2="56348" y2="64571"/>
                            <a14:foregroundMark x1="65417" y1="46070" x2="65417" y2="46070"/>
                            <a14:foregroundMark x1="69166" y1="43894" x2="69166" y2="43894"/>
                            <a14:backgroundMark x1="61669" y1="84885" x2="61669" y2="848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81694" y="2035961"/>
                <a:ext cx="1489196" cy="1489196"/>
              </a:xfrm>
              <a:prstGeom prst="rect">
                <a:avLst/>
              </a:prstGeom>
            </p:spPr>
          </p:pic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446BF66-1D60-4950-9905-0B83F1AD2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7296" y1="20314" x2="37296" y2="20314"/>
                          <a14:foregroundMark x1="46091" y1="19468" x2="46091" y2="19468"/>
                          <a14:foregroundMark x1="31107" y1="76904" x2="31107" y2="76904"/>
                          <a14:foregroundMark x1="35668" y1="79686" x2="35668" y2="79686"/>
                          <a14:backgroundMark x1="48534" y1="81741" x2="48534" y2="81741"/>
                          <a14:backgroundMark x1="64332" y1="78960" x2="64332" y2="78960"/>
                          <a14:backgroundMark x1="68893" y1="78718" x2="68893" y2="787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9680" y="1636714"/>
              <a:ext cx="1525167" cy="2119851"/>
            </a:xfrm>
            <a:prstGeom prst="rect">
              <a:avLst/>
            </a:prstGeom>
          </p:spPr>
        </p:pic>
      </p:grpSp>
      <p:sp>
        <p:nvSpPr>
          <p:cNvPr id="73" name="Freeform 69">
            <a:extLst>
              <a:ext uri="{FF2B5EF4-FFF2-40B4-BE49-F238E27FC236}">
                <a16:creationId xmlns:a16="http://schemas.microsoft.com/office/drawing/2014/main" id="{52EB2E9E-B6B7-4BDC-B120-A1A29664311B}"/>
              </a:ext>
            </a:extLst>
          </p:cNvPr>
          <p:cNvSpPr>
            <a:spLocks/>
          </p:cNvSpPr>
          <p:nvPr/>
        </p:nvSpPr>
        <p:spPr bwMode="auto">
          <a:xfrm>
            <a:off x="6214352" y="2712206"/>
            <a:ext cx="257323" cy="228174"/>
          </a:xfrm>
          <a:custGeom>
            <a:avLst/>
            <a:gdLst>
              <a:gd name="T0" fmla="*/ 128239 w 2969"/>
              <a:gd name="T1" fmla="*/ 210070 h 2904"/>
              <a:gd name="T2" fmla="*/ 180173 w 2969"/>
              <a:gd name="T3" fmla="*/ 121292 h 2904"/>
              <a:gd name="T4" fmla="*/ 222995 w 2969"/>
              <a:gd name="T5" fmla="*/ 61478 h 2904"/>
              <a:gd name="T6" fmla="*/ 247140 w 2969"/>
              <a:gd name="T7" fmla="*/ 34401 h 2904"/>
              <a:gd name="T8" fmla="*/ 261945 w 2969"/>
              <a:gd name="T9" fmla="*/ 18088 h 2904"/>
              <a:gd name="T10" fmla="*/ 276865 w 2969"/>
              <a:gd name="T11" fmla="*/ 7213 h 2904"/>
              <a:gd name="T12" fmla="*/ 286204 w 2969"/>
              <a:gd name="T13" fmla="*/ 5438 h 2904"/>
              <a:gd name="T14" fmla="*/ 304767 w 2969"/>
              <a:gd name="T15" fmla="*/ 1776 h 2904"/>
              <a:gd name="T16" fmla="*/ 332556 w 2969"/>
              <a:gd name="T17" fmla="*/ 0 h 2904"/>
              <a:gd name="T18" fmla="*/ 338137 w 2969"/>
              <a:gd name="T19" fmla="*/ 3551 h 2904"/>
              <a:gd name="T20" fmla="*/ 336315 w 2969"/>
              <a:gd name="T21" fmla="*/ 7213 h 2904"/>
              <a:gd name="T22" fmla="*/ 325154 w 2969"/>
              <a:gd name="T23" fmla="*/ 16202 h 2904"/>
              <a:gd name="T24" fmla="*/ 280623 w 2969"/>
              <a:gd name="T25" fmla="*/ 63365 h 2904"/>
              <a:gd name="T26" fmla="*/ 232220 w 2969"/>
              <a:gd name="T27" fmla="*/ 126730 h 2904"/>
              <a:gd name="T28" fmla="*/ 185753 w 2969"/>
              <a:gd name="T29" fmla="*/ 199194 h 2904"/>
              <a:gd name="T30" fmla="*/ 146803 w 2969"/>
              <a:gd name="T31" fmla="*/ 276986 h 2904"/>
              <a:gd name="T32" fmla="*/ 135642 w 2969"/>
              <a:gd name="T33" fmla="*/ 302398 h 2904"/>
              <a:gd name="T34" fmla="*/ 128239 w 2969"/>
              <a:gd name="T35" fmla="*/ 315049 h 2904"/>
              <a:gd name="T36" fmla="*/ 118900 w 2969"/>
              <a:gd name="T37" fmla="*/ 320486 h 2904"/>
              <a:gd name="T38" fmla="*/ 96578 w 2969"/>
              <a:gd name="T39" fmla="*/ 322262 h 2904"/>
              <a:gd name="T40" fmla="*/ 79836 w 2969"/>
              <a:gd name="T41" fmla="*/ 320486 h 2904"/>
              <a:gd name="T42" fmla="*/ 72434 w 2969"/>
              <a:gd name="T43" fmla="*/ 318711 h 2904"/>
              <a:gd name="T44" fmla="*/ 63095 w 2969"/>
              <a:gd name="T45" fmla="*/ 306060 h 2904"/>
              <a:gd name="T46" fmla="*/ 37128 w 2969"/>
              <a:gd name="T47" fmla="*/ 271548 h 2904"/>
              <a:gd name="T48" fmla="*/ 7403 w 2969"/>
              <a:gd name="T49" fmla="*/ 239033 h 2904"/>
              <a:gd name="T50" fmla="*/ 0 w 2969"/>
              <a:gd name="T51" fmla="*/ 226271 h 2904"/>
              <a:gd name="T52" fmla="*/ 3644 w 2969"/>
              <a:gd name="T53" fmla="*/ 217283 h 2904"/>
              <a:gd name="T54" fmla="*/ 25967 w 2969"/>
              <a:gd name="T55" fmla="*/ 200970 h 2904"/>
              <a:gd name="T56" fmla="*/ 50111 w 2969"/>
              <a:gd name="T57" fmla="*/ 202745 h 2904"/>
              <a:gd name="T58" fmla="*/ 65031 w 2969"/>
              <a:gd name="T59" fmla="*/ 211845 h 2904"/>
              <a:gd name="T60" fmla="*/ 83595 w 2969"/>
              <a:gd name="T61" fmla="*/ 228158 h 2904"/>
              <a:gd name="T62" fmla="*/ 103981 w 2969"/>
              <a:gd name="T63" fmla="*/ 257122 h 29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69"/>
              <a:gd name="T97" fmla="*/ 0 h 2904"/>
              <a:gd name="T98" fmla="*/ 2969 w 2969"/>
              <a:gd name="T99" fmla="*/ 2904 h 29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69" h="2904">
                <a:moveTo>
                  <a:pt x="913" y="2317"/>
                </a:moveTo>
                <a:lnTo>
                  <a:pt x="1126" y="1893"/>
                </a:lnTo>
                <a:lnTo>
                  <a:pt x="1338" y="1485"/>
                </a:lnTo>
                <a:lnTo>
                  <a:pt x="1582" y="1093"/>
                </a:lnTo>
                <a:lnTo>
                  <a:pt x="1843" y="718"/>
                </a:lnTo>
                <a:lnTo>
                  <a:pt x="1958" y="554"/>
                </a:lnTo>
                <a:lnTo>
                  <a:pt x="2072" y="424"/>
                </a:lnTo>
                <a:lnTo>
                  <a:pt x="2170" y="310"/>
                </a:lnTo>
                <a:lnTo>
                  <a:pt x="2235" y="228"/>
                </a:lnTo>
                <a:lnTo>
                  <a:pt x="2300" y="163"/>
                </a:lnTo>
                <a:lnTo>
                  <a:pt x="2366" y="114"/>
                </a:lnTo>
                <a:lnTo>
                  <a:pt x="2431" y="65"/>
                </a:lnTo>
                <a:lnTo>
                  <a:pt x="2464" y="65"/>
                </a:lnTo>
                <a:lnTo>
                  <a:pt x="2513" y="49"/>
                </a:lnTo>
                <a:lnTo>
                  <a:pt x="2594" y="32"/>
                </a:lnTo>
                <a:lnTo>
                  <a:pt x="2676" y="16"/>
                </a:lnTo>
                <a:lnTo>
                  <a:pt x="2823" y="0"/>
                </a:lnTo>
                <a:lnTo>
                  <a:pt x="2920" y="0"/>
                </a:lnTo>
                <a:lnTo>
                  <a:pt x="2953" y="16"/>
                </a:lnTo>
                <a:lnTo>
                  <a:pt x="2969" y="32"/>
                </a:lnTo>
                <a:lnTo>
                  <a:pt x="2969" y="49"/>
                </a:lnTo>
                <a:lnTo>
                  <a:pt x="2953" y="65"/>
                </a:lnTo>
                <a:lnTo>
                  <a:pt x="2920" y="98"/>
                </a:lnTo>
                <a:lnTo>
                  <a:pt x="2855" y="146"/>
                </a:lnTo>
                <a:lnTo>
                  <a:pt x="2659" y="342"/>
                </a:lnTo>
                <a:lnTo>
                  <a:pt x="2464" y="571"/>
                </a:lnTo>
                <a:lnTo>
                  <a:pt x="2251" y="832"/>
                </a:lnTo>
                <a:lnTo>
                  <a:pt x="2039" y="1142"/>
                </a:lnTo>
                <a:lnTo>
                  <a:pt x="1827" y="1468"/>
                </a:lnTo>
                <a:lnTo>
                  <a:pt x="1631" y="1795"/>
                </a:lnTo>
                <a:lnTo>
                  <a:pt x="1452" y="2137"/>
                </a:lnTo>
                <a:lnTo>
                  <a:pt x="1289" y="2496"/>
                </a:lnTo>
                <a:lnTo>
                  <a:pt x="1240" y="2627"/>
                </a:lnTo>
                <a:lnTo>
                  <a:pt x="1191" y="2725"/>
                </a:lnTo>
                <a:lnTo>
                  <a:pt x="1158" y="2806"/>
                </a:lnTo>
                <a:lnTo>
                  <a:pt x="1126" y="2839"/>
                </a:lnTo>
                <a:lnTo>
                  <a:pt x="1093" y="2872"/>
                </a:lnTo>
                <a:lnTo>
                  <a:pt x="1044" y="2888"/>
                </a:lnTo>
                <a:lnTo>
                  <a:pt x="962" y="2904"/>
                </a:lnTo>
                <a:lnTo>
                  <a:pt x="848" y="2904"/>
                </a:lnTo>
                <a:lnTo>
                  <a:pt x="767" y="2904"/>
                </a:lnTo>
                <a:lnTo>
                  <a:pt x="701" y="2888"/>
                </a:lnTo>
                <a:lnTo>
                  <a:pt x="669" y="2888"/>
                </a:lnTo>
                <a:lnTo>
                  <a:pt x="636" y="2872"/>
                </a:lnTo>
                <a:lnTo>
                  <a:pt x="587" y="2806"/>
                </a:lnTo>
                <a:lnTo>
                  <a:pt x="554" y="2758"/>
                </a:lnTo>
                <a:lnTo>
                  <a:pt x="505" y="2692"/>
                </a:lnTo>
                <a:lnTo>
                  <a:pt x="326" y="2447"/>
                </a:lnTo>
                <a:lnTo>
                  <a:pt x="114" y="2203"/>
                </a:lnTo>
                <a:lnTo>
                  <a:pt x="65" y="2154"/>
                </a:lnTo>
                <a:lnTo>
                  <a:pt x="32" y="2105"/>
                </a:lnTo>
                <a:lnTo>
                  <a:pt x="0" y="2039"/>
                </a:lnTo>
                <a:lnTo>
                  <a:pt x="16" y="2007"/>
                </a:lnTo>
                <a:lnTo>
                  <a:pt x="32" y="1958"/>
                </a:lnTo>
                <a:lnTo>
                  <a:pt x="114" y="1876"/>
                </a:lnTo>
                <a:lnTo>
                  <a:pt x="228" y="1811"/>
                </a:lnTo>
                <a:lnTo>
                  <a:pt x="326" y="1795"/>
                </a:lnTo>
                <a:lnTo>
                  <a:pt x="440" y="1827"/>
                </a:lnTo>
                <a:lnTo>
                  <a:pt x="505" y="1860"/>
                </a:lnTo>
                <a:lnTo>
                  <a:pt x="571" y="1909"/>
                </a:lnTo>
                <a:lnTo>
                  <a:pt x="652" y="1974"/>
                </a:lnTo>
                <a:lnTo>
                  <a:pt x="734" y="2056"/>
                </a:lnTo>
                <a:lnTo>
                  <a:pt x="815" y="2170"/>
                </a:lnTo>
                <a:lnTo>
                  <a:pt x="913" y="2317"/>
                </a:lnTo>
                <a:close/>
              </a:path>
            </a:pathLst>
          </a:custGeom>
          <a:solidFill>
            <a:srgbClr val="4AA22C"/>
          </a:solidFill>
          <a:ln w="19050" cmpd="sng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88A1D2-33D1-4808-B5AA-7E6F5D6A9AB9}"/>
              </a:ext>
            </a:extLst>
          </p:cNvPr>
          <p:cNvGrpSpPr/>
          <p:nvPr/>
        </p:nvGrpSpPr>
        <p:grpSpPr>
          <a:xfrm>
            <a:off x="2619007" y="1025391"/>
            <a:ext cx="720000" cy="720000"/>
            <a:chOff x="3205594" y="1588170"/>
            <a:chExt cx="720000" cy="72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D9F3528-1F30-4E83-A4D5-2DC0E30F51B3}"/>
                </a:ext>
              </a:extLst>
            </p:cNvPr>
            <p:cNvSpPr>
              <a:spLocks/>
            </p:cNvSpPr>
            <p:nvPr/>
          </p:nvSpPr>
          <p:spPr>
            <a:xfrm>
              <a:off x="3205594" y="1588170"/>
              <a:ext cx="720000" cy="720000"/>
            </a:xfrm>
            <a:prstGeom prst="ellipse">
              <a:avLst/>
            </a:prstGeom>
            <a:solidFill>
              <a:srgbClr val="4AA22C">
                <a:alpha val="96863"/>
              </a:srgbClr>
            </a:solidFill>
            <a:ln w="28575">
              <a:solidFill>
                <a:srgbClr val="11497B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A3C11A0-A88A-4251-B224-482B8682FE61}"/>
                </a:ext>
              </a:extLst>
            </p:cNvPr>
            <p:cNvSpPr txBox="1"/>
            <p:nvPr/>
          </p:nvSpPr>
          <p:spPr>
            <a:xfrm>
              <a:off x="3404439" y="1725529"/>
              <a:ext cx="322382" cy="40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977A96F-AA3D-46A7-B02D-034A786D0CC3}"/>
              </a:ext>
            </a:extLst>
          </p:cNvPr>
          <p:cNvGrpSpPr/>
          <p:nvPr/>
        </p:nvGrpSpPr>
        <p:grpSpPr>
          <a:xfrm>
            <a:off x="5576403" y="1043367"/>
            <a:ext cx="720000" cy="720000"/>
            <a:chOff x="7166138" y="1562581"/>
            <a:chExt cx="720000" cy="72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61F3200-296A-4186-A50C-7E1F18640C57}"/>
                </a:ext>
              </a:extLst>
            </p:cNvPr>
            <p:cNvSpPr>
              <a:spLocks/>
            </p:cNvSpPr>
            <p:nvPr/>
          </p:nvSpPr>
          <p:spPr>
            <a:xfrm>
              <a:off x="7166138" y="1562581"/>
              <a:ext cx="720000" cy="720000"/>
            </a:xfrm>
            <a:prstGeom prst="ellipse">
              <a:avLst/>
            </a:prstGeom>
            <a:solidFill>
              <a:srgbClr val="4AA22C">
                <a:alpha val="97000"/>
              </a:srgbClr>
            </a:solidFill>
            <a:ln w="28575">
              <a:solidFill>
                <a:srgbClr val="11497B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BB0841-25B4-45FF-8B96-7CC52615B95A}"/>
                </a:ext>
              </a:extLst>
            </p:cNvPr>
            <p:cNvSpPr txBox="1"/>
            <p:nvPr/>
          </p:nvSpPr>
          <p:spPr>
            <a:xfrm>
              <a:off x="7364947" y="1690001"/>
              <a:ext cx="322382" cy="40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B0CAD0A-BBA1-4736-A314-85CB32B5FEB7}"/>
              </a:ext>
            </a:extLst>
          </p:cNvPr>
          <p:cNvGrpSpPr/>
          <p:nvPr/>
        </p:nvGrpSpPr>
        <p:grpSpPr>
          <a:xfrm>
            <a:off x="8407460" y="1106171"/>
            <a:ext cx="720000" cy="720000"/>
            <a:chOff x="11033972" y="1554388"/>
            <a:chExt cx="720000" cy="72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C4D0649-6496-43EC-9A0A-3A344E600DCD}"/>
                </a:ext>
              </a:extLst>
            </p:cNvPr>
            <p:cNvSpPr>
              <a:spLocks/>
            </p:cNvSpPr>
            <p:nvPr/>
          </p:nvSpPr>
          <p:spPr>
            <a:xfrm>
              <a:off x="11033972" y="1554388"/>
              <a:ext cx="720000" cy="720000"/>
            </a:xfrm>
            <a:prstGeom prst="ellipse">
              <a:avLst/>
            </a:prstGeom>
            <a:solidFill>
              <a:srgbClr val="4AA22C">
                <a:alpha val="97000"/>
              </a:srgbClr>
            </a:solidFill>
            <a:ln w="28575">
              <a:solidFill>
                <a:srgbClr val="11497B">
                  <a:alpha val="9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8AB86F-11B3-4F6C-ACB9-EAE008576E5F}"/>
                </a:ext>
              </a:extLst>
            </p:cNvPr>
            <p:cNvSpPr txBox="1"/>
            <p:nvPr/>
          </p:nvSpPr>
          <p:spPr>
            <a:xfrm>
              <a:off x="11228626" y="1681808"/>
              <a:ext cx="322382" cy="40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915A3E20-EE14-4A73-89CE-5BF14BE33F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822" y="4307613"/>
            <a:ext cx="1495698" cy="1199094"/>
          </a:xfrm>
          <a:prstGeom prst="rect">
            <a:avLst/>
          </a:prstGeom>
        </p:spPr>
      </p:pic>
      <p:pic>
        <p:nvPicPr>
          <p:cNvPr id="84" name="Picture 1">
            <a:extLst>
              <a:ext uri="{FF2B5EF4-FFF2-40B4-BE49-F238E27FC236}">
                <a16:creationId xmlns:a16="http://schemas.microsoft.com/office/drawing/2014/main" id="{8EA927F7-3D74-4B2E-8648-1A49D8BB1F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4" y="4560262"/>
            <a:ext cx="1409020" cy="112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2BC4E61-5E59-4036-A381-C902804CAD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3" y="3902249"/>
            <a:ext cx="1427209" cy="1910669"/>
          </a:xfrm>
          <a:prstGeom prst="rect">
            <a:avLst/>
          </a:prstGeom>
        </p:spPr>
      </p:pic>
      <p:pic>
        <p:nvPicPr>
          <p:cNvPr id="86" name="Picture 1">
            <a:extLst>
              <a:ext uri="{FF2B5EF4-FFF2-40B4-BE49-F238E27FC236}">
                <a16:creationId xmlns:a16="http://schemas.microsoft.com/office/drawing/2014/main" id="{9B800556-31A4-4109-B271-8124CAB5D2F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2" t="78420" r="49324" b="5443"/>
          <a:stretch/>
        </p:blipFill>
        <p:spPr bwMode="auto">
          <a:xfrm>
            <a:off x="1147569" y="4937477"/>
            <a:ext cx="519693" cy="7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00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171" y="349872"/>
            <a:ext cx="6275947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Calibri" panose="020F0502020204030204" pitchFamily="34" charset="0"/>
              </a:rPr>
              <a:t>Diagnosztika és optimalizálás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okos szivattyúkkal</a:t>
            </a:r>
            <a:endParaRPr lang="hu-HU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262" y="112191"/>
            <a:ext cx="733918" cy="30240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B47455A-56C5-4121-90CD-55C5054B8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02" y="5188449"/>
            <a:ext cx="978078" cy="11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Redwolf_med_isolation">
            <a:extLst>
              <a:ext uri="{FF2B5EF4-FFF2-40B4-BE49-F238E27FC236}">
                <a16:creationId xmlns:a16="http://schemas.microsoft.com/office/drawing/2014/main" id="{5C61C7AB-D1A7-4A5F-ADA6-49D4DE6A3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28" y="5599522"/>
            <a:ext cx="1347788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8717D8-695B-47D3-8058-744BD726664E}"/>
              </a:ext>
            </a:extLst>
          </p:cNvPr>
          <p:cNvSpPr txBox="1"/>
          <p:nvPr/>
        </p:nvSpPr>
        <p:spPr>
          <a:xfrm>
            <a:off x="544533" y="1551403"/>
            <a:ext cx="200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Rendszer hidraulika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48164-8C45-4325-B5E9-AA341EB7991A}"/>
              </a:ext>
            </a:extLst>
          </p:cNvPr>
          <p:cNvSpPr txBox="1"/>
          <p:nvPr/>
        </p:nvSpPr>
        <p:spPr>
          <a:xfrm>
            <a:off x="544533" y="1972645"/>
            <a:ext cx="39576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Nyomáskülönbség-mérés  (közvetlen távadó)</a:t>
            </a:r>
            <a:b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Pontosság: 2% (FS)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Térfogatáram mérés (számított)</a:t>
            </a:r>
            <a:b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Pontosság: 3-5% (FS), görbe 90%-ban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DA7ED82A-A16C-4323-A4D6-97F6C8F4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0" y="3205960"/>
            <a:ext cx="5266482" cy="33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65FC0874-A8FF-41AD-B420-1058C01E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13" y="1657970"/>
            <a:ext cx="3170387" cy="23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8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1A4F56CE-48A1-4D5A-AD0B-16B2E5F8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92" y="184980"/>
            <a:ext cx="6275947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Calibri" panose="020F0502020204030204" pitchFamily="34" charset="0"/>
              </a:rPr>
              <a:t>Diagnosztika és optimalizálás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okos szivattyúkkal</a:t>
            </a:r>
            <a:endParaRPr lang="hu-HU" dirty="0"/>
          </a:p>
        </p:txBody>
      </p:sp>
      <p:pic>
        <p:nvPicPr>
          <p:cNvPr id="8" name="Picture 3" descr="Redwolf_med_isolation">
            <a:extLst>
              <a:ext uri="{FF2B5EF4-FFF2-40B4-BE49-F238E27FC236}">
                <a16:creationId xmlns:a16="http://schemas.microsoft.com/office/drawing/2014/main" id="{82E3418C-AE4F-4F01-B4EE-CAD0BD749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725"/>
            <a:ext cx="1347788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7EEA7C-C6E6-4706-A14F-7434BEBA87EF}"/>
              </a:ext>
            </a:extLst>
          </p:cNvPr>
          <p:cNvSpPr txBox="1"/>
          <p:nvPr/>
        </p:nvSpPr>
        <p:spPr>
          <a:xfrm>
            <a:off x="544533" y="1551403"/>
            <a:ext cx="296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Optimalizálás trend adatokkal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FC94ECA5-1974-4BD9-8D07-527368BA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50" y="1551403"/>
            <a:ext cx="2884756" cy="216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30823-F39D-494D-B568-6CF48B0528CB}"/>
              </a:ext>
            </a:extLst>
          </p:cNvPr>
          <p:cNvGrpSpPr/>
          <p:nvPr/>
        </p:nvGrpSpPr>
        <p:grpSpPr>
          <a:xfrm>
            <a:off x="619715" y="1920735"/>
            <a:ext cx="4640654" cy="2843408"/>
            <a:chOff x="619715" y="2139558"/>
            <a:chExt cx="4640654" cy="284340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9DC3AA2-610A-4A86-B90E-06513200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15" y="2139558"/>
              <a:ext cx="4640654" cy="284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5768C77-D75B-4F0D-98A6-9F2137D4B80C}"/>
                </a:ext>
              </a:extLst>
            </p:cNvPr>
            <p:cNvSpPr/>
            <p:nvPr/>
          </p:nvSpPr>
          <p:spPr>
            <a:xfrm rot="20493904">
              <a:off x="821931" y="3909317"/>
              <a:ext cx="719191" cy="2363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2CC699-31A0-4093-A027-E2C2FC69932C}"/>
                </a:ext>
              </a:extLst>
            </p:cNvPr>
            <p:cNvSpPr/>
            <p:nvPr/>
          </p:nvSpPr>
          <p:spPr>
            <a:xfrm rot="20493904">
              <a:off x="2196937" y="3424729"/>
              <a:ext cx="719191" cy="23630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0A703A7-ABAB-4813-9CED-6280DA366A85}"/>
              </a:ext>
            </a:extLst>
          </p:cNvPr>
          <p:cNvSpPr txBox="1"/>
          <p:nvPr/>
        </p:nvSpPr>
        <p:spPr>
          <a:xfrm>
            <a:off x="2362076" y="2909003"/>
            <a:ext cx="73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A.) eset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676B7-3119-4588-9136-0601612ED71F}"/>
              </a:ext>
            </a:extLst>
          </p:cNvPr>
          <p:cNvSpPr txBox="1"/>
          <p:nvPr/>
        </p:nvSpPr>
        <p:spPr>
          <a:xfrm>
            <a:off x="803020" y="3393065"/>
            <a:ext cx="731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B.) eset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E37928-6780-4BA2-81FE-8ED73F5D0A9D}"/>
              </a:ext>
            </a:extLst>
          </p:cNvPr>
          <p:cNvSpPr txBox="1"/>
          <p:nvPr/>
        </p:nvSpPr>
        <p:spPr>
          <a:xfrm>
            <a:off x="255057" y="5069154"/>
            <a:ext cx="6369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A.) eset:	Q &gt;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</a:t>
            </a:r>
            <a:r>
              <a:rPr kumimoji="0" lang="hu-HU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tervezett</a:t>
            </a:r>
            <a:r>
              <a:rPr kumimoji="0" lang="hu-HU" sz="15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beszabályozatlanság, túl nagy alapjel (statikus szab.), 	alacsony közeghőmérséklet (időjárásfüggő szab.)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B.) eset:	túlméretezett szivattyú, tervezettnél nagyobb ellenállás (Q &lt;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</a:t>
            </a:r>
            <a:r>
              <a:rPr kumimoji="0" lang="hu-HU" sz="15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terv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C.) eset:	Magas alapjel, beszabályozási probléma (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FLOWlimit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226258-AA06-4C03-BC9A-C5BC2044B742}"/>
              </a:ext>
            </a:extLst>
          </p:cNvPr>
          <p:cNvSpPr txBox="1"/>
          <p:nvPr/>
        </p:nvSpPr>
        <p:spPr>
          <a:xfrm>
            <a:off x="5563682" y="3814463"/>
            <a:ext cx="3217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Ábrázolja a jellegmezőben a munkapontok múltbeli változását.</a:t>
            </a:r>
            <a:b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hu-HU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Valós üzemi tartomány!!!!</a:t>
            </a:r>
          </a:p>
        </p:txBody>
      </p:sp>
      <p:pic>
        <p:nvPicPr>
          <p:cNvPr id="19" name="Picture 15">
            <a:extLst>
              <a:ext uri="{FF2B5EF4-FFF2-40B4-BE49-F238E27FC236}">
                <a16:creationId xmlns:a16="http://schemas.microsoft.com/office/drawing/2014/main" id="{83F3AC36-9873-4509-8D5A-3424CBAF3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599293"/>
            <a:ext cx="237807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F470D08-E970-4853-8B63-42E73C0DE419}"/>
              </a:ext>
            </a:extLst>
          </p:cNvPr>
          <p:cNvSpPr/>
          <p:nvPr/>
        </p:nvSpPr>
        <p:spPr>
          <a:xfrm rot="1752058">
            <a:off x="2885044" y="3348656"/>
            <a:ext cx="813653" cy="3077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F1C6CD-A294-43DD-8EFF-3660D87F6D65}"/>
              </a:ext>
            </a:extLst>
          </p:cNvPr>
          <p:cNvSpPr txBox="1"/>
          <p:nvPr/>
        </p:nvSpPr>
        <p:spPr>
          <a:xfrm>
            <a:off x="3439848" y="3207610"/>
            <a:ext cx="73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C.) eset</a:t>
            </a:r>
          </a:p>
        </p:txBody>
      </p:sp>
      <p:pic>
        <p:nvPicPr>
          <p:cNvPr id="22" name="Picture 21" descr="GIS.png">
            <a:extLst>
              <a:ext uri="{FF2B5EF4-FFF2-40B4-BE49-F238E27FC236}">
                <a16:creationId xmlns:a16="http://schemas.microsoft.com/office/drawing/2014/main" id="{F902FBA5-8566-4403-8381-3969DCD8EF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82" y="70202"/>
            <a:ext cx="733918" cy="3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3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82" y="70202"/>
            <a:ext cx="733918" cy="302401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CB0AD4B-B29C-456C-A84A-DC7E1E062C3A}"/>
              </a:ext>
            </a:extLst>
          </p:cNvPr>
          <p:cNvSpPr txBox="1">
            <a:spLocks/>
          </p:cNvSpPr>
          <p:nvPr/>
        </p:nvSpPr>
        <p:spPr>
          <a:xfrm>
            <a:off x="2658192" y="316920"/>
            <a:ext cx="6275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latin typeface="Calibri" panose="020F0502020204030204" pitchFamily="34" charset="0"/>
              </a:rPr>
              <a:t>Diagnosztika és optimalizálás </a:t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</a:rPr>
              <a:t>okos szivattyúkkal</a:t>
            </a:r>
            <a:endParaRPr lang="hu-H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10AE65E-9E03-4F14-8C5B-6803BA0B7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49" y="5381806"/>
            <a:ext cx="978078" cy="11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Redwolf_med_isolation">
            <a:extLst>
              <a:ext uri="{FF2B5EF4-FFF2-40B4-BE49-F238E27FC236}">
                <a16:creationId xmlns:a16="http://schemas.microsoft.com/office/drawing/2014/main" id="{581372E2-554B-48DB-9F4F-12E14321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" y="5986475"/>
            <a:ext cx="1347788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975735-944F-4D7A-ACC0-DA870ED4DC26}"/>
              </a:ext>
            </a:extLst>
          </p:cNvPr>
          <p:cNvSpPr txBox="1"/>
          <p:nvPr/>
        </p:nvSpPr>
        <p:spPr>
          <a:xfrm>
            <a:off x="438285" y="2111159"/>
            <a:ext cx="2291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Rendszer energetika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FEC14-3649-4169-9B73-7971211A4AD7}"/>
              </a:ext>
            </a:extLst>
          </p:cNvPr>
          <p:cNvSpPr txBox="1"/>
          <p:nvPr/>
        </p:nvSpPr>
        <p:spPr>
          <a:xfrm>
            <a:off x="827603" y="2830413"/>
            <a:ext cx="4530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Hőmennyiség-mérő (megosztó) funkció: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mérési pontosság +/-1% és +/-10% között változik az üzemi körülményektől függően.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Külső hőmérsékletmérő (visszatérő ágba) közvetlenül csatlakozik.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Energia mérleg készítéséhez alkalmazható.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00BE6C2-E4D4-470E-A12D-008C5BCA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97" y="3380055"/>
            <a:ext cx="19812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FA799A3-06B7-458D-A575-A563FFE7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72" y="1902832"/>
            <a:ext cx="1990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6A8A3E7B-6DB2-40E2-BE8D-8D7202BA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65" y="4947702"/>
            <a:ext cx="1900594" cy="142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306334"/>
            <a:ext cx="6412464" cy="853619"/>
          </a:xfrm>
        </p:spPr>
        <p:txBody>
          <a:bodyPr>
            <a:normAutofit/>
          </a:bodyPr>
          <a:lstStyle/>
          <a:p>
            <a:r>
              <a:rPr lang="hu-HU" sz="4000" dirty="0"/>
              <a:t>Szivattyúcsoport szabályozás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635000" y="191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11" y="110919"/>
            <a:ext cx="733918" cy="30240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3F065BD-864F-4457-9485-7D58B889A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4418" r="8335" b="3019"/>
          <a:stretch/>
        </p:blipFill>
        <p:spPr bwMode="auto">
          <a:xfrm>
            <a:off x="540242" y="1078881"/>
            <a:ext cx="4495889" cy="255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8EBA2-9602-488D-A028-F2B9E33B49D7}"/>
              </a:ext>
            </a:extLst>
          </p:cNvPr>
          <p:cNvSpPr txBox="1"/>
          <p:nvPr/>
        </p:nvSpPr>
        <p:spPr>
          <a:xfrm>
            <a:off x="4368310" y="1648440"/>
            <a:ext cx="4024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Hagyományos elrendezés külső szabályozó egységgel.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Csoportszabályozó bekerülési és telepítési költsége viszonylag magas.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Megtérülés idő nagy térfogatáramok (&gt;100 m</a:t>
            </a:r>
            <a:r>
              <a:rPr kumimoji="0" lang="hu-HU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/h) esetén elfogadható.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C9A306E-89E9-4FEA-82C3-8CE29D94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2" y="3878940"/>
            <a:ext cx="3074059" cy="24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6B143-7BCA-4452-82B0-6C4EF28E2252}"/>
              </a:ext>
            </a:extLst>
          </p:cNvPr>
          <p:cNvSpPr txBox="1"/>
          <p:nvPr/>
        </p:nvSpPr>
        <p:spPr>
          <a:xfrm>
            <a:off x="4089115" y="3878940"/>
            <a:ext cx="479803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MAGNA3 kétszivattyús / TPE3 </a:t>
            </a:r>
            <a:r>
              <a:rPr kumimoji="0" lang="hu-H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max</a:t>
            </a: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 négyszivattyús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Nincs külső csoportszabályozó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Egyes vagy ikerszivattyúk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Szivattyúk között vezeték nélküli kommunikáció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Irányítási mód:	állandó görbe, vagy állandó nyomás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46379-F276-4040-8291-5D43206E563B}"/>
              </a:ext>
            </a:extLst>
          </p:cNvPr>
          <p:cNvGrpSpPr/>
          <p:nvPr/>
        </p:nvGrpSpPr>
        <p:grpSpPr>
          <a:xfrm>
            <a:off x="5100773" y="5107490"/>
            <a:ext cx="2987219" cy="1349719"/>
            <a:chOff x="5390503" y="4877861"/>
            <a:chExt cx="2987219" cy="1349719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1EFC69F-8278-48E8-AB87-A014BA38DF77}"/>
                </a:ext>
              </a:extLst>
            </p:cNvPr>
            <p:cNvSpPr/>
            <p:nvPr/>
          </p:nvSpPr>
          <p:spPr>
            <a:xfrm>
              <a:off x="6389807" y="5104614"/>
              <a:ext cx="841755" cy="319824"/>
            </a:xfrm>
            <a:custGeom>
              <a:avLst/>
              <a:gdLst>
                <a:gd name="connsiteX0" fmla="*/ 0 w 843148"/>
                <a:gd name="connsiteY0" fmla="*/ 220076 h 220076"/>
                <a:gd name="connsiteX1" fmla="*/ 47501 w 843148"/>
                <a:gd name="connsiteY1" fmla="*/ 107261 h 220076"/>
                <a:gd name="connsiteX2" fmla="*/ 201881 w 843148"/>
                <a:gd name="connsiteY2" fmla="*/ 24133 h 220076"/>
                <a:gd name="connsiteX3" fmla="*/ 368135 w 843148"/>
                <a:gd name="connsiteY3" fmla="*/ 383 h 220076"/>
                <a:gd name="connsiteX4" fmla="*/ 552203 w 843148"/>
                <a:gd name="connsiteY4" fmla="*/ 12258 h 220076"/>
                <a:gd name="connsiteX5" fmla="*/ 659081 w 843148"/>
                <a:gd name="connsiteY5" fmla="*/ 47884 h 220076"/>
                <a:gd name="connsiteX6" fmla="*/ 771896 w 843148"/>
                <a:gd name="connsiteY6" fmla="*/ 107261 h 220076"/>
                <a:gd name="connsiteX7" fmla="*/ 843148 w 843148"/>
                <a:gd name="connsiteY7" fmla="*/ 214139 h 22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8" h="220076">
                  <a:moveTo>
                    <a:pt x="0" y="220076"/>
                  </a:moveTo>
                  <a:cubicBezTo>
                    <a:pt x="6927" y="179997"/>
                    <a:pt x="13854" y="139918"/>
                    <a:pt x="47501" y="107261"/>
                  </a:cubicBezTo>
                  <a:cubicBezTo>
                    <a:pt x="81148" y="74604"/>
                    <a:pt x="148442" y="41946"/>
                    <a:pt x="201881" y="24133"/>
                  </a:cubicBezTo>
                  <a:cubicBezTo>
                    <a:pt x="255320" y="6320"/>
                    <a:pt x="309748" y="2362"/>
                    <a:pt x="368135" y="383"/>
                  </a:cubicBezTo>
                  <a:cubicBezTo>
                    <a:pt x="426522" y="-1596"/>
                    <a:pt x="503712" y="4341"/>
                    <a:pt x="552203" y="12258"/>
                  </a:cubicBezTo>
                  <a:cubicBezTo>
                    <a:pt x="600694" y="20175"/>
                    <a:pt x="622466" y="32050"/>
                    <a:pt x="659081" y="47884"/>
                  </a:cubicBezTo>
                  <a:cubicBezTo>
                    <a:pt x="695696" y="63718"/>
                    <a:pt x="741218" y="79552"/>
                    <a:pt x="771896" y="107261"/>
                  </a:cubicBezTo>
                  <a:cubicBezTo>
                    <a:pt x="802574" y="134970"/>
                    <a:pt x="822861" y="174554"/>
                    <a:pt x="843148" y="2141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0E67D8-A9E5-4B8A-8013-11D49AA5EA6F}"/>
                </a:ext>
              </a:extLst>
            </p:cNvPr>
            <p:cNvSpPr/>
            <p:nvPr/>
          </p:nvSpPr>
          <p:spPr>
            <a:xfrm>
              <a:off x="7223655" y="5104614"/>
              <a:ext cx="841755" cy="319824"/>
            </a:xfrm>
            <a:custGeom>
              <a:avLst/>
              <a:gdLst>
                <a:gd name="connsiteX0" fmla="*/ 0 w 843148"/>
                <a:gd name="connsiteY0" fmla="*/ 220076 h 220076"/>
                <a:gd name="connsiteX1" fmla="*/ 47501 w 843148"/>
                <a:gd name="connsiteY1" fmla="*/ 107261 h 220076"/>
                <a:gd name="connsiteX2" fmla="*/ 201881 w 843148"/>
                <a:gd name="connsiteY2" fmla="*/ 24133 h 220076"/>
                <a:gd name="connsiteX3" fmla="*/ 368135 w 843148"/>
                <a:gd name="connsiteY3" fmla="*/ 383 h 220076"/>
                <a:gd name="connsiteX4" fmla="*/ 552203 w 843148"/>
                <a:gd name="connsiteY4" fmla="*/ 12258 h 220076"/>
                <a:gd name="connsiteX5" fmla="*/ 659081 w 843148"/>
                <a:gd name="connsiteY5" fmla="*/ 47884 h 220076"/>
                <a:gd name="connsiteX6" fmla="*/ 771896 w 843148"/>
                <a:gd name="connsiteY6" fmla="*/ 107261 h 220076"/>
                <a:gd name="connsiteX7" fmla="*/ 843148 w 843148"/>
                <a:gd name="connsiteY7" fmla="*/ 214139 h 22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8" h="220076">
                  <a:moveTo>
                    <a:pt x="0" y="220076"/>
                  </a:moveTo>
                  <a:cubicBezTo>
                    <a:pt x="6927" y="179997"/>
                    <a:pt x="13854" y="139918"/>
                    <a:pt x="47501" y="107261"/>
                  </a:cubicBezTo>
                  <a:cubicBezTo>
                    <a:pt x="81148" y="74604"/>
                    <a:pt x="148442" y="41946"/>
                    <a:pt x="201881" y="24133"/>
                  </a:cubicBezTo>
                  <a:cubicBezTo>
                    <a:pt x="255320" y="6320"/>
                    <a:pt x="309748" y="2362"/>
                    <a:pt x="368135" y="383"/>
                  </a:cubicBezTo>
                  <a:cubicBezTo>
                    <a:pt x="426522" y="-1596"/>
                    <a:pt x="503712" y="4341"/>
                    <a:pt x="552203" y="12258"/>
                  </a:cubicBezTo>
                  <a:cubicBezTo>
                    <a:pt x="600694" y="20175"/>
                    <a:pt x="622466" y="32050"/>
                    <a:pt x="659081" y="47884"/>
                  </a:cubicBezTo>
                  <a:cubicBezTo>
                    <a:pt x="695696" y="63718"/>
                    <a:pt x="741218" y="79552"/>
                    <a:pt x="771896" y="107261"/>
                  </a:cubicBezTo>
                  <a:cubicBezTo>
                    <a:pt x="802574" y="134970"/>
                    <a:pt x="822861" y="174554"/>
                    <a:pt x="843148" y="2141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 Box 8353">
              <a:extLst>
                <a:ext uri="{FF2B5EF4-FFF2-40B4-BE49-F238E27FC236}">
                  <a16:creationId xmlns:a16="http://schemas.microsoft.com/office/drawing/2014/main" id="{1F72DBB1-5B58-49A2-9F57-87B0A79FBAC1}"/>
                </a:ext>
              </a:extLst>
            </p:cNvPr>
            <p:cNvSpPr txBox="1"/>
            <p:nvPr/>
          </p:nvSpPr>
          <p:spPr>
            <a:xfrm>
              <a:off x="6503304" y="4877861"/>
              <a:ext cx="641235" cy="27937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9920" algn="l"/>
                  <a:tab pos="791845" algn="l"/>
                </a:tabLst>
                <a:defRPr/>
              </a:pPr>
              <a:r>
                <a:rPr kumimoji="0" lang="da-DK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GENIair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A3ADB39F-5532-46A3-B854-172BC1D58DEA}"/>
                </a:ext>
              </a:extLst>
            </p:cNvPr>
            <p:cNvSpPr/>
            <p:nvPr/>
          </p:nvSpPr>
          <p:spPr>
            <a:xfrm>
              <a:off x="5553537" y="5092620"/>
              <a:ext cx="841755" cy="319824"/>
            </a:xfrm>
            <a:custGeom>
              <a:avLst/>
              <a:gdLst>
                <a:gd name="connsiteX0" fmla="*/ 0 w 843148"/>
                <a:gd name="connsiteY0" fmla="*/ 220076 h 220076"/>
                <a:gd name="connsiteX1" fmla="*/ 47501 w 843148"/>
                <a:gd name="connsiteY1" fmla="*/ 107261 h 220076"/>
                <a:gd name="connsiteX2" fmla="*/ 201881 w 843148"/>
                <a:gd name="connsiteY2" fmla="*/ 24133 h 220076"/>
                <a:gd name="connsiteX3" fmla="*/ 368135 w 843148"/>
                <a:gd name="connsiteY3" fmla="*/ 383 h 220076"/>
                <a:gd name="connsiteX4" fmla="*/ 552203 w 843148"/>
                <a:gd name="connsiteY4" fmla="*/ 12258 h 220076"/>
                <a:gd name="connsiteX5" fmla="*/ 659081 w 843148"/>
                <a:gd name="connsiteY5" fmla="*/ 47884 h 220076"/>
                <a:gd name="connsiteX6" fmla="*/ 771896 w 843148"/>
                <a:gd name="connsiteY6" fmla="*/ 107261 h 220076"/>
                <a:gd name="connsiteX7" fmla="*/ 843148 w 843148"/>
                <a:gd name="connsiteY7" fmla="*/ 214139 h 22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148" h="220076">
                  <a:moveTo>
                    <a:pt x="0" y="220076"/>
                  </a:moveTo>
                  <a:cubicBezTo>
                    <a:pt x="6927" y="179997"/>
                    <a:pt x="13854" y="139918"/>
                    <a:pt x="47501" y="107261"/>
                  </a:cubicBezTo>
                  <a:cubicBezTo>
                    <a:pt x="81148" y="74604"/>
                    <a:pt x="148442" y="41946"/>
                    <a:pt x="201881" y="24133"/>
                  </a:cubicBezTo>
                  <a:cubicBezTo>
                    <a:pt x="255320" y="6320"/>
                    <a:pt x="309748" y="2362"/>
                    <a:pt x="368135" y="383"/>
                  </a:cubicBezTo>
                  <a:cubicBezTo>
                    <a:pt x="426522" y="-1596"/>
                    <a:pt x="503712" y="4341"/>
                    <a:pt x="552203" y="12258"/>
                  </a:cubicBezTo>
                  <a:cubicBezTo>
                    <a:pt x="600694" y="20175"/>
                    <a:pt x="622466" y="32050"/>
                    <a:pt x="659081" y="47884"/>
                  </a:cubicBezTo>
                  <a:cubicBezTo>
                    <a:pt x="695696" y="63718"/>
                    <a:pt x="741218" y="79552"/>
                    <a:pt x="771896" y="107261"/>
                  </a:cubicBezTo>
                  <a:cubicBezTo>
                    <a:pt x="802574" y="134970"/>
                    <a:pt x="822861" y="174554"/>
                    <a:pt x="843148" y="21413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128CAB-79B6-45B9-826D-AE754C46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262" y="5424438"/>
              <a:ext cx="579460" cy="8031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76051D-A826-4BC0-8276-805E6C244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8578" y="5424438"/>
              <a:ext cx="579460" cy="8031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F30A39-206A-4DA6-9240-9D030D0C4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703" y="5424438"/>
              <a:ext cx="579460" cy="8031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B058A28-AEF3-4B53-9483-6F40CCB5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503" y="5424438"/>
              <a:ext cx="579460" cy="803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11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F2DE57-E82B-0A47-9121-DA4526B4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0" y="306334"/>
            <a:ext cx="6412464" cy="853619"/>
          </a:xfrm>
        </p:spPr>
        <p:txBody>
          <a:bodyPr>
            <a:normAutofit/>
          </a:bodyPr>
          <a:lstStyle/>
          <a:p>
            <a:r>
              <a:rPr lang="hu-HU" sz="4000" dirty="0"/>
              <a:t>Egyedi szabályozások - HMV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8E72030-B354-4E57-BA94-82EEE994D596}"/>
              </a:ext>
            </a:extLst>
          </p:cNvPr>
          <p:cNvSpPr/>
          <p:nvPr/>
        </p:nvSpPr>
        <p:spPr>
          <a:xfrm>
            <a:off x="-778513" y="21381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Picture 55" descr="GIS.png">
            <a:extLst>
              <a:ext uri="{FF2B5EF4-FFF2-40B4-BE49-F238E27FC236}">
                <a16:creationId xmlns:a16="http://schemas.microsoft.com/office/drawing/2014/main" id="{A9337BB1-D4D4-40BA-B081-D5D47189F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11" y="110919"/>
            <a:ext cx="733918" cy="302401"/>
          </a:xfrm>
          <a:prstGeom prst="rect">
            <a:avLst/>
          </a:prstGeom>
        </p:spPr>
      </p:pic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7621896-C52C-4695-ACFF-D41A02DE5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98" y="1428581"/>
            <a:ext cx="32766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25000"/>
                </a:schemeClr>
              </a:gs>
              <a:gs pos="100000">
                <a:schemeClr val="tx2"/>
              </a:gs>
            </a:gsLst>
            <a:lin ang="5400000"/>
          </a:gradFill>
          <a:ln w="6350">
            <a:solidFill>
              <a:schemeClr val="tx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Limit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Exceed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Function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undfos TheSans OT 7B Italic" charset="0"/>
                <a:ea typeface="+mn-ea"/>
                <a:cs typeface="Arial"/>
              </a:rPr>
              <a:t> + hőmérséklet szabályzás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undfos TheSans OT 7B Italic" charset="0"/>
              <a:ea typeface="+mn-ea"/>
              <a:cs typeface="Arial"/>
            </a:endParaRPr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A098179F-4926-4A45-8FC5-430131D32AB3}"/>
              </a:ext>
            </a:extLst>
          </p:cNvPr>
          <p:cNvCxnSpPr/>
          <p:nvPr/>
        </p:nvCxnSpPr>
        <p:spPr>
          <a:xfrm flipH="1" flipV="1">
            <a:off x="487645" y="4414172"/>
            <a:ext cx="1477734" cy="5368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5E5AE7EF-FB23-441A-B2E1-FF777C7FB9FF}"/>
              </a:ext>
            </a:extLst>
          </p:cNvPr>
          <p:cNvCxnSpPr/>
          <p:nvPr/>
        </p:nvCxnSpPr>
        <p:spPr>
          <a:xfrm flipH="1">
            <a:off x="487645" y="5160674"/>
            <a:ext cx="1469569" cy="0"/>
          </a:xfrm>
          <a:prstGeom prst="straightConnector1">
            <a:avLst/>
          </a:prstGeom>
          <a:noFill/>
          <a:ln w="57150" cap="flat">
            <a:solidFill>
              <a:srgbClr val="11497B"/>
            </a:solidFill>
            <a:prstDash val="solid"/>
            <a:miter/>
          </a:ln>
        </p:spPr>
      </p:cxn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017F4473-84DD-4031-95F5-944D6B02CFDF}"/>
              </a:ext>
            </a:extLst>
          </p:cNvPr>
          <p:cNvSpPr/>
          <p:nvPr/>
        </p:nvSpPr>
        <p:spPr>
          <a:xfrm>
            <a:off x="1960112" y="4186926"/>
            <a:ext cx="440868" cy="120831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57150" cap="flat">
            <a:solidFill>
              <a:srgbClr val="004A83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3" name="Straight Connector 6">
            <a:extLst>
              <a:ext uri="{FF2B5EF4-FFF2-40B4-BE49-F238E27FC236}">
                <a16:creationId xmlns:a16="http://schemas.microsoft.com/office/drawing/2014/main" id="{D8C6F1B5-18F4-42A7-8EFA-AB4F0ECB808D}"/>
              </a:ext>
            </a:extLst>
          </p:cNvPr>
          <p:cNvCxnSpPr/>
          <p:nvPr/>
        </p:nvCxnSpPr>
        <p:spPr>
          <a:xfrm flipV="1">
            <a:off x="1980147" y="4225212"/>
            <a:ext cx="400800" cy="1131753"/>
          </a:xfrm>
          <a:prstGeom prst="straightConnector1">
            <a:avLst/>
          </a:prstGeom>
          <a:noFill/>
          <a:ln w="38103" cap="flat">
            <a:solidFill>
              <a:srgbClr val="0066B4"/>
            </a:solidFill>
            <a:prstDash val="solid"/>
            <a:miter/>
          </a:ln>
        </p:spPr>
      </p:cxn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0516A977-588C-4E87-8C45-412CFD757BC7}"/>
              </a:ext>
            </a:extLst>
          </p:cNvPr>
          <p:cNvCxnSpPr/>
          <p:nvPr/>
        </p:nvCxnSpPr>
        <p:spPr>
          <a:xfrm flipH="1">
            <a:off x="2409147" y="4423691"/>
            <a:ext cx="1094006" cy="0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7AE727-5B59-44D3-A578-BCBE64321987}"/>
              </a:ext>
            </a:extLst>
          </p:cNvPr>
          <p:cNvGrpSpPr/>
          <p:nvPr/>
        </p:nvGrpSpPr>
        <p:grpSpPr>
          <a:xfrm>
            <a:off x="3503153" y="4274196"/>
            <a:ext cx="293915" cy="288292"/>
            <a:chOff x="3883255" y="3913476"/>
            <a:chExt cx="293915" cy="288292"/>
          </a:xfrm>
          <a:solidFill>
            <a:schemeClr val="accent2"/>
          </a:solidFill>
        </p:grpSpPr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6303E1C8-5242-4135-BFA2-D96581897323}"/>
                </a:ext>
              </a:extLst>
            </p:cNvPr>
            <p:cNvSpPr/>
            <p:nvPr/>
          </p:nvSpPr>
          <p:spPr>
            <a:xfrm>
              <a:off x="3883255" y="3913476"/>
              <a:ext cx="293915" cy="28829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pFill/>
            <a:ln w="25402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27" name="Straight Connector 13">
              <a:extLst>
                <a:ext uri="{FF2B5EF4-FFF2-40B4-BE49-F238E27FC236}">
                  <a16:creationId xmlns:a16="http://schemas.microsoft.com/office/drawing/2014/main" id="{838D25EE-7193-4812-98BE-6B7CF352CD67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>
              <a:off x="4030213" y="3913476"/>
              <a:ext cx="146957" cy="144146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8" name="Straight Connector 22">
              <a:extLst>
                <a:ext uri="{FF2B5EF4-FFF2-40B4-BE49-F238E27FC236}">
                  <a16:creationId xmlns:a16="http://schemas.microsoft.com/office/drawing/2014/main" id="{632C08C6-6E45-4B56-AD2C-0EE5F0CE4BDB}"/>
                </a:ext>
              </a:extLst>
            </p:cNvPr>
            <p:cNvCxnSpPr>
              <a:endCxn id="26" idx="2"/>
            </p:cNvCxnSpPr>
            <p:nvPr/>
          </p:nvCxnSpPr>
          <p:spPr>
            <a:xfrm flipH="1">
              <a:off x="4030218" y="4051715"/>
              <a:ext cx="141128" cy="150053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</p:grpSp>
      <p:cxnSp>
        <p:nvCxnSpPr>
          <p:cNvPr id="29" name="Straight Connector 29">
            <a:extLst>
              <a:ext uri="{FF2B5EF4-FFF2-40B4-BE49-F238E27FC236}">
                <a16:creationId xmlns:a16="http://schemas.microsoft.com/office/drawing/2014/main" id="{53B4B253-66C7-42E8-B86A-F2040B8BB2FC}"/>
              </a:ext>
            </a:extLst>
          </p:cNvPr>
          <p:cNvCxnSpPr>
            <a:stCxn id="34" idx="4"/>
          </p:cNvCxnSpPr>
          <p:nvPr/>
        </p:nvCxnSpPr>
        <p:spPr>
          <a:xfrm flipH="1">
            <a:off x="929237" y="4423869"/>
            <a:ext cx="27" cy="64589"/>
          </a:xfrm>
          <a:prstGeom prst="straightConnector1">
            <a:avLst/>
          </a:prstGeom>
          <a:noFill/>
          <a:ln w="28575" cap="flat">
            <a:solidFill>
              <a:srgbClr val="0066B4"/>
            </a:solidFill>
            <a:prstDash val="solid"/>
            <a:miter/>
          </a:ln>
        </p:spPr>
      </p:cxnSp>
      <p:grpSp>
        <p:nvGrpSpPr>
          <p:cNvPr id="30" name="Group 34">
            <a:extLst>
              <a:ext uri="{FF2B5EF4-FFF2-40B4-BE49-F238E27FC236}">
                <a16:creationId xmlns:a16="http://schemas.microsoft.com/office/drawing/2014/main" id="{9C4411CF-A58B-4A28-95A6-0A001EEA309B}"/>
              </a:ext>
            </a:extLst>
          </p:cNvPr>
          <p:cNvGrpSpPr/>
          <p:nvPr/>
        </p:nvGrpSpPr>
        <p:grpSpPr>
          <a:xfrm>
            <a:off x="814826" y="4358029"/>
            <a:ext cx="236446" cy="131050"/>
            <a:chOff x="1194928" y="3997309"/>
            <a:chExt cx="236446" cy="131050"/>
          </a:xfrm>
        </p:grpSpPr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AB25FE42-ED69-493E-B992-EF42B9D076E9}"/>
                </a:ext>
              </a:extLst>
            </p:cNvPr>
            <p:cNvGrpSpPr/>
            <p:nvPr/>
          </p:nvGrpSpPr>
          <p:grpSpPr>
            <a:xfrm>
              <a:off x="1194928" y="3997309"/>
              <a:ext cx="236446" cy="131050"/>
              <a:chOff x="1194928" y="3997309"/>
              <a:chExt cx="236446" cy="131050"/>
            </a:xfrm>
          </p:grpSpPr>
          <p:sp>
            <p:nvSpPr>
              <p:cNvPr id="33" name="Isosceles Triangle 25">
                <a:extLst>
                  <a:ext uri="{FF2B5EF4-FFF2-40B4-BE49-F238E27FC236}">
                    <a16:creationId xmlns:a16="http://schemas.microsoft.com/office/drawing/2014/main" id="{E7AC45A3-2D81-4850-97F8-BF92E167624C}"/>
                  </a:ext>
                </a:extLst>
              </p:cNvPr>
              <p:cNvSpPr/>
              <p:nvPr/>
            </p:nvSpPr>
            <p:spPr>
              <a:xfrm rot="5400013">
                <a:off x="1190722" y="4001515"/>
                <a:ext cx="130420" cy="1220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004A83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marL="0" marR="0" lvl="0" indent="0" algn="ctr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Isosceles Triangle 26">
                <a:extLst>
                  <a:ext uri="{FF2B5EF4-FFF2-40B4-BE49-F238E27FC236}">
                    <a16:creationId xmlns:a16="http://schemas.microsoft.com/office/drawing/2014/main" id="{9DBE5D0B-5791-4E59-BB10-995176FAAB74}"/>
                  </a:ext>
                </a:extLst>
              </p:cNvPr>
              <p:cNvSpPr/>
              <p:nvPr/>
            </p:nvSpPr>
            <p:spPr>
              <a:xfrm rot="16200004">
                <a:off x="1305160" y="4002145"/>
                <a:ext cx="130420" cy="1220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004A83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marL="0" marR="0" lvl="0" indent="0" algn="ctr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id="{BE4041FE-49A1-4821-A28A-126A0FE0C872}"/>
                </a:ext>
              </a:extLst>
            </p:cNvPr>
            <p:cNvCxnSpPr/>
            <p:nvPr/>
          </p:nvCxnSpPr>
          <p:spPr>
            <a:xfrm>
              <a:off x="1271473" y="4127738"/>
              <a:ext cx="70820" cy="0"/>
            </a:xfrm>
            <a:prstGeom prst="straightConnector1">
              <a:avLst/>
            </a:prstGeom>
            <a:noFill/>
            <a:ln w="28575" cap="flat">
              <a:solidFill>
                <a:srgbClr val="0066B4"/>
              </a:solidFill>
              <a:prstDash val="solid"/>
              <a:miter/>
            </a:ln>
          </p:spPr>
        </p:cxnSp>
      </p:grpSp>
      <p:grpSp>
        <p:nvGrpSpPr>
          <p:cNvPr id="35" name="Group 118">
            <a:extLst>
              <a:ext uri="{FF2B5EF4-FFF2-40B4-BE49-F238E27FC236}">
                <a16:creationId xmlns:a16="http://schemas.microsoft.com/office/drawing/2014/main" id="{4C77895A-3525-4E91-A8C5-538515C84BB3}"/>
              </a:ext>
            </a:extLst>
          </p:cNvPr>
          <p:cNvGrpSpPr/>
          <p:nvPr/>
        </p:nvGrpSpPr>
        <p:grpSpPr>
          <a:xfrm>
            <a:off x="1147338" y="4358724"/>
            <a:ext cx="236419" cy="131059"/>
            <a:chOff x="1527440" y="3998004"/>
            <a:chExt cx="236419" cy="131059"/>
          </a:xfrm>
        </p:grpSpPr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7A084F9F-AFD5-4044-8032-CA7EFD9E6A2D}"/>
                </a:ext>
              </a:extLst>
            </p:cNvPr>
            <p:cNvGrpSpPr/>
            <p:nvPr/>
          </p:nvGrpSpPr>
          <p:grpSpPr>
            <a:xfrm>
              <a:off x="1527440" y="3998004"/>
              <a:ext cx="236419" cy="131059"/>
              <a:chOff x="1527440" y="3998004"/>
              <a:chExt cx="236419" cy="131059"/>
            </a:xfrm>
          </p:grpSpPr>
          <p:sp>
            <p:nvSpPr>
              <p:cNvPr id="38" name="Isosceles Triangle 38">
                <a:extLst>
                  <a:ext uri="{FF2B5EF4-FFF2-40B4-BE49-F238E27FC236}">
                    <a16:creationId xmlns:a16="http://schemas.microsoft.com/office/drawing/2014/main" id="{5C4ECFED-7A70-4EEF-B3A1-85C899A4C35E}"/>
                  </a:ext>
                </a:extLst>
              </p:cNvPr>
              <p:cNvSpPr/>
              <p:nvPr/>
            </p:nvSpPr>
            <p:spPr>
              <a:xfrm rot="5400013">
                <a:off x="1523234" y="4002210"/>
                <a:ext cx="130420" cy="1220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004A83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marL="0" marR="0" lvl="0" indent="0" algn="ctr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Isosceles Triangle 39">
                <a:extLst>
                  <a:ext uri="{FF2B5EF4-FFF2-40B4-BE49-F238E27FC236}">
                    <a16:creationId xmlns:a16="http://schemas.microsoft.com/office/drawing/2014/main" id="{2A052405-52B8-4928-9941-4ADBDD34BAAD}"/>
                  </a:ext>
                </a:extLst>
              </p:cNvPr>
              <p:cNvSpPr/>
              <p:nvPr/>
            </p:nvSpPr>
            <p:spPr>
              <a:xfrm rot="16200004">
                <a:off x="1637645" y="4002849"/>
                <a:ext cx="130420" cy="12200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val 50000"/>
                  <a:gd name="f8" fmla="+- 0 0 -360"/>
                  <a:gd name="f9" fmla="+- 0 0 -270"/>
                  <a:gd name="f10" fmla="+- 0 0 -180"/>
                  <a:gd name="f11" fmla="+- 0 0 -90"/>
                  <a:gd name="f12" fmla="abs f3"/>
                  <a:gd name="f13" fmla="abs f4"/>
                  <a:gd name="f14" fmla="abs f5"/>
                  <a:gd name="f15" fmla="*/ f8 f0 1"/>
                  <a:gd name="f16" fmla="*/ f9 f0 1"/>
                  <a:gd name="f17" fmla="*/ f10 f0 1"/>
                  <a:gd name="f18" fmla="*/ f11 f0 1"/>
                  <a:gd name="f19" fmla="?: f12 f3 1"/>
                  <a:gd name="f20" fmla="?: f13 f4 1"/>
                  <a:gd name="f21" fmla="?: f14 f5 1"/>
                  <a:gd name="f22" fmla="*/ f15 1 f2"/>
                  <a:gd name="f23" fmla="*/ f16 1 f2"/>
                  <a:gd name="f24" fmla="*/ f17 1 f2"/>
                  <a:gd name="f25" fmla="*/ f18 1 f2"/>
                  <a:gd name="f26" fmla="*/ f19 1 21600"/>
                  <a:gd name="f27" fmla="*/ f20 1 21600"/>
                  <a:gd name="f28" fmla="*/ 21600 f19 1"/>
                  <a:gd name="f29" fmla="*/ 21600 f20 1"/>
                  <a:gd name="f30" fmla="+- f22 0 f1"/>
                  <a:gd name="f31" fmla="+- f23 0 f1"/>
                  <a:gd name="f32" fmla="+- f24 0 f1"/>
                  <a:gd name="f33" fmla="+- f25 0 f1"/>
                  <a:gd name="f34" fmla="min f27 f26"/>
                  <a:gd name="f35" fmla="*/ f28 1 f21"/>
                  <a:gd name="f36" fmla="*/ f29 1 f21"/>
                  <a:gd name="f37" fmla="val f35"/>
                  <a:gd name="f38" fmla="val f36"/>
                  <a:gd name="f39" fmla="*/ f6 f34 1"/>
                  <a:gd name="f40" fmla="+- f38 0 f6"/>
                  <a:gd name="f41" fmla="+- f37 0 f6"/>
                  <a:gd name="f42" fmla="*/ f38 f34 1"/>
                  <a:gd name="f43" fmla="*/ f37 f34 1"/>
                  <a:gd name="f44" fmla="*/ f40 1 2"/>
                  <a:gd name="f45" fmla="*/ f41 1 2"/>
                  <a:gd name="f46" fmla="*/ f41 f7 1"/>
                  <a:gd name="f47" fmla="+- f6 f44 0"/>
                  <a:gd name="f48" fmla="*/ f46 1 200000"/>
                  <a:gd name="f49" fmla="*/ f46 1 100000"/>
                  <a:gd name="f50" fmla="+- f48 f45 0"/>
                  <a:gd name="f51" fmla="*/ f48 f34 1"/>
                  <a:gd name="f52" fmla="*/ f47 f34 1"/>
                  <a:gd name="f53" fmla="*/ f49 f34 1"/>
                  <a:gd name="f54" fmla="*/ f50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53" y="f39"/>
                  </a:cxn>
                  <a:cxn ang="f31">
                    <a:pos x="f51" y="f52"/>
                  </a:cxn>
                  <a:cxn ang="f32">
                    <a:pos x="f39" y="f42"/>
                  </a:cxn>
                  <a:cxn ang="f32">
                    <a:pos x="f53" y="f42"/>
                  </a:cxn>
                  <a:cxn ang="f32">
                    <a:pos x="f43" y="f42"/>
                  </a:cxn>
                  <a:cxn ang="f33">
                    <a:pos x="f54" y="f52"/>
                  </a:cxn>
                </a:cxnLst>
                <a:rect l="f51" t="f52" r="f54" b="f42"/>
                <a:pathLst>
                  <a:path>
                    <a:moveTo>
                      <a:pt x="f39" y="f42"/>
                    </a:moveTo>
                    <a:lnTo>
                      <a:pt x="f53" y="f39"/>
                    </a:lnTo>
                    <a:lnTo>
                      <a:pt x="f43" y="f42"/>
                    </a:lnTo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004A83"/>
                </a:solidFill>
                <a:prstDash val="solid"/>
                <a:miter/>
              </a:ln>
            </p:spPr>
            <p:txBody>
              <a:bodyPr vert="horz" wrap="square" lIns="68580" tIns="34290" rIns="68580" bIns="34290" anchor="ctr" anchorCtr="1" compatLnSpc="1">
                <a:noAutofit/>
              </a:bodyPr>
              <a:lstStyle/>
              <a:p>
                <a:pPr marL="0" marR="0" lvl="0" indent="0" algn="ctr" defTabSz="6858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350" b="0" i="0" u="none" strike="noStrike" kern="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cxnSp>
          <p:nvCxnSpPr>
            <p:cNvPr id="37" name="Straight Connector 41">
              <a:extLst>
                <a:ext uri="{FF2B5EF4-FFF2-40B4-BE49-F238E27FC236}">
                  <a16:creationId xmlns:a16="http://schemas.microsoft.com/office/drawing/2014/main" id="{47116960-E9BD-48A4-91F0-FFF9DBE97AB7}"/>
                </a:ext>
              </a:extLst>
            </p:cNvPr>
            <p:cNvCxnSpPr>
              <a:stCxn id="39" idx="4"/>
            </p:cNvCxnSpPr>
            <p:nvPr/>
          </p:nvCxnSpPr>
          <p:spPr>
            <a:xfrm>
              <a:off x="1641860" y="4063922"/>
              <a:ext cx="0" cy="63816"/>
            </a:xfrm>
            <a:prstGeom prst="straightConnector1">
              <a:avLst/>
            </a:prstGeom>
            <a:noFill/>
            <a:ln w="28575" cap="flat">
              <a:solidFill>
                <a:srgbClr val="0066B4"/>
              </a:solidFill>
              <a:prstDash val="solid"/>
              <a:miter/>
            </a:ln>
          </p:spPr>
        </p:cxnSp>
      </p:grpSp>
      <p:sp>
        <p:nvSpPr>
          <p:cNvPr id="40" name="Oval 42">
            <a:extLst>
              <a:ext uri="{FF2B5EF4-FFF2-40B4-BE49-F238E27FC236}">
                <a16:creationId xmlns:a16="http://schemas.microsoft.com/office/drawing/2014/main" id="{2A5AD389-FA19-4EBE-8E55-A3A9E3BF4DC1}"/>
              </a:ext>
            </a:extLst>
          </p:cNvPr>
          <p:cNvSpPr/>
          <p:nvPr/>
        </p:nvSpPr>
        <p:spPr>
          <a:xfrm>
            <a:off x="1219686" y="4481902"/>
            <a:ext cx="82296" cy="7066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bg1"/>
          </a:solidFill>
          <a:ln w="25402" cap="flat">
            <a:solidFill>
              <a:srgbClr val="004A83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41" name="Group 119">
            <a:extLst>
              <a:ext uri="{FF2B5EF4-FFF2-40B4-BE49-F238E27FC236}">
                <a16:creationId xmlns:a16="http://schemas.microsoft.com/office/drawing/2014/main" id="{89253B4A-0C65-4311-BBB1-8703C8F45BD3}"/>
              </a:ext>
            </a:extLst>
          </p:cNvPr>
          <p:cNvGrpSpPr/>
          <p:nvPr/>
        </p:nvGrpSpPr>
        <p:grpSpPr>
          <a:xfrm>
            <a:off x="1441301" y="4418342"/>
            <a:ext cx="206891" cy="740143"/>
            <a:chOff x="1821403" y="4057622"/>
            <a:chExt cx="206891" cy="740143"/>
          </a:xfrm>
          <a:solidFill>
            <a:schemeClr val="accent2"/>
          </a:solidFill>
        </p:grpSpPr>
        <p:cxnSp>
          <p:nvCxnSpPr>
            <p:cNvPr id="42" name="Straight Connector 43">
              <a:extLst>
                <a:ext uri="{FF2B5EF4-FFF2-40B4-BE49-F238E27FC236}">
                  <a16:creationId xmlns:a16="http://schemas.microsoft.com/office/drawing/2014/main" id="{3F96DD19-2C8B-40AD-A528-DAD78E1F755B}"/>
                </a:ext>
              </a:extLst>
            </p:cNvPr>
            <p:cNvCxnSpPr/>
            <p:nvPr/>
          </p:nvCxnSpPr>
          <p:spPr>
            <a:xfrm flipH="1" flipV="1">
              <a:off x="1926558" y="4057622"/>
              <a:ext cx="951" cy="740143"/>
            </a:xfrm>
            <a:prstGeom prst="straightConnector1">
              <a:avLst/>
            </a:prstGeom>
            <a:grpFill/>
            <a:ln w="57150" cap="flat">
              <a:solidFill>
                <a:srgbClr val="11497B"/>
              </a:solidFill>
              <a:prstDash val="solid"/>
              <a:miter/>
            </a:ln>
          </p:spPr>
        </p:cxnSp>
        <p:sp>
          <p:nvSpPr>
            <p:cNvPr id="43" name="Oval 47">
              <a:extLst>
                <a:ext uri="{FF2B5EF4-FFF2-40B4-BE49-F238E27FC236}">
                  <a16:creationId xmlns:a16="http://schemas.microsoft.com/office/drawing/2014/main" id="{FA23EA1A-201D-4920-BA28-45D55807DF7D}"/>
                </a:ext>
              </a:extLst>
            </p:cNvPr>
            <p:cNvSpPr/>
            <p:nvPr/>
          </p:nvSpPr>
          <p:spPr>
            <a:xfrm rot="16200004">
              <a:off x="1831717" y="4304958"/>
              <a:ext cx="182715" cy="2033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pFill/>
            <a:ln w="25402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44" name="Straight Connector 48">
              <a:extLst>
                <a:ext uri="{FF2B5EF4-FFF2-40B4-BE49-F238E27FC236}">
                  <a16:creationId xmlns:a16="http://schemas.microsoft.com/office/drawing/2014/main" id="{7A6E987B-5AF7-4C45-B775-435235159D33}"/>
                </a:ext>
              </a:extLst>
            </p:cNvPr>
            <p:cNvCxnSpPr/>
            <p:nvPr/>
          </p:nvCxnSpPr>
          <p:spPr>
            <a:xfrm flipV="1">
              <a:off x="1824941" y="4319488"/>
              <a:ext cx="101681" cy="87142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45" name="Straight Connector 49">
              <a:extLst>
                <a:ext uri="{FF2B5EF4-FFF2-40B4-BE49-F238E27FC236}">
                  <a16:creationId xmlns:a16="http://schemas.microsoft.com/office/drawing/2014/main" id="{3DD61272-52F0-43E4-8344-9835C9D3C20A}"/>
                </a:ext>
              </a:extLst>
            </p:cNvPr>
            <p:cNvCxnSpPr/>
            <p:nvPr/>
          </p:nvCxnSpPr>
          <p:spPr>
            <a:xfrm>
              <a:off x="1922443" y="4323109"/>
              <a:ext cx="105851" cy="83521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</p:grpSp>
      <p:sp>
        <p:nvSpPr>
          <p:cNvPr id="46" name="Rounded Rectangle 57">
            <a:extLst>
              <a:ext uri="{FF2B5EF4-FFF2-40B4-BE49-F238E27FC236}">
                <a16:creationId xmlns:a16="http://schemas.microsoft.com/office/drawing/2014/main" id="{6DF90616-26A7-4052-AE4F-55C4F3735EDA}"/>
              </a:ext>
            </a:extLst>
          </p:cNvPr>
          <p:cNvSpPr/>
          <p:nvPr/>
        </p:nvSpPr>
        <p:spPr>
          <a:xfrm>
            <a:off x="4868636" y="3222517"/>
            <a:ext cx="1557332" cy="25007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rPr>
              <a:t>25</a:t>
            </a: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47" name="Straight Connector 54">
            <a:extLst>
              <a:ext uri="{FF2B5EF4-FFF2-40B4-BE49-F238E27FC236}">
                <a16:creationId xmlns:a16="http://schemas.microsoft.com/office/drawing/2014/main" id="{B7031DB4-4CBC-4FBA-A2D7-386926D0D1A7}"/>
              </a:ext>
            </a:extLst>
          </p:cNvPr>
          <p:cNvCxnSpPr/>
          <p:nvPr/>
        </p:nvCxnSpPr>
        <p:spPr>
          <a:xfrm flipH="1">
            <a:off x="3797069" y="4423691"/>
            <a:ext cx="1197855" cy="0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48" name="Straight Connector 63">
            <a:extLst>
              <a:ext uri="{FF2B5EF4-FFF2-40B4-BE49-F238E27FC236}">
                <a16:creationId xmlns:a16="http://schemas.microsoft.com/office/drawing/2014/main" id="{F83374DA-A299-4FE5-800B-8259EA51916B}"/>
              </a:ext>
            </a:extLst>
          </p:cNvPr>
          <p:cNvCxnSpPr/>
          <p:nvPr/>
        </p:nvCxnSpPr>
        <p:spPr>
          <a:xfrm>
            <a:off x="3791244" y="5152020"/>
            <a:ext cx="0" cy="388337"/>
          </a:xfrm>
          <a:prstGeom prst="straightConnector1">
            <a:avLst/>
          </a:prstGeom>
          <a:noFill/>
          <a:ln w="57150" cap="flat">
            <a:solidFill>
              <a:srgbClr val="44546A"/>
            </a:solidFill>
            <a:prstDash val="solid"/>
            <a:miter/>
          </a:ln>
        </p:spPr>
      </p:cxnSp>
      <p:cxnSp>
        <p:nvCxnSpPr>
          <p:cNvPr id="49" name="Straight Connector 127">
            <a:extLst>
              <a:ext uri="{FF2B5EF4-FFF2-40B4-BE49-F238E27FC236}">
                <a16:creationId xmlns:a16="http://schemas.microsoft.com/office/drawing/2014/main" id="{A807903A-F4C0-4114-A994-76E4307B066A}"/>
              </a:ext>
            </a:extLst>
          </p:cNvPr>
          <p:cNvCxnSpPr/>
          <p:nvPr/>
        </p:nvCxnSpPr>
        <p:spPr>
          <a:xfrm flipH="1">
            <a:off x="4990260" y="4819060"/>
            <a:ext cx="1289" cy="124248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cxnSp>
        <p:nvCxnSpPr>
          <p:cNvPr id="50" name="Straight Connector 138">
            <a:extLst>
              <a:ext uri="{FF2B5EF4-FFF2-40B4-BE49-F238E27FC236}">
                <a16:creationId xmlns:a16="http://schemas.microsoft.com/office/drawing/2014/main" id="{5F49C2CE-7280-4460-A6C5-11E90CAA4D50}"/>
              </a:ext>
            </a:extLst>
          </p:cNvPr>
          <p:cNvCxnSpPr/>
          <p:nvPr/>
        </p:nvCxnSpPr>
        <p:spPr>
          <a:xfrm flipV="1">
            <a:off x="1262521" y="4541485"/>
            <a:ext cx="1" cy="229137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custDash>
              <a:ds d="100000" sp="100000"/>
            </a:custDash>
            <a:miter/>
          </a:ln>
        </p:spPr>
      </p:cxnSp>
      <p:cxnSp>
        <p:nvCxnSpPr>
          <p:cNvPr id="51" name="Straight Connector 153">
            <a:extLst>
              <a:ext uri="{FF2B5EF4-FFF2-40B4-BE49-F238E27FC236}">
                <a16:creationId xmlns:a16="http://schemas.microsoft.com/office/drawing/2014/main" id="{EA08E462-0FED-484D-BAB6-D0C60980B788}"/>
              </a:ext>
            </a:extLst>
          </p:cNvPr>
          <p:cNvCxnSpPr/>
          <p:nvPr/>
        </p:nvCxnSpPr>
        <p:spPr>
          <a:xfrm>
            <a:off x="1637168" y="4768509"/>
            <a:ext cx="2022715" cy="0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cxnSp>
        <p:nvCxnSpPr>
          <p:cNvPr id="52" name="Straight Connector 156">
            <a:extLst>
              <a:ext uri="{FF2B5EF4-FFF2-40B4-BE49-F238E27FC236}">
                <a16:creationId xmlns:a16="http://schemas.microsoft.com/office/drawing/2014/main" id="{97C0C09B-760C-4931-8790-74A4D407FE1B}"/>
              </a:ext>
            </a:extLst>
          </p:cNvPr>
          <p:cNvCxnSpPr>
            <a:endCxn id="26" idx="2"/>
          </p:cNvCxnSpPr>
          <p:nvPr/>
        </p:nvCxnSpPr>
        <p:spPr>
          <a:xfrm flipV="1">
            <a:off x="3650106" y="4562488"/>
            <a:ext cx="5" cy="203977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sp>
        <p:nvSpPr>
          <p:cNvPr id="53" name="Isosceles Triangle 106">
            <a:extLst>
              <a:ext uri="{FF2B5EF4-FFF2-40B4-BE49-F238E27FC236}">
                <a16:creationId xmlns:a16="http://schemas.microsoft.com/office/drawing/2014/main" id="{C9E2A660-68CF-4763-AA5B-F4B618F3D8CD}"/>
              </a:ext>
            </a:extLst>
          </p:cNvPr>
          <p:cNvSpPr/>
          <p:nvPr/>
        </p:nvSpPr>
        <p:spPr>
          <a:xfrm flipV="1">
            <a:off x="1491949" y="4479735"/>
            <a:ext cx="108813" cy="748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Isosceles Triangle 106">
            <a:extLst>
              <a:ext uri="{FF2B5EF4-FFF2-40B4-BE49-F238E27FC236}">
                <a16:creationId xmlns:a16="http://schemas.microsoft.com/office/drawing/2014/main" id="{72E57CD7-501D-43D2-8689-F5E0815AA6C6}"/>
              </a:ext>
            </a:extLst>
          </p:cNvPr>
          <p:cNvSpPr/>
          <p:nvPr/>
        </p:nvSpPr>
        <p:spPr>
          <a:xfrm>
            <a:off x="1477044" y="4545188"/>
            <a:ext cx="126607" cy="794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Rectangle 59">
            <a:extLst>
              <a:ext uri="{FF2B5EF4-FFF2-40B4-BE49-F238E27FC236}">
                <a16:creationId xmlns:a16="http://schemas.microsoft.com/office/drawing/2014/main" id="{924B8E0C-0E4A-4174-BE75-CD50045DE65B}"/>
              </a:ext>
            </a:extLst>
          </p:cNvPr>
          <p:cNvSpPr/>
          <p:nvPr/>
        </p:nvSpPr>
        <p:spPr>
          <a:xfrm>
            <a:off x="5370602" y="5590496"/>
            <a:ext cx="107158" cy="134928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5DD77AB2-DF51-4D54-8500-11F50E4D5D90}"/>
              </a:ext>
            </a:extLst>
          </p:cNvPr>
          <p:cNvSpPr/>
          <p:nvPr/>
        </p:nvSpPr>
        <p:spPr>
          <a:xfrm>
            <a:off x="6415316" y="5592340"/>
            <a:ext cx="107158" cy="134928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59" name="Straight Connector 126">
            <a:extLst>
              <a:ext uri="{FF2B5EF4-FFF2-40B4-BE49-F238E27FC236}">
                <a16:creationId xmlns:a16="http://schemas.microsoft.com/office/drawing/2014/main" id="{AEE5B81D-3CA7-40F6-9AC5-470CD7993006}"/>
              </a:ext>
            </a:extLst>
          </p:cNvPr>
          <p:cNvCxnSpPr/>
          <p:nvPr/>
        </p:nvCxnSpPr>
        <p:spPr>
          <a:xfrm>
            <a:off x="7410714" y="2053398"/>
            <a:ext cx="0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sp>
        <p:nvSpPr>
          <p:cNvPr id="60" name="Oval 138">
            <a:extLst>
              <a:ext uri="{FF2B5EF4-FFF2-40B4-BE49-F238E27FC236}">
                <a16:creationId xmlns:a16="http://schemas.microsoft.com/office/drawing/2014/main" id="{1569D35C-9729-4761-8ECB-40CC75D6BCEE}"/>
              </a:ext>
            </a:extLst>
          </p:cNvPr>
          <p:cNvSpPr/>
          <p:nvPr/>
        </p:nvSpPr>
        <p:spPr>
          <a:xfrm>
            <a:off x="5749276" y="4866618"/>
            <a:ext cx="441828" cy="20768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61" name="Straight Connector 54">
            <a:extLst>
              <a:ext uri="{FF2B5EF4-FFF2-40B4-BE49-F238E27FC236}">
                <a16:creationId xmlns:a16="http://schemas.microsoft.com/office/drawing/2014/main" id="{E64C9C58-82F2-40E9-B385-19085A78C765}"/>
              </a:ext>
            </a:extLst>
          </p:cNvPr>
          <p:cNvCxnSpPr/>
          <p:nvPr/>
        </p:nvCxnSpPr>
        <p:spPr>
          <a:xfrm flipV="1">
            <a:off x="4975849" y="2954790"/>
            <a:ext cx="13113" cy="1483175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2" name="Straight Connector 144">
            <a:extLst>
              <a:ext uri="{FF2B5EF4-FFF2-40B4-BE49-F238E27FC236}">
                <a16:creationId xmlns:a16="http://schemas.microsoft.com/office/drawing/2014/main" id="{93051909-8539-4F14-A5B9-A6F37F039603}"/>
              </a:ext>
            </a:extLst>
          </p:cNvPr>
          <p:cNvCxnSpPr/>
          <p:nvPr/>
        </p:nvCxnSpPr>
        <p:spPr>
          <a:xfrm flipV="1">
            <a:off x="4975941" y="4800945"/>
            <a:ext cx="156325" cy="3374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</a:ln>
        </p:spPr>
      </p:cxnSp>
      <p:sp>
        <p:nvSpPr>
          <p:cNvPr id="63" name="Oval 128">
            <a:extLst>
              <a:ext uri="{FF2B5EF4-FFF2-40B4-BE49-F238E27FC236}">
                <a16:creationId xmlns:a16="http://schemas.microsoft.com/office/drawing/2014/main" id="{C43279F7-A18D-41B7-A810-941E28D1E2C2}"/>
              </a:ext>
            </a:extLst>
          </p:cNvPr>
          <p:cNvSpPr/>
          <p:nvPr/>
        </p:nvSpPr>
        <p:spPr>
          <a:xfrm>
            <a:off x="4961731" y="4759953"/>
            <a:ext cx="70600" cy="7812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chemeClr val="bg1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64" name="Straight Connector 70">
            <a:extLst>
              <a:ext uri="{FF2B5EF4-FFF2-40B4-BE49-F238E27FC236}">
                <a16:creationId xmlns:a16="http://schemas.microsoft.com/office/drawing/2014/main" id="{699E5E00-A989-4F82-AE55-49160F26E46B}"/>
              </a:ext>
            </a:extLst>
          </p:cNvPr>
          <p:cNvCxnSpPr/>
          <p:nvPr/>
        </p:nvCxnSpPr>
        <p:spPr>
          <a:xfrm flipH="1" flipV="1">
            <a:off x="7065335" y="1399176"/>
            <a:ext cx="11632" cy="1577614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5" name="Straight Connector 73">
            <a:extLst>
              <a:ext uri="{FF2B5EF4-FFF2-40B4-BE49-F238E27FC236}">
                <a16:creationId xmlns:a16="http://schemas.microsoft.com/office/drawing/2014/main" id="{E6F4EC9F-9B70-42FD-A3B4-03088D3CDAA4}"/>
              </a:ext>
            </a:extLst>
          </p:cNvPr>
          <p:cNvCxnSpPr/>
          <p:nvPr/>
        </p:nvCxnSpPr>
        <p:spPr>
          <a:xfrm flipV="1">
            <a:off x="7037903" y="1411859"/>
            <a:ext cx="444847" cy="2432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6" name="Straight Connector 83">
            <a:extLst>
              <a:ext uri="{FF2B5EF4-FFF2-40B4-BE49-F238E27FC236}">
                <a16:creationId xmlns:a16="http://schemas.microsoft.com/office/drawing/2014/main" id="{7642906E-E5A2-4634-AC84-C2767C4095F9}"/>
              </a:ext>
            </a:extLst>
          </p:cNvPr>
          <p:cNvCxnSpPr/>
          <p:nvPr/>
        </p:nvCxnSpPr>
        <p:spPr>
          <a:xfrm>
            <a:off x="7391219" y="1549065"/>
            <a:ext cx="162598" cy="0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7" name="Straight Connector 85">
            <a:extLst>
              <a:ext uri="{FF2B5EF4-FFF2-40B4-BE49-F238E27FC236}">
                <a16:creationId xmlns:a16="http://schemas.microsoft.com/office/drawing/2014/main" id="{82A97190-0199-45FB-85A6-FC1FB3424ECB}"/>
              </a:ext>
            </a:extLst>
          </p:cNvPr>
          <p:cNvCxnSpPr/>
          <p:nvPr/>
        </p:nvCxnSpPr>
        <p:spPr>
          <a:xfrm>
            <a:off x="7469125" y="1637780"/>
            <a:ext cx="94184" cy="122831"/>
          </a:xfrm>
          <a:prstGeom prst="straightConnector1">
            <a:avLst/>
          </a:prstGeom>
          <a:noFill/>
          <a:ln w="6345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8" name="Straight Connector 88">
            <a:extLst>
              <a:ext uri="{FF2B5EF4-FFF2-40B4-BE49-F238E27FC236}">
                <a16:creationId xmlns:a16="http://schemas.microsoft.com/office/drawing/2014/main" id="{1893E236-A83E-4B7E-AE3C-D584346250F9}"/>
              </a:ext>
            </a:extLst>
          </p:cNvPr>
          <p:cNvCxnSpPr/>
          <p:nvPr/>
        </p:nvCxnSpPr>
        <p:spPr>
          <a:xfrm flipH="1">
            <a:off x="7400253" y="1637780"/>
            <a:ext cx="74231" cy="143295"/>
          </a:xfrm>
          <a:prstGeom prst="straightConnector1">
            <a:avLst/>
          </a:prstGeom>
          <a:noFill/>
          <a:ln w="6345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69" name="Straight Connector 90">
            <a:extLst>
              <a:ext uri="{FF2B5EF4-FFF2-40B4-BE49-F238E27FC236}">
                <a16:creationId xmlns:a16="http://schemas.microsoft.com/office/drawing/2014/main" id="{46D3EC62-A230-4E62-8E8F-9D7807FC0CD6}"/>
              </a:ext>
            </a:extLst>
          </p:cNvPr>
          <p:cNvCxnSpPr/>
          <p:nvPr/>
        </p:nvCxnSpPr>
        <p:spPr>
          <a:xfrm>
            <a:off x="7473140" y="1637780"/>
            <a:ext cx="0" cy="174001"/>
          </a:xfrm>
          <a:prstGeom prst="straightConnector1">
            <a:avLst/>
          </a:prstGeom>
          <a:noFill/>
          <a:ln w="6345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70" name="Straight Connector 74">
            <a:extLst>
              <a:ext uri="{FF2B5EF4-FFF2-40B4-BE49-F238E27FC236}">
                <a16:creationId xmlns:a16="http://schemas.microsoft.com/office/drawing/2014/main" id="{E9E7727E-8A1A-44C6-ADA2-1B2AA9BAE617}"/>
              </a:ext>
            </a:extLst>
          </p:cNvPr>
          <p:cNvCxnSpPr/>
          <p:nvPr/>
        </p:nvCxnSpPr>
        <p:spPr>
          <a:xfrm flipV="1">
            <a:off x="7467031" y="1413075"/>
            <a:ext cx="6602" cy="233730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71" name="Straight Connector 63">
            <a:extLst>
              <a:ext uri="{FF2B5EF4-FFF2-40B4-BE49-F238E27FC236}">
                <a16:creationId xmlns:a16="http://schemas.microsoft.com/office/drawing/2014/main" id="{E14281E2-BF9F-4B0F-ADCC-CBD6FFEE4295}"/>
              </a:ext>
            </a:extLst>
          </p:cNvPr>
          <p:cNvCxnSpPr/>
          <p:nvPr/>
        </p:nvCxnSpPr>
        <p:spPr>
          <a:xfrm flipH="1">
            <a:off x="5973414" y="5164200"/>
            <a:ext cx="567" cy="197090"/>
          </a:xfrm>
          <a:prstGeom prst="straightConnector1">
            <a:avLst/>
          </a:prstGeom>
          <a:noFill/>
          <a:ln w="57150" cap="flat">
            <a:solidFill>
              <a:srgbClr val="44546A"/>
            </a:solidFill>
            <a:prstDash val="solid"/>
            <a:miter/>
          </a:ln>
        </p:spPr>
      </p:cxnSp>
      <p:cxnSp>
        <p:nvCxnSpPr>
          <p:cNvPr id="72" name="Straight Connector 54">
            <a:extLst>
              <a:ext uri="{FF2B5EF4-FFF2-40B4-BE49-F238E27FC236}">
                <a16:creationId xmlns:a16="http://schemas.microsoft.com/office/drawing/2014/main" id="{5406361F-A7A6-45CE-9FA9-C82D6376BFF8}"/>
              </a:ext>
            </a:extLst>
          </p:cNvPr>
          <p:cNvCxnSpPr/>
          <p:nvPr/>
        </p:nvCxnSpPr>
        <p:spPr>
          <a:xfrm flipH="1" flipV="1">
            <a:off x="4970948" y="2952394"/>
            <a:ext cx="2104775" cy="2396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/>
          </a:ln>
        </p:spPr>
      </p:cxnSp>
      <p:sp>
        <p:nvSpPr>
          <p:cNvPr id="73" name="Rounded Rectangle 58">
            <a:extLst>
              <a:ext uri="{FF2B5EF4-FFF2-40B4-BE49-F238E27FC236}">
                <a16:creationId xmlns:a16="http://schemas.microsoft.com/office/drawing/2014/main" id="{7B576DFF-5946-4313-9BBA-3B16A5653739}"/>
              </a:ext>
            </a:extLst>
          </p:cNvPr>
          <p:cNvSpPr/>
          <p:nvPr/>
        </p:nvSpPr>
        <p:spPr>
          <a:xfrm>
            <a:off x="5112744" y="3066612"/>
            <a:ext cx="1635916" cy="252174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56000">
                <a:srgbClr val="C00000"/>
              </a:gs>
              <a:gs pos="68000">
                <a:srgbClr val="5B9BD5"/>
              </a:gs>
            </a:gsLst>
            <a:lin ang="5400000"/>
          </a:gradFill>
          <a:ln w="25402" cap="flat">
            <a:solidFill>
              <a:srgbClr val="C0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4" name="TextBox 131">
            <a:extLst>
              <a:ext uri="{FF2B5EF4-FFF2-40B4-BE49-F238E27FC236}">
                <a16:creationId xmlns:a16="http://schemas.microsoft.com/office/drawing/2014/main" id="{F5098654-8E63-4451-90DA-A0B685D38BDD}"/>
              </a:ext>
            </a:extLst>
          </p:cNvPr>
          <p:cNvSpPr txBox="1"/>
          <p:nvPr/>
        </p:nvSpPr>
        <p:spPr>
          <a:xfrm>
            <a:off x="5701750" y="3479202"/>
            <a:ext cx="59281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55</a:t>
            </a:r>
            <a:r>
              <a:rPr lang="da-DK" sz="1350" b="0" i="0" u="none" strike="noStrike" kern="0" cap="none" spc="0" baseline="30000" dirty="0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da-DK" sz="135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35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5" name="Oval 132">
            <a:extLst>
              <a:ext uri="{FF2B5EF4-FFF2-40B4-BE49-F238E27FC236}">
                <a16:creationId xmlns:a16="http://schemas.microsoft.com/office/drawing/2014/main" id="{0521109F-10B1-4777-BA83-52A2C4A4FCB7}"/>
              </a:ext>
            </a:extLst>
          </p:cNvPr>
          <p:cNvSpPr/>
          <p:nvPr/>
        </p:nvSpPr>
        <p:spPr>
          <a:xfrm>
            <a:off x="5702212" y="3634061"/>
            <a:ext cx="508982" cy="2838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76" name="Straight Connector 228">
            <a:extLst>
              <a:ext uri="{FF2B5EF4-FFF2-40B4-BE49-F238E27FC236}">
                <a16:creationId xmlns:a16="http://schemas.microsoft.com/office/drawing/2014/main" id="{A9F9F3DD-1A60-43E4-84CE-FB4C51538885}"/>
              </a:ext>
            </a:extLst>
          </p:cNvPr>
          <p:cNvCxnSpPr/>
          <p:nvPr/>
        </p:nvCxnSpPr>
        <p:spPr>
          <a:xfrm>
            <a:off x="5921284" y="3031846"/>
            <a:ext cx="0" cy="155110"/>
          </a:xfrm>
          <a:prstGeom prst="straightConnector1">
            <a:avLst/>
          </a:prstGeom>
          <a:noFill/>
          <a:ln w="38103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77" name="Straight Connector 229">
            <a:extLst>
              <a:ext uri="{FF2B5EF4-FFF2-40B4-BE49-F238E27FC236}">
                <a16:creationId xmlns:a16="http://schemas.microsoft.com/office/drawing/2014/main" id="{AB5AB7B7-C18D-48FE-AF9D-E8760293E33C}"/>
              </a:ext>
            </a:extLst>
          </p:cNvPr>
          <p:cNvCxnSpPr/>
          <p:nvPr/>
        </p:nvCxnSpPr>
        <p:spPr>
          <a:xfrm>
            <a:off x="5919025" y="3128261"/>
            <a:ext cx="0" cy="155109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8" name="Straight Connector 230">
            <a:extLst>
              <a:ext uri="{FF2B5EF4-FFF2-40B4-BE49-F238E27FC236}">
                <a16:creationId xmlns:a16="http://schemas.microsoft.com/office/drawing/2014/main" id="{224386BA-B4A9-4900-AF4B-9EC534710F0D}"/>
              </a:ext>
            </a:extLst>
          </p:cNvPr>
          <p:cNvCxnSpPr/>
          <p:nvPr/>
        </p:nvCxnSpPr>
        <p:spPr>
          <a:xfrm flipH="1" flipV="1">
            <a:off x="5606355" y="3185841"/>
            <a:ext cx="622103" cy="1161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9" name="Straight Connector 55">
            <a:extLst>
              <a:ext uri="{FF2B5EF4-FFF2-40B4-BE49-F238E27FC236}">
                <a16:creationId xmlns:a16="http://schemas.microsoft.com/office/drawing/2014/main" id="{B98A6130-065B-4065-86DF-C4D76025A588}"/>
              </a:ext>
            </a:extLst>
          </p:cNvPr>
          <p:cNvCxnSpPr/>
          <p:nvPr/>
        </p:nvCxnSpPr>
        <p:spPr>
          <a:xfrm flipH="1" flipV="1">
            <a:off x="2408123" y="5158485"/>
            <a:ext cx="3570686" cy="16971"/>
          </a:xfrm>
          <a:prstGeom prst="straightConnector1">
            <a:avLst/>
          </a:prstGeom>
          <a:noFill/>
          <a:ln w="57150" cap="flat">
            <a:solidFill>
              <a:srgbClr val="11497B"/>
            </a:solidFill>
            <a:prstDash val="solid"/>
            <a:miter/>
          </a:ln>
        </p:spPr>
      </p:cxnSp>
      <p:cxnSp>
        <p:nvCxnSpPr>
          <p:cNvPr id="80" name="Straight Connector 234">
            <a:extLst>
              <a:ext uri="{FF2B5EF4-FFF2-40B4-BE49-F238E27FC236}">
                <a16:creationId xmlns:a16="http://schemas.microsoft.com/office/drawing/2014/main" id="{D2D56929-F8EB-4E5A-8C1D-D3638BE163DD}"/>
              </a:ext>
            </a:extLst>
          </p:cNvPr>
          <p:cNvCxnSpPr/>
          <p:nvPr/>
        </p:nvCxnSpPr>
        <p:spPr>
          <a:xfrm>
            <a:off x="5973688" y="5157333"/>
            <a:ext cx="0" cy="155109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1" name="Straight Connector 235">
            <a:extLst>
              <a:ext uri="{FF2B5EF4-FFF2-40B4-BE49-F238E27FC236}">
                <a16:creationId xmlns:a16="http://schemas.microsoft.com/office/drawing/2014/main" id="{C9938EAC-226F-41E8-974B-0DA00BCA4ADA}"/>
              </a:ext>
            </a:extLst>
          </p:cNvPr>
          <p:cNvCxnSpPr/>
          <p:nvPr/>
        </p:nvCxnSpPr>
        <p:spPr>
          <a:xfrm flipH="1" flipV="1">
            <a:off x="5661018" y="5306352"/>
            <a:ext cx="622103" cy="1171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2" name="Straight Connector 138">
            <a:extLst>
              <a:ext uri="{FF2B5EF4-FFF2-40B4-BE49-F238E27FC236}">
                <a16:creationId xmlns:a16="http://schemas.microsoft.com/office/drawing/2014/main" id="{04736439-A9E2-4B09-B256-2B2629DA6B95}"/>
              </a:ext>
            </a:extLst>
          </p:cNvPr>
          <p:cNvCxnSpPr>
            <a:stCxn id="43" idx="0"/>
          </p:cNvCxnSpPr>
          <p:nvPr/>
        </p:nvCxnSpPr>
        <p:spPr>
          <a:xfrm flipH="1" flipV="1">
            <a:off x="1274962" y="4767341"/>
            <a:ext cx="166338" cy="9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custDash>
              <a:ds d="100000" sp="100000"/>
            </a:custDash>
            <a:miter/>
          </a:ln>
        </p:spPr>
      </p:cxnSp>
      <p:cxnSp>
        <p:nvCxnSpPr>
          <p:cNvPr id="83" name="Straight Connector 127">
            <a:extLst>
              <a:ext uri="{FF2B5EF4-FFF2-40B4-BE49-F238E27FC236}">
                <a16:creationId xmlns:a16="http://schemas.microsoft.com/office/drawing/2014/main" id="{95B7E344-DA0D-4F27-B5D1-319B1D4EBD95}"/>
              </a:ext>
            </a:extLst>
          </p:cNvPr>
          <p:cNvCxnSpPr/>
          <p:nvPr/>
        </p:nvCxnSpPr>
        <p:spPr>
          <a:xfrm flipH="1">
            <a:off x="1731331" y="4950148"/>
            <a:ext cx="3270606" cy="0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cxnSp>
        <p:nvCxnSpPr>
          <p:cNvPr id="84" name="Straight Connector 127">
            <a:extLst>
              <a:ext uri="{FF2B5EF4-FFF2-40B4-BE49-F238E27FC236}">
                <a16:creationId xmlns:a16="http://schemas.microsoft.com/office/drawing/2014/main" id="{981DE220-7489-4F9D-A8D5-CAFC12BD1599}"/>
              </a:ext>
            </a:extLst>
          </p:cNvPr>
          <p:cNvCxnSpPr>
            <a:stCxn id="43" idx="5"/>
          </p:cNvCxnSpPr>
          <p:nvPr/>
        </p:nvCxnSpPr>
        <p:spPr>
          <a:xfrm>
            <a:off x="1614865" y="4831950"/>
            <a:ext cx="120209" cy="121552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grpSp>
        <p:nvGrpSpPr>
          <p:cNvPr id="85" name="Group 127">
            <a:extLst>
              <a:ext uri="{FF2B5EF4-FFF2-40B4-BE49-F238E27FC236}">
                <a16:creationId xmlns:a16="http://schemas.microsoft.com/office/drawing/2014/main" id="{35DE30CE-208C-4326-B9FB-F3070CC8301B}"/>
              </a:ext>
            </a:extLst>
          </p:cNvPr>
          <p:cNvGrpSpPr/>
          <p:nvPr/>
        </p:nvGrpSpPr>
        <p:grpSpPr>
          <a:xfrm>
            <a:off x="1758835" y="4444338"/>
            <a:ext cx="78126" cy="170462"/>
            <a:chOff x="2138937" y="4083618"/>
            <a:chExt cx="78126" cy="170462"/>
          </a:xfrm>
          <a:solidFill>
            <a:schemeClr val="bg1"/>
          </a:solidFill>
        </p:grpSpPr>
        <p:cxnSp>
          <p:nvCxnSpPr>
            <p:cNvPr id="86" name="Straight Connector 144">
              <a:extLst>
                <a:ext uri="{FF2B5EF4-FFF2-40B4-BE49-F238E27FC236}">
                  <a16:creationId xmlns:a16="http://schemas.microsoft.com/office/drawing/2014/main" id="{7C69AEDA-6B20-4669-A3D6-9004EAD53BA6}"/>
                </a:ext>
              </a:extLst>
            </p:cNvPr>
            <p:cNvCxnSpPr/>
            <p:nvPr/>
          </p:nvCxnSpPr>
          <p:spPr>
            <a:xfrm rot="16199987" flipV="1">
              <a:off x="2103454" y="4160094"/>
              <a:ext cx="156326" cy="3374"/>
            </a:xfrm>
            <a:prstGeom prst="straightConnector1">
              <a:avLst/>
            </a:prstGeom>
            <a:grp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sp>
          <p:nvSpPr>
            <p:cNvPr id="87" name="Oval 128">
              <a:extLst>
                <a:ext uri="{FF2B5EF4-FFF2-40B4-BE49-F238E27FC236}">
                  <a16:creationId xmlns:a16="http://schemas.microsoft.com/office/drawing/2014/main" id="{7BC06BF0-BF81-4868-A411-0FA44E9D84B0}"/>
                </a:ext>
              </a:extLst>
            </p:cNvPr>
            <p:cNvSpPr/>
            <p:nvPr/>
          </p:nvSpPr>
          <p:spPr>
            <a:xfrm rot="16200004">
              <a:off x="2142700" y="4179717"/>
              <a:ext cx="70600" cy="7812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pFill/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cxnSp>
        <p:nvCxnSpPr>
          <p:cNvPr id="88" name="Straight Connector 122">
            <a:extLst>
              <a:ext uri="{FF2B5EF4-FFF2-40B4-BE49-F238E27FC236}">
                <a16:creationId xmlns:a16="http://schemas.microsoft.com/office/drawing/2014/main" id="{6F71F203-A097-46A8-AF8C-EEA685F9316B}"/>
              </a:ext>
            </a:extLst>
          </p:cNvPr>
          <p:cNvCxnSpPr>
            <a:stCxn id="43" idx="6"/>
            <a:endCxn id="87" idx="4"/>
          </p:cNvCxnSpPr>
          <p:nvPr/>
        </p:nvCxnSpPr>
        <p:spPr>
          <a:xfrm flipV="1">
            <a:off x="1614866" y="4604461"/>
            <a:ext cx="155410" cy="98290"/>
          </a:xfrm>
          <a:prstGeom prst="straightConnector1">
            <a:avLst/>
          </a:prstGeom>
          <a:noFill/>
          <a:ln w="15875" cap="flat">
            <a:solidFill>
              <a:schemeClr val="tx1"/>
            </a:solidFill>
            <a:prstDash val="sysDot"/>
            <a:miter/>
          </a:ln>
        </p:spPr>
      </p:cxnSp>
      <p:sp>
        <p:nvSpPr>
          <p:cNvPr id="89" name="Down Arrow 65">
            <a:extLst>
              <a:ext uri="{FF2B5EF4-FFF2-40B4-BE49-F238E27FC236}">
                <a16:creationId xmlns:a16="http://schemas.microsoft.com/office/drawing/2014/main" id="{89FB1E3E-AE9B-4A21-89E3-66E402BFCBCC}"/>
              </a:ext>
            </a:extLst>
          </p:cNvPr>
          <p:cNvSpPr/>
          <p:nvPr/>
        </p:nvSpPr>
        <p:spPr>
          <a:xfrm rot="10799991">
            <a:off x="3718269" y="5580267"/>
            <a:ext cx="162982" cy="290614"/>
          </a:xfrm>
          <a:custGeom>
            <a:avLst>
              <a:gd name="f0" fmla="val 1554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5B9BD5"/>
          </a:solidFill>
          <a:ln w="12701" cap="flat">
            <a:noFill/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0" b="0" i="0" u="none" strike="noStrike" kern="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0" name="TextBox 66">
            <a:extLst>
              <a:ext uri="{FF2B5EF4-FFF2-40B4-BE49-F238E27FC236}">
                <a16:creationId xmlns:a16="http://schemas.microsoft.com/office/drawing/2014/main" id="{CAED01BB-C994-4229-A695-3E71A8797E49}"/>
              </a:ext>
            </a:extLst>
          </p:cNvPr>
          <p:cNvSpPr txBox="1"/>
          <p:nvPr/>
        </p:nvSpPr>
        <p:spPr>
          <a:xfrm>
            <a:off x="2517895" y="5513546"/>
            <a:ext cx="1198085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Hideg víz</a:t>
            </a: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, 10</a:t>
            </a:r>
            <a:r>
              <a:rPr lang="da-DK" sz="1350" b="1" i="0" u="none" strike="noStrike" kern="0" cap="none" spc="0" baseline="30000" dirty="0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TextBox 92">
            <a:extLst>
              <a:ext uri="{FF2B5EF4-FFF2-40B4-BE49-F238E27FC236}">
                <a16:creationId xmlns:a16="http://schemas.microsoft.com/office/drawing/2014/main" id="{415EC07A-EDF5-4A83-A487-7FADED843A12}"/>
              </a:ext>
            </a:extLst>
          </p:cNvPr>
          <p:cNvSpPr txBox="1"/>
          <p:nvPr/>
        </p:nvSpPr>
        <p:spPr>
          <a:xfrm>
            <a:off x="7556199" y="1400080"/>
            <a:ext cx="933589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Fogyasztók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TextBox 109">
            <a:extLst>
              <a:ext uri="{FF2B5EF4-FFF2-40B4-BE49-F238E27FC236}">
                <a16:creationId xmlns:a16="http://schemas.microsoft.com/office/drawing/2014/main" id="{E0006658-FA01-4BF5-8703-C37A7DF6673E}"/>
              </a:ext>
            </a:extLst>
          </p:cNvPr>
          <p:cNvSpPr txBox="1"/>
          <p:nvPr/>
        </p:nvSpPr>
        <p:spPr>
          <a:xfrm>
            <a:off x="525273" y="4125879"/>
            <a:ext cx="507190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80 </a:t>
            </a:r>
            <a:r>
              <a:rPr lang="da-DK" sz="1350" b="1" i="0" u="none" strike="noStrike" kern="0" cap="none" spc="0" baseline="30000" dirty="0" err="1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da-DK" sz="135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3" name="TextBox 114">
            <a:extLst>
              <a:ext uri="{FF2B5EF4-FFF2-40B4-BE49-F238E27FC236}">
                <a16:creationId xmlns:a16="http://schemas.microsoft.com/office/drawing/2014/main" id="{AEF3CFEA-9B41-409F-A349-A410CA3DB2D4}"/>
              </a:ext>
            </a:extLst>
          </p:cNvPr>
          <p:cNvSpPr txBox="1"/>
          <p:nvPr/>
        </p:nvSpPr>
        <p:spPr>
          <a:xfrm>
            <a:off x="1483930" y="4143195"/>
            <a:ext cx="570962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60 </a:t>
            </a:r>
            <a:r>
              <a:rPr lang="da-DK" sz="1350" b="1" i="0" u="none" strike="noStrike" kern="0" cap="none" spc="0" baseline="30000" dirty="0" err="1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da-DK" sz="135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94" name="Group 150">
            <a:extLst>
              <a:ext uri="{FF2B5EF4-FFF2-40B4-BE49-F238E27FC236}">
                <a16:creationId xmlns:a16="http://schemas.microsoft.com/office/drawing/2014/main" id="{65D2B657-303C-402D-92CB-6E268D14B7E9}"/>
              </a:ext>
            </a:extLst>
          </p:cNvPr>
          <p:cNvGrpSpPr/>
          <p:nvPr/>
        </p:nvGrpSpPr>
        <p:grpSpPr>
          <a:xfrm>
            <a:off x="520583" y="4985698"/>
            <a:ext cx="545662" cy="443721"/>
            <a:chOff x="1446375" y="4661849"/>
            <a:chExt cx="545662" cy="443721"/>
          </a:xfrm>
        </p:grpSpPr>
        <p:sp>
          <p:nvSpPr>
            <p:cNvPr id="95" name="TextBox 151">
              <a:extLst>
                <a:ext uri="{FF2B5EF4-FFF2-40B4-BE49-F238E27FC236}">
                  <a16:creationId xmlns:a16="http://schemas.microsoft.com/office/drawing/2014/main" id="{02AA98EF-D78D-4E36-AA09-D07A8EE99C4C}"/>
                </a:ext>
              </a:extLst>
            </p:cNvPr>
            <p:cNvSpPr txBox="1"/>
            <p:nvPr/>
          </p:nvSpPr>
          <p:spPr>
            <a:xfrm>
              <a:off x="1446375" y="4828571"/>
              <a:ext cx="545662" cy="276999"/>
            </a:xfrm>
            <a:prstGeom prst="rect">
              <a:avLst/>
            </a:prstGeom>
            <a:noFill/>
            <a:ln w="9528" cap="flat">
              <a:noFill/>
              <a:prstDash val="solid"/>
              <a:miter/>
            </a:ln>
          </p:spPr>
          <p:txBody>
            <a:bodyPr vert="horz" wrap="none" lIns="68580" tIns="34290" rIns="68580" bIns="34290" anchor="t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350" b="1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25 </a:t>
              </a:r>
              <a:r>
                <a:rPr lang="da-DK" sz="1350" b="1" i="0" u="none" strike="noStrike" kern="0" cap="none" spc="0" baseline="30000" dirty="0" err="1">
                  <a:solidFill>
                    <a:srgbClr val="000000"/>
                  </a:solidFill>
                  <a:uFillTx/>
                  <a:latin typeface="Calibri"/>
                </a:rPr>
                <a:t>o</a:t>
              </a:r>
              <a:r>
                <a:rPr lang="da-DK" sz="1350" b="1" i="0" u="none" strike="noStrike" kern="0" cap="none" spc="0" baseline="0" dirty="0" err="1">
                  <a:solidFill>
                    <a:srgbClr val="000000"/>
                  </a:solidFill>
                  <a:uFillTx/>
                  <a:latin typeface="Calibri"/>
                </a:rPr>
                <a:t>C</a:t>
              </a:r>
              <a:r>
                <a:rPr lang="da-DK" sz="1350" b="1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  <a:endParaRPr lang="en-US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cxnSp>
          <p:nvCxnSpPr>
            <p:cNvPr id="96" name="Straight Connector 152">
              <a:extLst>
                <a:ext uri="{FF2B5EF4-FFF2-40B4-BE49-F238E27FC236}">
                  <a16:creationId xmlns:a16="http://schemas.microsoft.com/office/drawing/2014/main" id="{E04A7836-962F-45CF-A74B-65C6EA698E44}"/>
                </a:ext>
              </a:extLst>
            </p:cNvPr>
            <p:cNvCxnSpPr>
              <a:stCxn id="95" idx="0"/>
            </p:cNvCxnSpPr>
            <p:nvPr/>
          </p:nvCxnSpPr>
          <p:spPr>
            <a:xfrm flipH="1" flipV="1">
              <a:off x="1700176" y="4661849"/>
              <a:ext cx="19030" cy="166722"/>
            </a:xfrm>
            <a:prstGeom prst="straightConnector1">
              <a:avLst/>
            </a:prstGeom>
            <a:noFill/>
            <a:ln w="6345" cap="flat">
              <a:noFill/>
              <a:prstDash val="solid"/>
              <a:miter/>
            </a:ln>
          </p:spPr>
        </p:cxnSp>
      </p:grpSp>
      <p:sp>
        <p:nvSpPr>
          <p:cNvPr id="97" name="TextBox 160">
            <a:extLst>
              <a:ext uri="{FF2B5EF4-FFF2-40B4-BE49-F238E27FC236}">
                <a16:creationId xmlns:a16="http://schemas.microsoft.com/office/drawing/2014/main" id="{50A198B7-2B93-4566-9776-99750AE6A6F6}"/>
              </a:ext>
            </a:extLst>
          </p:cNvPr>
          <p:cNvSpPr txBox="1"/>
          <p:nvPr/>
        </p:nvSpPr>
        <p:spPr>
          <a:xfrm>
            <a:off x="3284187" y="4058367"/>
            <a:ext cx="792525" cy="2539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Start/stop</a:t>
            </a:r>
            <a:endParaRPr lang="en-US" sz="12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TextBox 163">
            <a:extLst>
              <a:ext uri="{FF2B5EF4-FFF2-40B4-BE49-F238E27FC236}">
                <a16:creationId xmlns:a16="http://schemas.microsoft.com/office/drawing/2014/main" id="{06D54B7B-6A8A-4C95-9AA9-C5B52E6B8BD5}"/>
              </a:ext>
            </a:extLst>
          </p:cNvPr>
          <p:cNvSpPr txBox="1"/>
          <p:nvPr/>
        </p:nvSpPr>
        <p:spPr>
          <a:xfrm>
            <a:off x="2691719" y="4163713"/>
            <a:ext cx="592814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55 </a:t>
            </a:r>
            <a:r>
              <a:rPr lang="da-DK" sz="1350" b="1" i="0" u="none" strike="noStrike" kern="0" cap="none" spc="0" baseline="30000" dirty="0" err="1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da-DK" sz="1350" b="1" i="0" u="none" strike="noStrike" kern="0" cap="none" spc="0" baseline="0" dirty="0" err="1">
                <a:solidFill>
                  <a:srgbClr val="000000"/>
                </a:solidFill>
                <a:uFillTx/>
                <a:latin typeface="Calibri"/>
              </a:rPr>
              <a:t>C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TextBox 101">
            <a:extLst>
              <a:ext uri="{FF2B5EF4-FFF2-40B4-BE49-F238E27FC236}">
                <a16:creationId xmlns:a16="http://schemas.microsoft.com/office/drawing/2014/main" id="{5915CD52-B1B4-4183-951E-65006F5B18CA}"/>
              </a:ext>
            </a:extLst>
          </p:cNvPr>
          <p:cNvSpPr txBox="1"/>
          <p:nvPr/>
        </p:nvSpPr>
        <p:spPr>
          <a:xfrm>
            <a:off x="1894474" y="3911673"/>
            <a:ext cx="682864" cy="276999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200 kW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TextBox 96">
            <a:extLst>
              <a:ext uri="{FF2B5EF4-FFF2-40B4-BE49-F238E27FC236}">
                <a16:creationId xmlns:a16="http://schemas.microsoft.com/office/drawing/2014/main" id="{5835AA62-AAE0-43A2-9ADE-458E9C684DB6}"/>
              </a:ext>
            </a:extLst>
          </p:cNvPr>
          <p:cNvSpPr txBox="1"/>
          <p:nvPr/>
        </p:nvSpPr>
        <p:spPr>
          <a:xfrm>
            <a:off x="6314702" y="1308529"/>
            <a:ext cx="68191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35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600 kW</a:t>
            </a:r>
            <a:endParaRPr lang="en-US" sz="135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1" name="TextBox 193">
            <a:extLst>
              <a:ext uri="{FF2B5EF4-FFF2-40B4-BE49-F238E27FC236}">
                <a16:creationId xmlns:a16="http://schemas.microsoft.com/office/drawing/2014/main" id="{FD70EEB2-B32B-426D-BAAC-8153EA73A301}"/>
              </a:ext>
            </a:extLst>
          </p:cNvPr>
          <p:cNvSpPr txBox="1"/>
          <p:nvPr/>
        </p:nvSpPr>
        <p:spPr>
          <a:xfrm>
            <a:off x="229981" y="4638014"/>
            <a:ext cx="712029" cy="253916"/>
          </a:xfrm>
          <a:prstGeom prst="rect">
            <a:avLst/>
          </a:prstGeom>
          <a:noFill/>
          <a:ln w="9528" cap="flat">
            <a:noFill/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Fűtőkör</a:t>
            </a:r>
            <a:endParaRPr lang="en-US" sz="1200" b="1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102" name="Straight Connector 134">
            <a:extLst>
              <a:ext uri="{FF2B5EF4-FFF2-40B4-BE49-F238E27FC236}">
                <a16:creationId xmlns:a16="http://schemas.microsoft.com/office/drawing/2014/main" id="{BB391C68-1A49-44D8-A350-221EB9085ECE}"/>
              </a:ext>
            </a:extLst>
          </p:cNvPr>
          <p:cNvCxnSpPr/>
          <p:nvPr/>
        </p:nvCxnSpPr>
        <p:spPr>
          <a:xfrm flipH="1" flipV="1">
            <a:off x="492058" y="4254363"/>
            <a:ext cx="1" cy="1089481"/>
          </a:xfrm>
          <a:prstGeom prst="straightConnector1">
            <a:avLst/>
          </a:prstGeom>
          <a:noFill/>
          <a:ln w="12700" cap="flat">
            <a:solidFill>
              <a:srgbClr val="000000"/>
            </a:solidFill>
            <a:custDash>
              <a:ds d="100000" sp="100000"/>
            </a:custDash>
            <a:miter/>
          </a:ln>
        </p:spPr>
      </p:cxnSp>
      <p:cxnSp>
        <p:nvCxnSpPr>
          <p:cNvPr id="103" name="Straight Connector 94">
            <a:extLst>
              <a:ext uri="{FF2B5EF4-FFF2-40B4-BE49-F238E27FC236}">
                <a16:creationId xmlns:a16="http://schemas.microsoft.com/office/drawing/2014/main" id="{E20602FC-A79D-4042-AE31-CAFD20D70C5D}"/>
              </a:ext>
            </a:extLst>
          </p:cNvPr>
          <p:cNvCxnSpPr/>
          <p:nvPr/>
        </p:nvCxnSpPr>
        <p:spPr>
          <a:xfrm flipV="1">
            <a:off x="7068448" y="1857473"/>
            <a:ext cx="231602" cy="1847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104" name="Straight Connector 95">
            <a:extLst>
              <a:ext uri="{FF2B5EF4-FFF2-40B4-BE49-F238E27FC236}">
                <a16:creationId xmlns:a16="http://schemas.microsoft.com/office/drawing/2014/main" id="{E8B8275C-3D07-4082-955E-A0003DA5307D}"/>
              </a:ext>
            </a:extLst>
          </p:cNvPr>
          <p:cNvCxnSpPr/>
          <p:nvPr/>
        </p:nvCxnSpPr>
        <p:spPr>
          <a:xfrm flipV="1">
            <a:off x="7277201" y="1854554"/>
            <a:ext cx="10744" cy="2003012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</p:cxnSp>
      <p:cxnSp>
        <p:nvCxnSpPr>
          <p:cNvPr id="105" name="Straight Connector 94">
            <a:extLst>
              <a:ext uri="{FF2B5EF4-FFF2-40B4-BE49-F238E27FC236}">
                <a16:creationId xmlns:a16="http://schemas.microsoft.com/office/drawing/2014/main" id="{8C8C6061-4D2E-4166-8778-12164964810B}"/>
              </a:ext>
            </a:extLst>
          </p:cNvPr>
          <p:cNvCxnSpPr/>
          <p:nvPr/>
        </p:nvCxnSpPr>
        <p:spPr>
          <a:xfrm flipV="1">
            <a:off x="6750948" y="3940620"/>
            <a:ext cx="535247" cy="4040"/>
          </a:xfrm>
          <a:prstGeom prst="straightConnector1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</p:cxnSp>
      <p:grpSp>
        <p:nvGrpSpPr>
          <p:cNvPr id="106" name="Group 238">
            <a:extLst>
              <a:ext uri="{FF2B5EF4-FFF2-40B4-BE49-F238E27FC236}">
                <a16:creationId xmlns:a16="http://schemas.microsoft.com/office/drawing/2014/main" id="{C5474B7B-D9EC-48BB-A132-51BF1D8F2B6A}"/>
              </a:ext>
            </a:extLst>
          </p:cNvPr>
          <p:cNvGrpSpPr/>
          <p:nvPr/>
        </p:nvGrpSpPr>
        <p:grpSpPr>
          <a:xfrm>
            <a:off x="7147101" y="2794268"/>
            <a:ext cx="278691" cy="281123"/>
            <a:chOff x="7527203" y="2342108"/>
            <a:chExt cx="278691" cy="281123"/>
          </a:xfrm>
          <a:solidFill>
            <a:schemeClr val="accent2"/>
          </a:solidFill>
        </p:grpSpPr>
        <p:sp>
          <p:nvSpPr>
            <p:cNvPr id="107" name="Oval 10">
              <a:extLst>
                <a:ext uri="{FF2B5EF4-FFF2-40B4-BE49-F238E27FC236}">
                  <a16:creationId xmlns:a16="http://schemas.microsoft.com/office/drawing/2014/main" id="{2959522A-4BC3-43D0-BC96-8D3DAC3EA87F}"/>
                </a:ext>
              </a:extLst>
            </p:cNvPr>
            <p:cNvSpPr/>
            <p:nvPr/>
          </p:nvSpPr>
          <p:spPr>
            <a:xfrm rot="5400013">
              <a:off x="7528442" y="2345780"/>
              <a:ext cx="281123" cy="27378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pFill/>
            <a:ln w="25402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cxnSp>
          <p:nvCxnSpPr>
            <p:cNvPr id="108" name="Straight Connector 13">
              <a:extLst>
                <a:ext uri="{FF2B5EF4-FFF2-40B4-BE49-F238E27FC236}">
                  <a16:creationId xmlns:a16="http://schemas.microsoft.com/office/drawing/2014/main" id="{34B18A05-22A0-4D4F-8EBD-3C5D75901105}"/>
                </a:ext>
              </a:extLst>
            </p:cNvPr>
            <p:cNvCxnSpPr/>
            <p:nvPr/>
          </p:nvCxnSpPr>
          <p:spPr>
            <a:xfrm flipH="1">
              <a:off x="7664080" y="2464628"/>
              <a:ext cx="136894" cy="140552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09" name="Straight Connector 22">
              <a:extLst>
                <a:ext uri="{FF2B5EF4-FFF2-40B4-BE49-F238E27FC236}">
                  <a16:creationId xmlns:a16="http://schemas.microsoft.com/office/drawing/2014/main" id="{7EACC984-2DF8-49C1-9401-79F1BF79D487}"/>
                </a:ext>
              </a:extLst>
            </p:cNvPr>
            <p:cNvCxnSpPr/>
            <p:nvPr/>
          </p:nvCxnSpPr>
          <p:spPr>
            <a:xfrm rot="5399996" flipH="1">
              <a:off x="7530952" y="2460860"/>
              <a:ext cx="135002" cy="142500"/>
            </a:xfrm>
            <a:prstGeom prst="straightConnector1">
              <a:avLst/>
            </a:prstGeom>
            <a:grpFill/>
            <a:ln w="9528" cap="flat">
              <a:solidFill>
                <a:srgbClr val="000000"/>
              </a:solidFill>
              <a:prstDash val="solid"/>
              <a:miter/>
            </a:ln>
          </p:spPr>
        </p:cxnSp>
      </p:grpSp>
      <p:grpSp>
        <p:nvGrpSpPr>
          <p:cNvPr id="110" name="Group 108">
            <a:extLst>
              <a:ext uri="{FF2B5EF4-FFF2-40B4-BE49-F238E27FC236}">
                <a16:creationId xmlns:a16="http://schemas.microsoft.com/office/drawing/2014/main" id="{7744D851-45C2-4F3C-9B28-81CA45FD25B7}"/>
              </a:ext>
            </a:extLst>
          </p:cNvPr>
          <p:cNvGrpSpPr/>
          <p:nvPr/>
        </p:nvGrpSpPr>
        <p:grpSpPr>
          <a:xfrm>
            <a:off x="7195519" y="3533697"/>
            <a:ext cx="182587" cy="244208"/>
            <a:chOff x="7575621" y="3081537"/>
            <a:chExt cx="182587" cy="244208"/>
          </a:xfrm>
        </p:grpSpPr>
        <p:sp>
          <p:nvSpPr>
            <p:cNvPr id="111" name="Isosceles Triangle 105">
              <a:extLst>
                <a:ext uri="{FF2B5EF4-FFF2-40B4-BE49-F238E27FC236}">
                  <a16:creationId xmlns:a16="http://schemas.microsoft.com/office/drawing/2014/main" id="{394C9865-6FA1-40CE-B6BD-DF88EE3E8900}"/>
                </a:ext>
              </a:extLst>
            </p:cNvPr>
            <p:cNvSpPr/>
            <p:nvPr/>
          </p:nvSpPr>
          <p:spPr>
            <a:xfrm flipV="1">
              <a:off x="7584975" y="3081537"/>
              <a:ext cx="162022" cy="1126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C00000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2" name="Isosceles Triangle 106">
              <a:extLst>
                <a:ext uri="{FF2B5EF4-FFF2-40B4-BE49-F238E27FC236}">
                  <a16:creationId xmlns:a16="http://schemas.microsoft.com/office/drawing/2014/main" id="{4E4A4276-41EF-4327-942E-68DFD16B002E}"/>
                </a:ext>
              </a:extLst>
            </p:cNvPr>
            <p:cNvSpPr/>
            <p:nvPr/>
          </p:nvSpPr>
          <p:spPr>
            <a:xfrm>
              <a:off x="7575621" y="3196806"/>
              <a:ext cx="182587" cy="1289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000000"/>
            </a:solidFill>
            <a:ln w="12701" cap="flat">
              <a:solidFill>
                <a:srgbClr val="C00000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7977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áSzSz_sablon.potx" id="{EF4D44A1-2EAF-47D8-A6C8-FA54B5988A4E}" vid="{E67D98E7-9077-4E74-9E36-0CE54C7E3A44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áSzSz_sablon.potx" id="{EF4D44A1-2EAF-47D8-A6C8-FA54B5988A4E}" vid="{E67D98E7-9077-4E74-9E36-0CE54C7E3A4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BD0C049F1574E9665A474CDBE7859" ma:contentTypeVersion="11" ma:contentTypeDescription="Create a new document." ma:contentTypeScope="" ma:versionID="f907e14413f862945256a225e73362e2">
  <xsd:schema xmlns:xsd="http://www.w3.org/2001/XMLSchema" xmlns:xs="http://www.w3.org/2001/XMLSchema" xmlns:p="http://schemas.microsoft.com/office/2006/metadata/properties" xmlns:ns3="39f12717-a6ad-4679-93fd-527d3097989b" xmlns:ns4="4defdea5-8578-4bf1-a21b-4c80701a2831" targetNamespace="http://schemas.microsoft.com/office/2006/metadata/properties" ma:root="true" ma:fieldsID="3ed8d09fa7a8662cf2849b9fc03f491b" ns3:_="" ns4:_="">
    <xsd:import namespace="39f12717-a6ad-4679-93fd-527d3097989b"/>
    <xsd:import namespace="4defdea5-8578-4bf1-a21b-4c80701a2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12717-a6ad-4679-93fd-527d30979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fdea5-8578-4bf1-a21b-4c80701a2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0009C-DA45-4D7D-A792-15E94E8D7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4E7D7-F432-469A-8917-D1EA75107CF9}">
  <ds:schemaRefs>
    <ds:schemaRef ds:uri="http://purl.org/dc/terms/"/>
    <ds:schemaRef ds:uri="4defdea5-8578-4bf1-a21b-4c80701a283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9f12717-a6ad-4679-93fd-527d309798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66D096-D708-4818-8F5B-22556D3C0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12717-a6ad-4679-93fd-527d3097989b"/>
    <ds:schemaRef ds:uri="4defdea5-8578-4bf1-a21b-4c80701a2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391</Words>
  <Application>Microsoft Office PowerPoint</Application>
  <PresentationFormat>On-screen Show (4:3)</PresentationFormat>
  <Paragraphs>109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Grundfos TheSans OT 7B Italic</vt:lpstr>
      <vt:lpstr>MS PGothic</vt:lpstr>
      <vt:lpstr>Arial</vt:lpstr>
      <vt:lpstr>Calibri</vt:lpstr>
      <vt:lpstr>Calibri Light</vt:lpstr>
      <vt:lpstr>Grundfos TheSans</vt:lpstr>
      <vt:lpstr>Symbol</vt:lpstr>
      <vt:lpstr>Times New Roman</vt:lpstr>
      <vt:lpstr>Custom Design</vt:lpstr>
      <vt:lpstr>1_Custom Design</vt:lpstr>
      <vt:lpstr>Office-téma</vt:lpstr>
      <vt:lpstr>2_Custom Design</vt:lpstr>
      <vt:lpstr>1_Office-téma</vt:lpstr>
      <vt:lpstr>Okos technológiák alkalmazási példai a távhőrendszerben</vt:lpstr>
      <vt:lpstr>Okos szivattyúk</vt:lpstr>
      <vt:lpstr>Okos szivattyúk</vt:lpstr>
      <vt:lpstr>Okos rendszerek</vt:lpstr>
      <vt:lpstr>Diagnosztika és optimalizálás  okos szivattyúkkal</vt:lpstr>
      <vt:lpstr>Diagnosztika és optimalizálás  okos szivattyúkkal</vt:lpstr>
      <vt:lpstr>PowerPoint Presentation</vt:lpstr>
      <vt:lpstr>Szivattyúcsoport szabályozás</vt:lpstr>
      <vt:lpstr>Egyedi szabályozások - HMV</vt:lpstr>
      <vt:lpstr>Egyedi szabályozások - sönt</vt:lpstr>
      <vt:lpstr>Távhő hálózat hőmérséklet menedzsmentje okos eszközökkel iGrid koncepció</vt:lpstr>
      <vt:lpstr>iGRID - Hőmérsékleti zóna modulok Okos szivattyúkkal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Szilveszter - Zoltan Geyer – Ehrenberg</cp:lastModifiedBy>
  <cp:revision>17</cp:revision>
  <dcterms:created xsi:type="dcterms:W3CDTF">2018-11-14T08:08:37Z</dcterms:created>
  <dcterms:modified xsi:type="dcterms:W3CDTF">2019-11-27T08:58:29Z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0x010100D5ABD0C049F1574E9665A474CDBE7859</vt:lpwstr>
  </property>
</Properties>
</file>