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7" r:id="rId6"/>
    <p:sldId id="268" r:id="rId7"/>
    <p:sldId id="288" r:id="rId8"/>
    <p:sldId id="269" r:id="rId9"/>
    <p:sldId id="270" r:id="rId10"/>
    <p:sldId id="290" r:id="rId11"/>
    <p:sldId id="287" r:id="rId12"/>
    <p:sldId id="272" r:id="rId13"/>
    <p:sldId id="273" r:id="rId14"/>
    <p:sldId id="296" r:id="rId15"/>
    <p:sldId id="257" r:id="rId16"/>
    <p:sldId id="264" r:id="rId17"/>
    <p:sldId id="275" r:id="rId18"/>
    <p:sldId id="291" r:id="rId19"/>
    <p:sldId id="292" r:id="rId20"/>
    <p:sldId id="293" r:id="rId21"/>
    <p:sldId id="276" r:id="rId22"/>
    <p:sldId id="277" r:id="rId23"/>
    <p:sldId id="265" r:id="rId24"/>
    <p:sldId id="274" r:id="rId25"/>
    <p:sldId id="282" r:id="rId26"/>
    <p:sldId id="284" r:id="rId27"/>
    <p:sldId id="285" r:id="rId28"/>
    <p:sldId id="283" r:id="rId29"/>
    <p:sldId id="294" r:id="rId30"/>
    <p:sldId id="295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3"/>
    <p:restoredTop sz="93027"/>
  </p:normalViewPr>
  <p:slideViewPr>
    <p:cSldViewPr snapToGrid="0" snapToObjects="1">
      <p:cViewPr varScale="1">
        <p:scale>
          <a:sx n="82" d="100"/>
          <a:sy n="82" d="100"/>
        </p:scale>
        <p:origin x="9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e-to-emitter.com/calculators/central-heating/1/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rce-to-emitter.com/calculators/central-heating/1/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as.balla@flamco.h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vho.org/e-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hu-HU" dirty="0"/>
              <a:t>Balla András</a:t>
            </a:r>
          </a:p>
          <a:p>
            <a:r>
              <a:rPr lang="hu-HU" dirty="0"/>
              <a:t>Flamco Kft.</a:t>
            </a:r>
          </a:p>
        </p:txBody>
      </p:sp>
      <p:sp>
        <p:nvSpPr>
          <p:cNvPr id="4" name="Szövegdoboz 2">
            <a:extLst>
              <a:ext uri="{FF2B5EF4-FFF2-40B4-BE49-F238E27FC236}">
                <a16:creationId xmlns:a16="http://schemas.microsoft.com/office/drawing/2014/main" id="{E34D1681-89F7-4CCE-B35B-580DEC5873B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612900" y="114300"/>
            <a:ext cx="7302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b="1" dirty="0">
                <a:solidFill>
                  <a:srgbClr val="333333"/>
                </a:solidFill>
              </a:rPr>
              <a:t>Állandó és Változó Nyomású tágulási tartályok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b="1" dirty="0">
                <a:solidFill>
                  <a:srgbClr val="333333"/>
                </a:solidFill>
              </a:rPr>
              <a:t> és méretezésük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43D8EE3-E15E-430D-A2B6-51F8A268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1135" y="1101012"/>
            <a:ext cx="10730203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70" y="365126"/>
            <a:ext cx="5866279" cy="903837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kompresszorok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9A34732-68A8-4BC6-A1C5-470821E9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3" y="1864197"/>
            <a:ext cx="8008413" cy="46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699FC43-393F-452E-973C-86686A3F6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264" y="2079499"/>
            <a:ext cx="4200501" cy="3537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89DFF-F66C-42AD-95E0-9095E7E2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649" y="1879684"/>
            <a:ext cx="41719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Szivattyús egysége: M-D széria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 err="1">
                <a:latin typeface="Source Sans Pro"/>
              </a:rPr>
              <a:t>Mono</a:t>
            </a:r>
            <a:r>
              <a:rPr lang="hu-HU" altLang="hu-HU" sz="1400" dirty="0">
                <a:latin typeface="Source Sans Pro"/>
              </a:rPr>
              <a:t> és Dupla szivattyús egységek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Max üzemi nyomástartomány:1-14,4bar – nyomásfokozatig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Max üzemi nyomás: PN6-PN10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FG </a:t>
            </a:r>
            <a:r>
              <a:rPr lang="hu-HU" altLang="hu-HU" sz="1400" dirty="0" err="1">
                <a:latin typeface="Source Sans Pro"/>
              </a:rPr>
              <a:t>főtartály</a:t>
            </a:r>
            <a:r>
              <a:rPr lang="hu-HU" altLang="hu-HU" sz="1400" dirty="0">
                <a:latin typeface="Source Sans Pro"/>
              </a:rPr>
              <a:t>: 100-10000liter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FB melléktartályok: 100-1000literig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Szivattyú – tartály </a:t>
            </a:r>
            <a:r>
              <a:rPr lang="hu-HU" altLang="hu-HU" sz="1400" dirty="0" err="1">
                <a:latin typeface="Source Sans Pro"/>
              </a:rPr>
              <a:t>gáztalanítás</a:t>
            </a:r>
            <a:endParaRPr lang="hu-HU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400" dirty="0">
                <a:latin typeface="Source Sans Pro"/>
              </a:rPr>
              <a:t>Utántöltés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endParaRPr lang="en-GB" altLang="hu-HU" sz="1400" dirty="0"/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hu-HU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A4E7A82-40D1-4468-AD25-6ACAAE7E9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481" y="681037"/>
            <a:ext cx="5865812" cy="390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Szivattyús automaták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78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26014A7-0D9B-4F3E-B9F0-0AD0D130D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3" y="1303110"/>
            <a:ext cx="6686548" cy="5189764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DFC55DA4-3424-4FAE-B87F-727F41F62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481" y="681037"/>
            <a:ext cx="5865812" cy="390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Szivattyús automaták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450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DFC55DA4-3424-4FAE-B87F-727F41F62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481" y="681037"/>
            <a:ext cx="5865812" cy="390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Szivattyús automaták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BD9BF286-9832-44BA-A665-D5520DA7682C}"/>
              </a:ext>
            </a:extLst>
          </p:cNvPr>
          <p:cNvGrpSpPr>
            <a:grpSpLocks/>
          </p:cNvGrpSpPr>
          <p:nvPr/>
        </p:nvGrpSpPr>
        <p:grpSpPr bwMode="auto">
          <a:xfrm>
            <a:off x="111968" y="1994114"/>
            <a:ext cx="8416212" cy="3484563"/>
            <a:chOff x="323528" y="1261198"/>
            <a:chExt cx="8411606" cy="3483821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437198B-8127-4007-8B62-ED1522B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532" y="1261198"/>
              <a:ext cx="3586602" cy="34838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02DE4B4A-767C-4EAD-B97D-37D3EC747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528" y="1271570"/>
              <a:ext cx="3576481" cy="3466318"/>
              <a:chOff x="323528" y="-487890"/>
              <a:chExt cx="5544616" cy="5373830"/>
            </a:xfrm>
          </p:grpSpPr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86C59336-02FA-4818-BB95-5E0B6CCF5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-486745"/>
                <a:ext cx="2744464" cy="26623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11">
                <a:extLst>
                  <a:ext uri="{FF2B5EF4-FFF2-40B4-BE49-F238E27FC236}">
                    <a16:creationId xmlns:a16="http://schemas.microsoft.com/office/drawing/2014/main" id="{17F57F0D-3181-4CD3-8F71-B45C58E40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2224810"/>
                <a:ext cx="2744464" cy="26623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BFFD01D9-EC55-4D1C-9D80-02DB9847C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603" y="866572"/>
                <a:ext cx="2744464" cy="26648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52174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5" descr="C:\Users\u110362\Pictures\Munka_2016\flamcomat_m0_vat_f38064.jpg">
            <a:extLst>
              <a:ext uri="{FF2B5EF4-FFF2-40B4-BE49-F238E27FC236}">
                <a16:creationId xmlns:a16="http://schemas.microsoft.com/office/drawing/2014/main" id="{0ADE0009-A5E0-4207-BAFE-DA3C47BF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5" y="1936461"/>
            <a:ext cx="3163533" cy="288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4">
            <a:extLst>
              <a:ext uri="{FF2B5EF4-FFF2-40B4-BE49-F238E27FC236}">
                <a16:creationId xmlns:a16="http://schemas.microsoft.com/office/drawing/2014/main" id="{FA8C0CCA-FD48-4785-9D06-37B9B4377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26" y="2047734"/>
            <a:ext cx="2830974" cy="28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flamcogroup.com/img/products/large/flexcon_m_5200_sec_f34254.jpg">
            <a:extLst>
              <a:ext uri="{FF2B5EF4-FFF2-40B4-BE49-F238E27FC236}">
                <a16:creationId xmlns:a16="http://schemas.microsoft.com/office/drawing/2014/main" id="{85769E21-D02A-4422-9F20-E0D3195D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20" y="2168723"/>
            <a:ext cx="2234614" cy="223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0" descr="C:\Users\u110362\Pictures\Munka_2016\contraflex_25_35_collection.jpg">
            <a:extLst>
              <a:ext uri="{FF2B5EF4-FFF2-40B4-BE49-F238E27FC236}">
                <a16:creationId xmlns:a16="http://schemas.microsoft.com/office/drawing/2014/main" id="{5E887480-52D7-489C-8A46-C71A084F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45" y="4878708"/>
            <a:ext cx="1290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CF4ED12B-4584-4994-AD62-C47BBF242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9828" y="681037"/>
            <a:ext cx="5865812" cy="390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Méretezési alapok</a:t>
            </a:r>
            <a:br>
              <a:rPr lang="hu-HU" sz="3000" dirty="0">
                <a:solidFill>
                  <a:sysClr val="windowText" lastClr="000000"/>
                </a:solidFill>
                <a:latin typeface="Source Sans Pro"/>
              </a:rPr>
            </a:br>
            <a:endParaRPr lang="hu-HU" sz="3000" dirty="0">
              <a:solidFill>
                <a:sysClr val="windowText" lastClr="000000"/>
              </a:solidFill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56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E6F0794-7606-4A3F-AF05-33E7F2D5D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050" dirty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</a:t>
            </a:r>
            <a:r>
              <a:rPr lang="hu-HU" altLang="hu-HU" sz="1600" u="sng" dirty="0"/>
              <a:t>ugyanolyan statikus magasság </a:t>
            </a:r>
            <a:r>
              <a:rPr lang="hu-HU" altLang="hu-HU" sz="1600" dirty="0"/>
              <a:t>mellett </a:t>
            </a:r>
            <a:r>
              <a:rPr lang="hu-HU" altLang="hu-HU" sz="1600" b="1" dirty="0"/>
              <a:t>növeljük</a:t>
            </a:r>
            <a:r>
              <a:rPr lang="hu-HU" altLang="hu-HU" sz="1600" dirty="0"/>
              <a:t> a lefúvatási nyomást,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a </a:t>
            </a:r>
            <a:r>
              <a:rPr lang="hu-HU" altLang="hu-HU" sz="1600" b="1" dirty="0"/>
              <a:t>tartály térfogata csökken</a:t>
            </a:r>
            <a:r>
              <a:rPr lang="hu-HU" altLang="hu-HU" sz="1600" dirty="0"/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a lefúvatási nyomás pl. </a:t>
            </a:r>
            <a:r>
              <a:rPr lang="hu-HU" altLang="hu-HU" sz="1600" b="1" dirty="0"/>
              <a:t>4 bar</a:t>
            </a:r>
            <a:r>
              <a:rPr lang="hu-HU" altLang="hu-HU" sz="1600" dirty="0"/>
              <a:t>, a hatásfok 0,6 lesz,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így a tartály bruttó térfogata </a:t>
            </a:r>
            <a:r>
              <a:rPr lang="hu-HU" altLang="hu-HU" sz="1600" b="1" dirty="0"/>
              <a:t>21 l</a:t>
            </a:r>
            <a:r>
              <a:rPr lang="hu-HU" altLang="hu-HU" sz="1600" dirty="0"/>
              <a:t> lesz.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</a:t>
            </a:r>
            <a:r>
              <a:rPr lang="hu-HU" altLang="hu-HU" sz="1600" b="1" dirty="0"/>
              <a:t>csökkentjük</a:t>
            </a:r>
            <a:r>
              <a:rPr lang="hu-HU" altLang="hu-HU" sz="1600" dirty="0"/>
              <a:t> a lefúvatási nyomást, a </a:t>
            </a:r>
            <a:r>
              <a:rPr lang="hu-HU" altLang="hu-HU" sz="1600" b="1" dirty="0"/>
              <a:t>tartály térfogata nő</a:t>
            </a:r>
            <a:r>
              <a:rPr lang="hu-HU" altLang="hu-HU" sz="1600" dirty="0"/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a lefúvatási nyomás pl. </a:t>
            </a:r>
            <a:r>
              <a:rPr lang="hu-HU" altLang="hu-HU" sz="1600" b="1" dirty="0"/>
              <a:t>2,5 bar</a:t>
            </a:r>
            <a:r>
              <a:rPr lang="hu-HU" altLang="hu-HU" sz="1600" dirty="0"/>
              <a:t>, a hatásfok 0,43 lesz,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 így a tartály térfogata </a:t>
            </a:r>
            <a:r>
              <a:rPr lang="hu-HU" altLang="hu-HU" sz="1600" b="1" dirty="0"/>
              <a:t>29 l</a:t>
            </a:r>
            <a:r>
              <a:rPr lang="hu-HU" altLang="hu-HU" sz="1600" dirty="0"/>
              <a:t> lesz, vagyis a következő, 35 l-es tartály kell.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nl-NL" sz="1600" dirty="0">
              <a:latin typeface="Source Sans Pro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nl-NL" sz="1600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EDE0927-219F-4902-98EC-0FA4CA7C78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6150" y="757011"/>
            <a:ext cx="5865812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Méretezés - </a:t>
            </a: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összefüggések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4">
            <a:extLst>
              <a:ext uri="{FF2B5EF4-FFF2-40B4-BE49-F238E27FC236}">
                <a16:creationId xmlns:a16="http://schemas.microsoft.com/office/drawing/2014/main" id="{41648818-64FB-465F-AC9C-12BB4EF89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442" y="1813119"/>
            <a:ext cx="7886700" cy="55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hu-HU" altLang="hu-HU" sz="16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 </a:t>
            </a:r>
            <a:r>
              <a:rPr lang="hu-HU" sz="1600" dirty="0">
                <a:latin typeface="Source Sans Pro"/>
              </a:rPr>
              <a:t>Szükséges adatok: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Rendszer térfogata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Rendszer teljes teljesítménye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Rendszer hőmérséklete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Statikus (feltöltési) nyomás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Biztonsági szelep lefúvatási nyomása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Hőleadó  és a fagyálló közeg aránya</a:t>
            </a:r>
          </a:p>
          <a:p>
            <a:pPr>
              <a:defRPr/>
            </a:pPr>
            <a:r>
              <a:rPr lang="hu-HU" sz="1600" dirty="0">
                <a:latin typeface="Source Sans Pro"/>
              </a:rPr>
              <a:t>Mennyi legyen a feltöltési nyomás?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A statikus magasság + 0,2 bar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latin typeface="Source Sans Pro"/>
              </a:rPr>
              <a:t> (hogy ne </a:t>
            </a:r>
            <a:r>
              <a:rPr lang="hu-HU" sz="1400" dirty="0" err="1">
                <a:latin typeface="Source Sans Pro"/>
              </a:rPr>
              <a:t>levegősödjön</a:t>
            </a:r>
            <a:r>
              <a:rPr lang="hu-HU" sz="1400" dirty="0">
                <a:latin typeface="Source Sans Pro"/>
              </a:rPr>
              <a:t> be!)</a:t>
            </a:r>
          </a:p>
          <a:p>
            <a:pPr>
              <a:defRPr/>
            </a:pPr>
            <a:endParaRPr lang="hu-HU" sz="1400" dirty="0">
              <a:latin typeface="Source Sans Pro"/>
            </a:endParaRPr>
          </a:p>
          <a:p>
            <a:pPr marL="0" indent="0">
              <a:buNone/>
              <a:defRPr/>
            </a:pPr>
            <a:endParaRPr lang="hu-HU" sz="1400" dirty="0">
              <a:latin typeface="Source Sans Pro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lang="hu-HU" altLang="hu-HU" sz="1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hu-HU" altLang="hu-HU" sz="1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CC94E8A-D100-4800-B13D-224C7EDD4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89" y="2782371"/>
            <a:ext cx="4960385" cy="3522869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08ADA727-155F-4015-A72C-494228B3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67" y="197174"/>
            <a:ext cx="5865812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Méretezési alapadatok</a:t>
            </a:r>
          </a:p>
        </p:txBody>
      </p:sp>
    </p:spTree>
    <p:extLst>
      <p:ext uri="{BB962C8B-B14F-4D97-AF65-F5344CB8AC3E}">
        <p14:creationId xmlns:p14="http://schemas.microsoft.com/office/powerpoint/2010/main" val="369899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B72FDBB2-F60D-4235-B1E1-B3BEDF3C6D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9579" y="590549"/>
            <a:ext cx="5865812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Méretezés - </a:t>
            </a: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Hatásfok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4AC5644-6216-4A61-825F-56143525B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3376" y="1253331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600" b="1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b="1" dirty="0">
                <a:latin typeface="Source Sans Pro"/>
              </a:rPr>
              <a:t>Hatásfok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dirty="0">
                <a:latin typeface="Source Sans Pro"/>
              </a:rPr>
              <a:t>Ez a tartály bruttó és nettó űrtartalma közötti arányszám.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6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dirty="0">
                <a:latin typeface="Source Sans Pro"/>
              </a:rPr>
              <a:t>                      		  	Nettó űrtartalom (hasznos)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dirty="0">
                <a:latin typeface="Source Sans Pro"/>
              </a:rPr>
              <a:t>			Hatásfok = ––––––––––––––––---------------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dirty="0">
                <a:latin typeface="Source Sans Pro"/>
              </a:rPr>
              <a:t>                      		      	       Bruttó űrtartalom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6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A hatásfokot a kiinduló és végső nyomás közötti arány határozza meg.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Képlet formájában ez látható alább (a Boyle-törvényből levezetve):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6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600" dirty="0">
              <a:latin typeface="Source Sans Pro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Source Sans Pro"/>
              </a:rPr>
              <a:t>                    </a:t>
            </a:r>
            <a:r>
              <a:rPr lang="hu-HU" altLang="hu-HU" sz="1800" b="1" dirty="0">
                <a:solidFill>
                  <a:srgbClr val="FF0000"/>
                </a:solidFill>
                <a:latin typeface="Source Sans Pro"/>
              </a:rPr>
              <a:t>Végső nyomás – Kiinduló nyomás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Source Sans Pro"/>
              </a:rPr>
              <a:t>Hatásfok = ––––––––––––––––––––––––––––––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Source Sans Pro"/>
              </a:rPr>
              <a:t>                      Végső nyomás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200" b="1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200" b="1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200" b="1" dirty="0"/>
              <a:t>M</a:t>
            </a:r>
            <a:r>
              <a:rPr lang="hu-HU" altLang="hu-HU" sz="1400" b="1" dirty="0">
                <a:latin typeface="Source Sans Pro"/>
              </a:rPr>
              <a:t>egjegyzés: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200" dirty="0">
                <a:latin typeface="Source Sans Pro"/>
              </a:rPr>
              <a:t>(nyomás bar-ban, abszolút értékben)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200" dirty="0">
                <a:latin typeface="Source Sans Pro"/>
              </a:rPr>
              <a:t>A egyes tágulási tartályok </a:t>
            </a:r>
            <a:r>
              <a:rPr lang="hu-HU" altLang="hu-HU" sz="1200" dirty="0" err="1">
                <a:latin typeface="Source Sans Pro"/>
              </a:rPr>
              <a:t>max</a:t>
            </a:r>
            <a:r>
              <a:rPr lang="hu-HU" altLang="hu-HU" sz="1200" dirty="0">
                <a:latin typeface="Source Sans Pro"/>
              </a:rPr>
              <a:t>. hatásfoka 0,63.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200" dirty="0">
                <a:latin typeface="Source Sans Pro"/>
              </a:rPr>
              <a:t>Ha túllépik a tágulási tartály </a:t>
            </a:r>
            <a:r>
              <a:rPr lang="hu-HU" altLang="hu-HU" sz="1200" dirty="0" err="1">
                <a:latin typeface="Source Sans Pro"/>
              </a:rPr>
              <a:t>max</a:t>
            </a:r>
            <a:r>
              <a:rPr lang="hu-HU" altLang="hu-HU" sz="1200" dirty="0">
                <a:latin typeface="Source Sans Pro"/>
              </a:rPr>
              <a:t>. hatásfok értékét, a membrán szakítófeszültségnek lehet kitéve.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200" dirty="0">
                <a:latin typeface="Source Sans Pro"/>
              </a:rPr>
              <a:t>Ez károsodást okozhat, sőt át is szakíthatja a membránt.</a:t>
            </a:r>
            <a:b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</a:br>
            <a:endParaRPr lang="hu-HU" altLang="hu-HU" sz="14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996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BC7F759B-315F-4310-8999-4AC5E8FCB4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9538" y="365126"/>
            <a:ext cx="5865812" cy="689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Méretezés - </a:t>
            </a: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Hatásfok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6308400-E146-4401-BA1C-C948C6D76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" y="1706955"/>
            <a:ext cx="9230121" cy="42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68EFE4D3-833A-472A-B967-6A130E306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144" y="654374"/>
            <a:ext cx="58801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Változó nyomású  tágulási tartályok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9728D9-8A71-4142-B632-E63702A8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597" y="1624743"/>
            <a:ext cx="43434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latin typeface="Source Sans Pro"/>
              </a:rPr>
              <a:t>2  - 1000 Liter tartomány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latin typeface="Source Sans Pro"/>
              </a:rPr>
              <a:t>Maximális üzemi nyomás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	</a:t>
            </a:r>
            <a:r>
              <a:rPr lang="hu-HU" altLang="hu-HU" sz="1400" dirty="0">
                <a:latin typeface="Source Sans Pro"/>
              </a:rPr>
              <a:t>PN	</a:t>
            </a:r>
            <a:r>
              <a:rPr lang="en-US" altLang="hu-HU" sz="1400" dirty="0">
                <a:latin typeface="Source Sans Pro"/>
              </a:rPr>
              <a:t>3,0 bar</a:t>
            </a:r>
            <a:br>
              <a:rPr lang="en-US" altLang="hu-HU" sz="1400" dirty="0">
                <a:latin typeface="Source Sans Pro"/>
              </a:rPr>
            </a:br>
            <a:r>
              <a:rPr lang="en-US" altLang="hu-HU" sz="1400" dirty="0">
                <a:latin typeface="Source Sans Pro"/>
              </a:rPr>
              <a:t>    </a:t>
            </a:r>
            <a:r>
              <a:rPr lang="hu-HU" altLang="hu-HU" sz="1400" dirty="0">
                <a:latin typeface="Source Sans Pro"/>
              </a:rPr>
              <a:t>	PN	</a:t>
            </a:r>
            <a:r>
              <a:rPr lang="en-US" altLang="hu-HU" sz="1400" dirty="0">
                <a:latin typeface="Source Sans Pro"/>
              </a:rPr>
              <a:t>6,0 bar </a:t>
            </a:r>
            <a:br>
              <a:rPr lang="en-US" altLang="hu-HU" sz="1400" dirty="0">
                <a:latin typeface="Source Sans Pro"/>
              </a:rPr>
            </a:br>
            <a:r>
              <a:rPr lang="en-US" altLang="hu-HU" sz="1400" dirty="0">
                <a:latin typeface="Source Sans Pro"/>
              </a:rPr>
              <a:t> </a:t>
            </a:r>
            <a:r>
              <a:rPr lang="hu-HU" altLang="hu-HU" sz="1400" dirty="0">
                <a:latin typeface="Source Sans Pro"/>
              </a:rPr>
              <a:t>  </a:t>
            </a:r>
            <a:r>
              <a:rPr lang="en-US" altLang="hu-HU" sz="1400" dirty="0">
                <a:latin typeface="Source Sans Pro"/>
              </a:rPr>
              <a:t> </a:t>
            </a:r>
            <a:r>
              <a:rPr lang="hu-HU" altLang="hu-HU" sz="1400" dirty="0">
                <a:latin typeface="Source Sans Pro"/>
              </a:rPr>
              <a:t>	PN	</a:t>
            </a:r>
            <a:r>
              <a:rPr lang="en-US" altLang="hu-HU" sz="1400" dirty="0">
                <a:latin typeface="Source Sans Pro"/>
              </a:rPr>
              <a:t>10,0 bar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latin typeface="Source Sans Pro"/>
              </a:rPr>
              <a:t>EN13831 szerinti gyártott tartályok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Olyan rendszerekhez alkalmas, melyekben a 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        maximális előremenő hőmérséklet 120 °C.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Maximális hőmérséklet a membránon: 70 °C.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A 2014/68/EU Nyomástartó berendezésekről szóló irányelv rendelkezéseinek megfelelően.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Alkalmas a </a:t>
            </a:r>
            <a:r>
              <a:rPr lang="hu-HU" sz="1400" dirty="0" err="1">
                <a:latin typeface="Source Sans Pro"/>
              </a:rPr>
              <a:t>glikolbázisú</a:t>
            </a:r>
            <a:r>
              <a:rPr lang="hu-HU" sz="1400" dirty="0">
                <a:latin typeface="Source Sans Pro"/>
              </a:rPr>
              <a:t> fagyállók hozzáadására 50%-ig.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Előnyomás 1,5 bar </a:t>
            </a:r>
            <a:b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</a:br>
            <a:endParaRPr lang="hu-HU" altLang="hu-HU" sz="1400" dirty="0">
              <a:latin typeface="Source Sans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hu-HU" sz="1200" dirty="0"/>
          </a:p>
        </p:txBody>
      </p:sp>
      <p:pic>
        <p:nvPicPr>
          <p:cNvPr id="6" name="Kép 10" descr="C:\Users\u110362\Pictures\Munka_2016\contraflex_25_35_collection.jpg">
            <a:extLst>
              <a:ext uri="{FF2B5EF4-FFF2-40B4-BE49-F238E27FC236}">
                <a16:creationId xmlns:a16="http://schemas.microsoft.com/office/drawing/2014/main" id="{69372B12-F85B-4EFA-BFEF-F38DA63F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6" y="2204973"/>
            <a:ext cx="30972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9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8D85620B-9A0B-4310-BD80-077AB71A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2134" y="547946"/>
            <a:ext cx="5865812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Méretezés – A rendszer víztartalma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1FBC8A-6E58-4CB8-B5EC-3945E11FDA34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86054" y="1601926"/>
            <a:ext cx="7886700" cy="291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hu-HU" altLang="hu-HU" sz="1600" b="1" dirty="0">
                <a:latin typeface="Source Sans Pro"/>
              </a:rPr>
              <a:t>A rendszer víztartalma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Ez a víztartalom a hőforrásban, radiátorokban, csőhálózatban lévő víz összege, miután azokat teljesen feltöltötték.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b="1" dirty="0">
                <a:latin typeface="Source Sans Pro"/>
              </a:rPr>
              <a:t>Tágulási térfogat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A tágulási térfogat a következőképpen számítható ki: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          Tágulási térfogat = Víz űrtartalma x térfogatnövekedés átlagos fűtési hőmérsékleten.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Példa: fűtési hőmérséklet 90/70°C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400" dirty="0">
                <a:latin typeface="Source Sans Pro"/>
              </a:rPr>
              <a:t>(átlagosan 80 °C) = 2,89%.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800" b="1" dirty="0">
                <a:solidFill>
                  <a:srgbClr val="FF0000"/>
                </a:solidFill>
                <a:latin typeface="Source Sans Pro"/>
              </a:rPr>
              <a:t>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u-HU" altLang="hu-HU" sz="1800" b="1" dirty="0">
              <a:solidFill>
                <a:srgbClr val="FF0000"/>
              </a:solidFill>
              <a:latin typeface="Source Sans Pro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221A140-3B18-4EF9-B04A-A4C26E9A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52" y="3429000"/>
            <a:ext cx="5636499" cy="2914326"/>
          </a:xfrm>
          <a:prstGeom prst="rect">
            <a:avLst/>
          </a:prstGeom>
        </p:spPr>
      </p:pic>
      <p:pic>
        <p:nvPicPr>
          <p:cNvPr id="10" name="Tartalom helye 3">
            <a:extLst>
              <a:ext uri="{FF2B5EF4-FFF2-40B4-BE49-F238E27FC236}">
                <a16:creationId xmlns:a16="http://schemas.microsoft.com/office/drawing/2014/main" id="{A6857C5F-44BB-4C77-AE6D-23CD62074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" y="3975960"/>
            <a:ext cx="3206988" cy="2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A6A3B21-E7EF-4500-8D81-B77F06272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2804" y="673036"/>
            <a:ext cx="5865812" cy="4508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Számításipélda 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E3AADA-2008-482B-9F51-A5976AE54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6764" y="152273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600" b="1" dirty="0">
                <a:latin typeface="Source Sans Pro"/>
              </a:rPr>
              <a:t>Adatok: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Víztartalom:			340 l	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Tágulás:			2,9 %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Max. hőmérséklet:		80 </a:t>
            </a:r>
            <a:r>
              <a:rPr lang="hu-HU" altLang="hu-HU" sz="1400" baseline="30000" dirty="0" err="1">
                <a:latin typeface="Source Sans Pro"/>
              </a:rPr>
              <a:t>o</a:t>
            </a:r>
            <a:r>
              <a:rPr lang="hu-HU" altLang="hu-HU" sz="1400" dirty="0" err="1">
                <a:latin typeface="Source Sans Pro"/>
              </a:rPr>
              <a:t>C</a:t>
            </a:r>
            <a:r>
              <a:rPr lang="hu-HU" altLang="hu-HU" sz="1400" dirty="0">
                <a:latin typeface="Source Sans Pro"/>
              </a:rPr>
              <a:t>	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Tágulási térfogat:		</a:t>
            </a:r>
            <a:r>
              <a:rPr lang="hu-HU" altLang="hu-HU" sz="1600" dirty="0">
                <a:latin typeface="Source Sans Pro"/>
              </a:rPr>
              <a:t> 	340 Liter x 0,029 = 9,86 Liter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Rendszer magassága: 10 m   ( 1 bar 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Biztonság 25 %       		  	 </a:t>
            </a:r>
            <a:r>
              <a:rPr lang="hu-HU" altLang="hu-HU" sz="1600" dirty="0">
                <a:latin typeface="Source Sans Pro"/>
              </a:rPr>
              <a:t>9,9 Liter x  1,25  = </a:t>
            </a:r>
            <a:r>
              <a:rPr lang="hu-HU" altLang="hu-HU" sz="1600" b="1" dirty="0">
                <a:latin typeface="Source Sans Pro"/>
              </a:rPr>
              <a:t>12,4 Liter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(statikus nyomás)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Lefúvatási nyomás:	 	3 bar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600" b="1" dirty="0">
                <a:latin typeface="Source Sans Pro"/>
              </a:rPr>
              <a:t>Számítás: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900" dirty="0">
                <a:latin typeface="Source Sans Pro"/>
              </a:rPr>
              <a:t>                                                                      Abszolút nyomás  = Túlnyomás  + Légköri nyomás (1bar)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900" dirty="0">
                <a:latin typeface="Source Sans Pro"/>
              </a:rPr>
              <a:t>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Hatásfok			</a:t>
            </a:r>
            <a:r>
              <a:rPr lang="hu-HU" altLang="hu-HU" sz="1600" dirty="0">
                <a:latin typeface="Source Sans Pro"/>
              </a:rPr>
              <a:t>((3,0+1)-(1,0+1))/(3,0+1) = </a:t>
            </a:r>
            <a:r>
              <a:rPr lang="hu-HU" altLang="hu-HU" sz="1600" b="1" dirty="0">
                <a:latin typeface="Source Sans Pro"/>
              </a:rPr>
              <a:t>0,5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Tartály bruttó térfogata 		</a:t>
            </a:r>
            <a:r>
              <a:rPr lang="hu-HU" altLang="hu-HU" sz="1600" dirty="0">
                <a:latin typeface="Source Sans Pro"/>
              </a:rPr>
              <a:t>12,4/0,5=</a:t>
            </a:r>
            <a:r>
              <a:rPr lang="hu-HU" altLang="hu-HU" sz="1600" b="1" u="sng" dirty="0">
                <a:latin typeface="Source Sans Pro"/>
              </a:rPr>
              <a:t>24,6 Liter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hu-HU" altLang="hu-HU" sz="1400" dirty="0">
              <a:latin typeface="Source Sans Pro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600" b="1" dirty="0">
                <a:latin typeface="Source Sans Pro"/>
              </a:rPr>
              <a:t>A választott tartály 25 Literes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</a:pPr>
            <a:endParaRPr lang="en-GB" altLang="nl-NL" sz="16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</a:pPr>
            <a:endParaRPr lang="en-GB" altLang="nl-NL" sz="1600" dirty="0"/>
          </a:p>
        </p:txBody>
      </p:sp>
    </p:spTree>
    <p:extLst>
      <p:ext uri="{BB962C8B-B14F-4D97-AF65-F5344CB8AC3E}">
        <p14:creationId xmlns:p14="http://schemas.microsoft.com/office/powerpoint/2010/main" val="229356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02561C64-175E-4EA0-A9E6-5047AA183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2804" y="673036"/>
            <a:ext cx="5865812" cy="4508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Számításipélda 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D96BE-0EE9-4C42-BFFD-8568FC540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467" y="1340432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600" b="1" dirty="0">
                <a:latin typeface="Source Sans Pro"/>
              </a:rPr>
              <a:t>Adatok: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Víztartalom:	                          		nem ismert	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Kazánteljesítmény		280 kW 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400" dirty="0">
                <a:latin typeface="Source Sans Pro"/>
              </a:rPr>
              <a:t>Átlag hőmérséklet (80/60</a:t>
            </a:r>
            <a:r>
              <a:rPr lang="hu-HU" altLang="hu-HU" sz="1400" baseline="30000" dirty="0">
                <a:latin typeface="Source Sans Pro"/>
              </a:rPr>
              <a:t> </a:t>
            </a:r>
            <a:r>
              <a:rPr lang="hu-HU" altLang="hu-HU" sz="1400" baseline="30000" dirty="0" err="1">
                <a:latin typeface="Source Sans Pro"/>
              </a:rPr>
              <a:t>o</a:t>
            </a:r>
            <a:r>
              <a:rPr lang="hu-HU" altLang="hu-HU" sz="1400" dirty="0" err="1">
                <a:latin typeface="Source Sans Pro"/>
              </a:rPr>
              <a:t>C</a:t>
            </a:r>
            <a:r>
              <a:rPr lang="hu-HU" altLang="hu-HU" sz="1400" dirty="0">
                <a:latin typeface="Source Sans Pro"/>
              </a:rPr>
              <a:t> )	70 </a:t>
            </a:r>
            <a:r>
              <a:rPr lang="hu-HU" altLang="hu-HU" sz="1400" baseline="30000" dirty="0" err="1">
                <a:latin typeface="Source Sans Pro"/>
              </a:rPr>
              <a:t>o</a:t>
            </a:r>
            <a:r>
              <a:rPr lang="hu-HU" altLang="hu-HU" sz="1400" dirty="0" err="1">
                <a:latin typeface="Source Sans Pro"/>
              </a:rPr>
              <a:t>C</a:t>
            </a:r>
            <a:r>
              <a:rPr lang="hu-HU" altLang="hu-HU" sz="1400" dirty="0">
                <a:latin typeface="Source Sans Pro"/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400" dirty="0">
                <a:latin typeface="Source Sans Pro"/>
              </a:rPr>
              <a:t>Rendszer magassága: 12 m   ( 1,2 bar )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400" dirty="0">
                <a:latin typeface="Source Sans Pro"/>
              </a:rPr>
              <a:t>Lefúvatási nyomás:	 	3 bar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Rendszerelemek		lapradiátorok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hu-HU" altLang="hu-HU" sz="1400" dirty="0">
              <a:latin typeface="Source Sans Pro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600" b="1" dirty="0">
                <a:latin typeface="Source Sans Pro"/>
              </a:rPr>
              <a:t>Számítás: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400" dirty="0">
                <a:latin typeface="Source Sans Pro"/>
              </a:rPr>
              <a:t>A rendszer víztartalmának számítása		</a:t>
            </a:r>
            <a:r>
              <a:rPr lang="hu-HU" altLang="hu-HU" sz="1600" dirty="0">
                <a:latin typeface="Source Sans Pro"/>
              </a:rPr>
              <a:t>280 x 8,8 = 2.464 Liter</a:t>
            </a:r>
          </a:p>
          <a:p>
            <a:pPr>
              <a:lnSpc>
                <a:spcPct val="100000"/>
              </a:lnSpc>
              <a:buNone/>
            </a:pPr>
            <a:r>
              <a:rPr lang="hu-HU" altLang="hu-HU" sz="1400" dirty="0">
                <a:latin typeface="Source Sans Pro"/>
              </a:rPr>
              <a:t>Térfogat-növekedés %-ban: = 2,25% </a:t>
            </a:r>
            <a:endParaRPr lang="hu-HU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Tágulási térfogat:		</a:t>
            </a:r>
            <a:r>
              <a:rPr lang="hu-HU" altLang="hu-HU" sz="1600" dirty="0">
                <a:latin typeface="Source Sans Pro"/>
              </a:rPr>
              <a:t> 	( 2.464 Liter x 2,25 ) / 100 =  55,4 Liter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Tartalék 25 %       		  	                     </a:t>
            </a:r>
            <a:r>
              <a:rPr lang="hu-HU" altLang="hu-HU" sz="1600" dirty="0">
                <a:latin typeface="Source Sans Pro"/>
              </a:rPr>
              <a:t>55,4 Liter x  1,25  = </a:t>
            </a:r>
            <a:r>
              <a:rPr lang="hu-HU" altLang="hu-HU" sz="1600" b="1" dirty="0">
                <a:latin typeface="Source Sans Pro"/>
              </a:rPr>
              <a:t>69,3 Liter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Hatásfok				    </a:t>
            </a:r>
            <a:r>
              <a:rPr lang="hu-HU" altLang="hu-HU" sz="1600" dirty="0">
                <a:latin typeface="Source Sans Pro"/>
              </a:rPr>
              <a:t>((3,0+1)-(1,5+1))/(3,0+1) = </a:t>
            </a:r>
            <a:r>
              <a:rPr lang="hu-HU" altLang="hu-HU" sz="1600" b="1" dirty="0">
                <a:latin typeface="Source Sans Pro"/>
              </a:rPr>
              <a:t>0,375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400" dirty="0">
                <a:latin typeface="Source Sans Pro"/>
              </a:rPr>
              <a:t>Szükséges bruttó térfogata 		                                 </a:t>
            </a:r>
            <a:r>
              <a:rPr lang="hu-HU" altLang="hu-HU" sz="1600" dirty="0">
                <a:latin typeface="Source Sans Pro"/>
              </a:rPr>
              <a:t>69,3 / 0,375  = </a:t>
            </a:r>
            <a:r>
              <a:rPr lang="hu-HU" altLang="hu-HU" sz="1600" b="1" u="sng" dirty="0">
                <a:latin typeface="Source Sans Pro"/>
              </a:rPr>
              <a:t>184,8 Liter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1600" b="1" dirty="0">
                <a:latin typeface="Source Sans Pro"/>
              </a:rPr>
              <a:t>Kiválasztott tartály:  200/1,5 </a:t>
            </a:r>
            <a:endParaRPr lang="hu-HU" altLang="hu-HU" sz="1600" dirty="0">
              <a:latin typeface="Source Sans Pro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</a:pPr>
            <a:r>
              <a:rPr lang="hu-HU" altLang="nl-NL" sz="1600" dirty="0"/>
              <a:t>   </a:t>
            </a:r>
            <a:endParaRPr lang="en-GB" altLang="nl-NL" sz="16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</a:pPr>
            <a:endParaRPr lang="en-GB" altLang="nl-NL" sz="1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305C56-38E6-49D5-B4B1-27B9C4B3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1" y="1495821"/>
            <a:ext cx="4234678" cy="22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453C74CE-949B-4D4B-84F0-809A540D74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9538" y="663705"/>
            <a:ext cx="5865812" cy="4279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Méretezés - </a:t>
            </a: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összefüggések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4E60A-84DA-45AA-AF78-2FEC12389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6682" y="1545707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050" dirty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</a:t>
            </a:r>
            <a:r>
              <a:rPr lang="hu-HU" altLang="hu-HU" sz="1600" u="sng" dirty="0"/>
              <a:t>ugyanolyan statikus magasság </a:t>
            </a:r>
            <a:r>
              <a:rPr lang="hu-HU" altLang="hu-HU" sz="1600" dirty="0"/>
              <a:t>mellett </a:t>
            </a:r>
            <a:r>
              <a:rPr lang="hu-HU" altLang="hu-HU" sz="1600" b="1" dirty="0"/>
              <a:t>növeljük</a:t>
            </a:r>
            <a:r>
              <a:rPr lang="hu-HU" altLang="hu-HU" sz="1600" dirty="0"/>
              <a:t> a lefúvatási nyomást,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a </a:t>
            </a:r>
            <a:r>
              <a:rPr lang="hu-HU" altLang="hu-HU" sz="1600" b="1" dirty="0"/>
              <a:t>tartály térfogata csökken</a:t>
            </a:r>
            <a:r>
              <a:rPr lang="hu-HU" altLang="hu-HU" sz="1600" dirty="0"/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a lefúvatási nyomás pl. </a:t>
            </a:r>
            <a:r>
              <a:rPr lang="hu-HU" altLang="hu-HU" sz="1600" b="1" dirty="0"/>
              <a:t>4 bar</a:t>
            </a:r>
            <a:r>
              <a:rPr lang="hu-HU" altLang="hu-HU" sz="1600" dirty="0"/>
              <a:t>, a hatásfok 0,6 lesz,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így a tartály bruttó térfogata </a:t>
            </a:r>
            <a:r>
              <a:rPr lang="hu-HU" altLang="hu-HU" sz="1600" b="1" dirty="0"/>
              <a:t>21 l</a:t>
            </a:r>
            <a:r>
              <a:rPr lang="hu-HU" altLang="hu-HU" sz="1600" dirty="0"/>
              <a:t> lesz.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</a:t>
            </a:r>
            <a:r>
              <a:rPr lang="hu-HU" altLang="hu-HU" sz="1600" b="1" dirty="0"/>
              <a:t>csökkentjük</a:t>
            </a:r>
            <a:r>
              <a:rPr lang="hu-HU" altLang="hu-HU" sz="1600" dirty="0"/>
              <a:t> a lefúvatási nyomást, a </a:t>
            </a:r>
            <a:r>
              <a:rPr lang="hu-HU" altLang="hu-HU" sz="1600" b="1" dirty="0"/>
              <a:t>tartály térfogata nő</a:t>
            </a:r>
            <a:r>
              <a:rPr lang="hu-HU" altLang="hu-HU" sz="1600" dirty="0"/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Ha a lefúvatási nyomás pl. </a:t>
            </a:r>
            <a:r>
              <a:rPr lang="hu-HU" altLang="hu-HU" sz="1600" b="1" dirty="0"/>
              <a:t>2,5 bar</a:t>
            </a:r>
            <a:r>
              <a:rPr lang="hu-HU" altLang="hu-HU" sz="1600" dirty="0"/>
              <a:t>, a hatásfok 0,43 lesz,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1600" dirty="0"/>
              <a:t> így a tartály térfogata </a:t>
            </a:r>
            <a:r>
              <a:rPr lang="hu-HU" altLang="hu-HU" sz="1600" b="1" dirty="0"/>
              <a:t>29 l</a:t>
            </a:r>
            <a:r>
              <a:rPr lang="hu-HU" altLang="hu-HU" sz="1600" dirty="0"/>
              <a:t> lesz, vagyis a következő, 35 l-es tartály kell.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hu-HU" altLang="hu-HU" sz="16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nl-NL" sz="1600" dirty="0">
              <a:latin typeface="Source Sans Pro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C3C7CD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altLang="nl-NL" sz="1600" dirty="0"/>
          </a:p>
        </p:txBody>
      </p:sp>
    </p:spTree>
    <p:extLst>
      <p:ext uri="{BB962C8B-B14F-4D97-AF65-F5344CB8AC3E}">
        <p14:creationId xmlns:p14="http://schemas.microsoft.com/office/powerpoint/2010/main" val="8089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948" y="458911"/>
            <a:ext cx="5866279" cy="829192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Online méretezés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F595284-A306-4539-BE34-B563E5323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126" y="1476085"/>
            <a:ext cx="9009873" cy="42938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D274A27-B963-46B3-9A34-40D48BFC315B}"/>
              </a:ext>
            </a:extLst>
          </p:cNvPr>
          <p:cNvSpPr txBox="1"/>
          <p:nvPr/>
        </p:nvSpPr>
        <p:spPr>
          <a:xfrm>
            <a:off x="386052" y="5957871"/>
            <a:ext cx="893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Flamco online méretező </a:t>
            </a:r>
            <a:r>
              <a:rPr lang="hu-HU" dirty="0">
                <a:hlinkClick r:id="rId4"/>
              </a:rPr>
              <a:t>https://source-to-emitter.com/calculators/central-heating/1/1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238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C2B5263-884A-4026-8103-4BC813C59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05" y="1520891"/>
            <a:ext cx="9106988" cy="4506686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2B8FB490-0641-4336-8D27-050C26C3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347695"/>
            <a:ext cx="5865812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Online méretezés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D8AA7D0-1DD5-4AC9-AA2E-B970A55B9BA0}"/>
              </a:ext>
            </a:extLst>
          </p:cNvPr>
          <p:cNvSpPr txBox="1"/>
          <p:nvPr/>
        </p:nvSpPr>
        <p:spPr>
          <a:xfrm>
            <a:off x="451366" y="6108591"/>
            <a:ext cx="893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Flamco online méretező </a:t>
            </a:r>
            <a:r>
              <a:rPr lang="hu-HU" dirty="0">
                <a:hlinkClick r:id="rId4"/>
              </a:rPr>
              <a:t>https://source-to-emitter.com/calculators/central-heating/1/1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152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70" y="365126"/>
            <a:ext cx="5866279" cy="1325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9EE2006-AA84-47EF-883D-D67E2E40A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9105667" cy="50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70" y="365126"/>
            <a:ext cx="5866279" cy="1325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4D00ED1-1B7A-413E-8186-DCB2426DE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967" y="1825624"/>
            <a:ext cx="9032033" cy="47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7C91E0D6-E425-4736-910E-0D8F01C7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365125"/>
            <a:ext cx="5865812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Online méretezés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AD063E2D-64D7-4912-AF38-D80C864D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429544"/>
            <a:ext cx="9069355" cy="51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7BF78B5-8BF8-48BB-BEEA-98FF2E075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51" y="1540168"/>
            <a:ext cx="8939788" cy="4952707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7A278C63-0076-4791-9E8D-F6C8FB99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365125"/>
            <a:ext cx="5865812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Online méretezés</a:t>
            </a:r>
          </a:p>
        </p:txBody>
      </p:sp>
    </p:spTree>
    <p:extLst>
      <p:ext uri="{BB962C8B-B14F-4D97-AF65-F5344CB8AC3E}">
        <p14:creationId xmlns:p14="http://schemas.microsoft.com/office/powerpoint/2010/main" val="354373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1F078-3E70-4B96-9495-E862A23428A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86045" y="4176873"/>
            <a:ext cx="3355521" cy="18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hu-HU" altLang="hu-HU" sz="1400" dirty="0"/>
              <a:t>szorítógyűrűs tágulási tartály 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/>
              <a:t>Prémium minőségű membrán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/>
              <a:t>100 %-ban ellenőrzött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/>
              <a:t>CE minősítés</a:t>
            </a:r>
            <a:endParaRPr lang="en-GB" altLang="hu-HU" sz="1400" dirty="0">
              <a:latin typeface="Source Sans Pro"/>
            </a:endParaRPr>
          </a:p>
        </p:txBody>
      </p:sp>
      <p:pic>
        <p:nvPicPr>
          <p:cNvPr id="5" name="Picture 4" descr="Klik op de foto om originele grootte te bekijken">
            <a:extLst>
              <a:ext uri="{FF2B5EF4-FFF2-40B4-BE49-F238E27FC236}">
                <a16:creationId xmlns:a16="http://schemas.microsoft.com/office/drawing/2014/main" id="{A0C6BE2F-88F6-4A75-960D-496B0F8A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830"/>
            <a:ext cx="3279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Kép 7" descr="C:\Users\u110362\Pictures\Munka_2016\membranes_flexcon_3d_f33824.jpg">
            <a:extLst>
              <a:ext uri="{FF2B5EF4-FFF2-40B4-BE49-F238E27FC236}">
                <a16:creationId xmlns:a16="http://schemas.microsoft.com/office/drawing/2014/main" id="{BE3829A5-056F-4108-B745-82D46917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7" y="1854360"/>
            <a:ext cx="23209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AB25B20-65D6-463A-9F7F-736FAEB95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144" y="654374"/>
            <a:ext cx="58801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Változó nyomású  tágulási tartályok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574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2255014-F021-40EB-A9CD-3C63D085A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24" y="1690688"/>
            <a:ext cx="4483676" cy="343512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D86ECD-7FD9-4472-A5BA-70540C59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86682"/>
            <a:ext cx="4373924" cy="3606192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A7F4160-5F0D-4D56-A7C4-5B872886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365125"/>
            <a:ext cx="5865812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Online méretezés</a:t>
            </a:r>
          </a:p>
        </p:txBody>
      </p:sp>
    </p:spTree>
    <p:extLst>
      <p:ext uri="{BB962C8B-B14F-4D97-AF65-F5344CB8AC3E}">
        <p14:creationId xmlns:p14="http://schemas.microsoft.com/office/powerpoint/2010/main" val="103002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Balla András</a:t>
            </a:r>
          </a:p>
          <a:p>
            <a:r>
              <a:rPr lang="hu-HU" dirty="0"/>
              <a:t>Flamco Kft.</a:t>
            </a:r>
          </a:p>
          <a:p>
            <a:r>
              <a:rPr lang="hu-HU" dirty="0">
                <a:hlinkClick r:id="rId3"/>
              </a:rPr>
              <a:t>andras.balla@flamco.hu</a:t>
            </a:r>
            <a:endParaRPr lang="hu-HU" dirty="0"/>
          </a:p>
          <a:p>
            <a:r>
              <a:rPr lang="hu-HU" dirty="0"/>
              <a:t>+ 36 30 847 6543</a:t>
            </a: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4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B9D7BE-C5CA-47A2-BA68-FBCF561EAF0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287874" y="2400948"/>
            <a:ext cx="4867082" cy="28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latin typeface="Source Sans Pro"/>
              </a:rPr>
              <a:t>2  - 1000 Liter tartomány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latin typeface="Source Sans Pro"/>
              </a:rPr>
              <a:t>Maximális üzemi nyomás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: </a:t>
            </a:r>
            <a:r>
              <a:rPr lang="hu-HU" altLang="hu-HU" sz="1400" dirty="0">
                <a:latin typeface="Source Sans Pro"/>
              </a:rPr>
              <a:t>1000- 10.000 liter        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        6,0 bar – 10 bar – 16 bar</a:t>
            </a:r>
            <a:r>
              <a:rPr lang="en-US" altLang="hu-HU" sz="1400" dirty="0">
                <a:latin typeface="Source Sans Pro"/>
              </a:rPr>
              <a:t> </a:t>
            </a:r>
            <a:endParaRPr lang="hu-HU" altLang="hu-HU" sz="1400" dirty="0">
              <a:latin typeface="Source Sans Pro"/>
            </a:endParaRP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400" dirty="0">
                <a:latin typeface="Source Sans Pro"/>
              </a:rPr>
              <a:t>        EN13831 szerinti gyártott tartály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Olyan rendszerekhez alkalmas, melyekben a 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        maximális előremenő hőmérséklet 120 °C.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Maximális hőmérséklet a membránon: 70 °C.</a:t>
            </a:r>
            <a:endParaRPr lang="hu-HU" altLang="hu-HU" sz="1400" dirty="0">
              <a:solidFill>
                <a:srgbClr val="000000"/>
              </a:solidFill>
              <a:latin typeface="Source Sans Pro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A 2014/68/EU Nyomástartó berendezésekről szóló irányelv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 rendelkezéseinek megfelelően.</a:t>
            </a: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hu-HU" sz="1400" dirty="0">
                <a:latin typeface="Source Sans Pro"/>
              </a:rPr>
              <a:t>Alkalmas a </a:t>
            </a:r>
            <a:r>
              <a:rPr lang="hu-HU" sz="1400" dirty="0" err="1">
                <a:latin typeface="Source Sans Pro"/>
              </a:rPr>
              <a:t>glikolbázisú</a:t>
            </a:r>
            <a:r>
              <a:rPr lang="hu-HU" sz="1400" dirty="0">
                <a:latin typeface="Source Sans Pro"/>
              </a:rPr>
              <a:t> fagyállók hozzáadására 50%-ig. 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  <a:t>.</a:t>
            </a:r>
            <a:br>
              <a:rPr lang="hu-HU" altLang="hu-HU" sz="1400" dirty="0">
                <a:solidFill>
                  <a:srgbClr val="000000"/>
                </a:solidFill>
                <a:latin typeface="Source Sans Pro"/>
                <a:cs typeface="Times New Roman" panose="02020603050405020304" pitchFamily="18" charset="0"/>
              </a:rPr>
            </a:br>
            <a:endParaRPr lang="hu-HU" altLang="hu-HU" sz="1400" dirty="0">
              <a:latin typeface="Source Sans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hu-HU" sz="1200" dirty="0"/>
          </a:p>
        </p:txBody>
      </p:sp>
      <p:pic>
        <p:nvPicPr>
          <p:cNvPr id="5" name="Picture 2" descr="https://flamcogroup.com/img/products/large/flexcon_m_5200_sec_f34254.jpg">
            <a:extLst>
              <a:ext uri="{FF2B5EF4-FFF2-40B4-BE49-F238E27FC236}">
                <a16:creationId xmlns:a16="http://schemas.microsoft.com/office/drawing/2014/main" id="{A949409D-B181-4021-A8AC-329E3C95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3" y="2394793"/>
            <a:ext cx="3045015" cy="30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957251C6-73C8-48B0-8D26-A779CBE60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3473" y="302369"/>
            <a:ext cx="5865812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Változó nyomású  tágulási tartályok</a:t>
            </a:r>
            <a:br>
              <a:rPr lang="hu-HU" sz="3000" dirty="0">
                <a:solidFill>
                  <a:sysClr val="windowText" lastClr="000000"/>
                </a:solidFill>
                <a:latin typeface="Source Sans Pro"/>
              </a:rPr>
            </a:b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cserélhető membránnal</a:t>
            </a:r>
            <a:br>
              <a:rPr lang="hu-HU" sz="3000" dirty="0">
                <a:solidFill>
                  <a:sysClr val="windowText" lastClr="000000"/>
                </a:solidFill>
                <a:latin typeface="Source Sans Pro"/>
              </a:rPr>
            </a:b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650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C9326165-298C-44D0-A2B2-3410435D3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2175" y="607105"/>
            <a:ext cx="5865812" cy="4839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Állandó nyomástartás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FBC83BA-1E98-44EF-AD34-198D93C4E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156" y="1784699"/>
            <a:ext cx="6185172" cy="41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4">
            <a:extLst>
              <a:ext uri="{FF2B5EF4-FFF2-40B4-BE49-F238E27FC236}">
                <a16:creationId xmlns:a16="http://schemas.microsoft.com/office/drawing/2014/main" id="{66A982F9-D6E5-4E3B-8AA2-4433AD78C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2443932"/>
            <a:ext cx="3621914" cy="362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5" descr="C:\Users\u110362\Pictures\Munka_2016\flamcomat_m0_vat_f38064.jpg">
            <a:extLst>
              <a:ext uri="{FF2B5EF4-FFF2-40B4-BE49-F238E27FC236}">
                <a16:creationId xmlns:a16="http://schemas.microsoft.com/office/drawing/2014/main" id="{3DE8C7A7-C9AA-4893-B4A1-D9D662E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28" y="2430785"/>
            <a:ext cx="4148421" cy="36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359CB4B5-F26E-47D9-8242-2AD19871B2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66779" y="673035"/>
            <a:ext cx="5865812" cy="4270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Állandó nyomástartás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7" name="Szövegdoboz 1">
            <a:extLst>
              <a:ext uri="{FF2B5EF4-FFF2-40B4-BE49-F238E27FC236}">
                <a16:creationId xmlns:a16="http://schemas.microsoft.com/office/drawing/2014/main" id="{C6E0A3E7-16A0-432F-9EC5-BDF9371A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99" y="1726069"/>
            <a:ext cx="3124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b="1" dirty="0">
                <a:latin typeface="Source Sans Pro"/>
              </a:rPr>
              <a:t>Kompresszoros nyomástartás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ABE01DB-E176-4545-A986-EB7F7DF7D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381" y="1726069"/>
            <a:ext cx="2590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600" b="1" dirty="0">
                <a:latin typeface="Source Sans Pro"/>
              </a:rPr>
              <a:t>Szivattyús nyomástartás</a:t>
            </a:r>
          </a:p>
        </p:txBody>
      </p:sp>
    </p:spTree>
    <p:extLst>
      <p:ext uri="{BB962C8B-B14F-4D97-AF65-F5344CB8AC3E}">
        <p14:creationId xmlns:p14="http://schemas.microsoft.com/office/powerpoint/2010/main" val="223746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7DE4F-0AC2-49AF-9DC8-E7E65528A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79714" y="1483567"/>
            <a:ext cx="10851502" cy="6036906"/>
          </a:xfr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D3C1D54D-FACD-4CE2-97E5-AACD49333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9538" y="365125"/>
            <a:ext cx="5865812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állandó nyomástartás – precíziós nyomáskövetés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404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>
            <a:extLst>
              <a:ext uri="{FF2B5EF4-FFF2-40B4-BE49-F238E27FC236}">
                <a16:creationId xmlns:a16="http://schemas.microsoft.com/office/drawing/2014/main" id="{A93734B6-D2FB-405D-A570-88FD50E6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09" y="1712987"/>
            <a:ext cx="43011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500" b="1" dirty="0">
                <a:latin typeface="Source Sans Pro"/>
              </a:rPr>
              <a:t>Kompresszoros nyomástartás tulajdonságok</a:t>
            </a:r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81E505A0-818F-4AF6-9018-B5F5723A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827" y="1712987"/>
            <a:ext cx="37978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u-HU" altLang="hu-HU" sz="1500" b="1" dirty="0">
                <a:latin typeface="Source Sans Pro"/>
              </a:rPr>
              <a:t>Szivattyús nyomástartás tulajdonságok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A840845-848F-44E3-81DD-41DF94FA9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9538" y="688290"/>
            <a:ext cx="5865812" cy="46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Állandó nyomástartás</a:t>
            </a: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140591-BD55-4964-ADDA-B3F92D57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2515248"/>
            <a:ext cx="41767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hu-HU" altLang="hu-HU" sz="1400" b="1" dirty="0">
                <a:latin typeface="Source Sans Pro"/>
              </a:rPr>
              <a:t>„csak” nyomástartás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További kiegészítők szükségesek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Külön </a:t>
            </a:r>
            <a:r>
              <a:rPr lang="hu-HU" altLang="hu-HU" sz="1400" dirty="0" err="1">
                <a:latin typeface="Source Sans Pro"/>
              </a:rPr>
              <a:t>gáztalanítás</a:t>
            </a:r>
            <a:r>
              <a:rPr lang="hu-HU" altLang="hu-HU" sz="1400" dirty="0">
                <a:latin typeface="Source Sans Pro"/>
              </a:rPr>
              <a:t> ( ENA – </a:t>
            </a:r>
            <a:r>
              <a:rPr lang="hu-HU" altLang="hu-HU" sz="1400" dirty="0" err="1">
                <a:latin typeface="Source Sans Pro"/>
              </a:rPr>
              <a:t>Vacumat</a:t>
            </a:r>
            <a:r>
              <a:rPr lang="hu-HU" altLang="hu-HU" sz="1400" dirty="0">
                <a:latin typeface="Source Sans Pro"/>
              </a:rPr>
              <a:t> )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Külön vízutántöltés ( NFE , MVE egység )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Külön légtelenítés ( </a:t>
            </a:r>
            <a:r>
              <a:rPr lang="hu-HU" altLang="hu-HU" sz="1400" dirty="0" err="1">
                <a:latin typeface="Source Sans Pro"/>
              </a:rPr>
              <a:t>FlamcoVent</a:t>
            </a:r>
            <a:r>
              <a:rPr lang="hu-HU" altLang="hu-HU" sz="1400" dirty="0">
                <a:latin typeface="Source Sans Pro"/>
              </a:rPr>
              <a:t> )</a:t>
            </a:r>
            <a:endParaRPr lang="en-GB" altLang="hu-HU" sz="1400" dirty="0">
              <a:latin typeface="Source Sans Pro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7267F69-39AE-420A-A50F-7AD70F6D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445916"/>
            <a:ext cx="41767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Nyomástartás – </a:t>
            </a:r>
            <a:r>
              <a:rPr lang="hu-HU" altLang="hu-HU" sz="1400" dirty="0" err="1">
                <a:latin typeface="Source Sans Pro"/>
              </a:rPr>
              <a:t>gáztalanítás</a:t>
            </a:r>
            <a:r>
              <a:rPr lang="hu-HU" altLang="hu-HU" sz="1400" dirty="0">
                <a:latin typeface="Source Sans Pro"/>
              </a:rPr>
              <a:t> - utántöltés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Kompletten a szivattyús egységekben</a:t>
            </a:r>
            <a:endParaRPr lang="en-GB" altLang="hu-HU" sz="1400" dirty="0">
              <a:latin typeface="Source Sans Pro"/>
            </a:endParaRP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Elhagyható a külön levegő leválasztás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Utántöltés a szivattyús egységben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1400" dirty="0">
                <a:latin typeface="Source Sans Pro"/>
              </a:rPr>
              <a:t>Ár érték arány</a:t>
            </a:r>
            <a:endParaRPr lang="en-GB" altLang="hu-HU" sz="1400" dirty="0">
              <a:latin typeface="Source Sans Pro"/>
            </a:endParaRPr>
          </a:p>
        </p:txBody>
      </p:sp>
      <p:pic>
        <p:nvPicPr>
          <p:cNvPr id="9" name="Kép 14">
            <a:extLst>
              <a:ext uri="{FF2B5EF4-FFF2-40B4-BE49-F238E27FC236}">
                <a16:creationId xmlns:a16="http://schemas.microsoft.com/office/drawing/2014/main" id="{FDFE5240-DE92-43A8-B2BD-953D6E211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232275"/>
            <a:ext cx="19478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E70FE22-5D1A-47D6-8CDE-436778DF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97" y="4375150"/>
            <a:ext cx="5000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4">
            <a:extLst>
              <a:ext uri="{FF2B5EF4-FFF2-40B4-BE49-F238E27FC236}">
                <a16:creationId xmlns:a16="http://schemas.microsoft.com/office/drawing/2014/main" id="{F6BC43F8-27A1-41EB-BBD6-1CFADB160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21" y="4487117"/>
            <a:ext cx="8509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6" descr="C:\Users\u110362\Pictures\Munka_2016\vacumat_eco_3d_f37084.jpg">
            <a:extLst>
              <a:ext uri="{FF2B5EF4-FFF2-40B4-BE49-F238E27FC236}">
                <a16:creationId xmlns:a16="http://schemas.microsoft.com/office/drawing/2014/main" id="{A0166985-F1B4-49B6-AE35-777D59D4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09" y="5206206"/>
            <a:ext cx="1427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5">
            <a:extLst>
              <a:ext uri="{FF2B5EF4-FFF2-40B4-BE49-F238E27FC236}">
                <a16:creationId xmlns:a16="http://schemas.microsoft.com/office/drawing/2014/main" id="{0939B4FD-463C-4D93-BE80-D8788CBB9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21" y="5484202"/>
            <a:ext cx="5969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15" descr="C:\Users\u110362\Pictures\Munka_2016\flamcomat_m0_vat_f38064.jpg">
            <a:extLst>
              <a:ext uri="{FF2B5EF4-FFF2-40B4-BE49-F238E27FC236}">
                <a16:creationId xmlns:a16="http://schemas.microsoft.com/office/drawing/2014/main" id="{ECCE0F03-443A-4343-965A-D0723748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98" y="4167874"/>
            <a:ext cx="22717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59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0276A387-26D3-4722-A2AF-1132A4912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481" y="681037"/>
            <a:ext cx="5865812" cy="390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>
                <a:solidFill>
                  <a:sysClr val="windowText" lastClr="000000"/>
                </a:solidFill>
                <a:latin typeface="Source Sans Pro"/>
              </a:rPr>
              <a:t>Kompresszoros automaták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  <a:ea typeface="+mj-ea"/>
              <a:cs typeface="+mj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AF6FE1-A0DB-40CF-B745-8EA6820A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09" y="2050638"/>
            <a:ext cx="439207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464646"/>
              </a:buClr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hu-HU" altLang="hu-HU" sz="1600" b="1" dirty="0">
                <a:latin typeface="Source Sans Pro"/>
              </a:rPr>
              <a:t>Kompresszorral</a:t>
            </a:r>
            <a:r>
              <a:rPr lang="en-GB" altLang="hu-HU" sz="1600" b="1" dirty="0">
                <a:latin typeface="Source Sans Pro"/>
              </a:rPr>
              <a:t>:</a:t>
            </a:r>
            <a:r>
              <a:rPr lang="hu-HU" altLang="hu-HU" sz="1600" b="1" dirty="0">
                <a:latin typeface="Source Sans Pro"/>
              </a:rPr>
              <a:t>MK/C, MK/U, MK/S </a:t>
            </a:r>
            <a:endParaRPr lang="en-GB" altLang="hu-HU" sz="1600" dirty="0">
              <a:latin typeface="Source Sans Pro"/>
            </a:endParaRP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altLang="hu-HU" sz="1600" dirty="0">
                <a:latin typeface="Source Sans Pro"/>
              </a:rPr>
              <a:t>Méretek</a:t>
            </a:r>
            <a:r>
              <a:rPr lang="en-GB" altLang="hu-HU" sz="1600" dirty="0">
                <a:latin typeface="Source Sans Pro"/>
              </a:rPr>
              <a:t> 	: </a:t>
            </a:r>
            <a:r>
              <a:rPr lang="hu-HU" altLang="hu-HU" sz="1600" dirty="0">
                <a:latin typeface="Source Sans Pro"/>
              </a:rPr>
              <a:t>200-300- 400-3500 liter</a:t>
            </a:r>
            <a:endParaRPr lang="en-GB" altLang="hu-HU" sz="1600" dirty="0">
              <a:latin typeface="Source Sans Pro"/>
            </a:endParaRP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altLang="hu-HU" sz="1600" dirty="0">
                <a:latin typeface="Source Sans Pro"/>
              </a:rPr>
              <a:t>Nyomások: 6 vagy 10 bar</a:t>
            </a:r>
            <a:endParaRPr lang="en-GB" altLang="hu-HU" sz="1600" dirty="0">
              <a:latin typeface="Source Sans Pro"/>
            </a:endParaRP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altLang="hu-HU" sz="1600" dirty="0">
                <a:latin typeface="Source Sans Pro"/>
              </a:rPr>
              <a:t>Mindenben megfelel a</a:t>
            </a:r>
            <a:r>
              <a:rPr lang="en-GB" altLang="hu-HU" sz="1600" dirty="0">
                <a:latin typeface="Source Sans Pro"/>
              </a:rPr>
              <a:t> </a:t>
            </a:r>
            <a:r>
              <a:rPr lang="hu-HU" altLang="hu-HU" sz="1600" dirty="0">
                <a:latin typeface="Source Sans Pro"/>
              </a:rPr>
              <a:t> </a:t>
            </a:r>
            <a:r>
              <a:rPr lang="en-GB" altLang="hu-HU" sz="1600" dirty="0">
                <a:latin typeface="Source Sans Pro"/>
              </a:rPr>
              <a:t>97/23/EEC</a:t>
            </a:r>
            <a:r>
              <a:rPr lang="hu-HU" altLang="hu-HU" sz="1600" dirty="0">
                <a:latin typeface="Source Sans Pro"/>
              </a:rPr>
              <a:t> direktívának</a:t>
            </a:r>
            <a:endParaRPr lang="en-GB" altLang="hu-HU" sz="1600" dirty="0">
              <a:latin typeface="Source Sans Pro"/>
            </a:endParaRP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4E88E10-BB07-4C6F-B113-9C8A52B47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9" y="1929992"/>
            <a:ext cx="3560502" cy="35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577</Words>
  <Application>Microsoft Office PowerPoint</Application>
  <PresentationFormat>Diavetítés a képernyőre (4:3 oldalarány)</PresentationFormat>
  <Paragraphs>221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Source Sans Pro</vt:lpstr>
      <vt:lpstr>Times New Roman</vt:lpstr>
      <vt:lpstr>Wingdings</vt:lpstr>
      <vt:lpstr>Office-téma</vt:lpstr>
      <vt:lpstr>Állandó és Változó Nyomású tágulási tartályok  és méretezésük </vt:lpstr>
      <vt:lpstr>Változó nyomású  tágulási tartályok</vt:lpstr>
      <vt:lpstr>Változó nyomású  tágulási tartályok</vt:lpstr>
      <vt:lpstr>Változó nyomású  tágulási tartályok cserélhető membránnal </vt:lpstr>
      <vt:lpstr>Állandó nyomástartás</vt:lpstr>
      <vt:lpstr>Állandó nyomástartás</vt:lpstr>
      <vt:lpstr>állandó nyomástartás – precíziós nyomáskövetés</vt:lpstr>
      <vt:lpstr>Állandó nyomástartás</vt:lpstr>
      <vt:lpstr>Kompresszoros automaták </vt:lpstr>
      <vt:lpstr>PowerPoint-bemutató</vt:lpstr>
      <vt:lpstr>kompresszorok</vt:lpstr>
      <vt:lpstr>Szivattyús automaták </vt:lpstr>
      <vt:lpstr>Szivattyús automaták </vt:lpstr>
      <vt:lpstr>Szivattyús automaták </vt:lpstr>
      <vt:lpstr>Méretezési alapok  </vt:lpstr>
      <vt:lpstr>Méretezés - összefüggések</vt:lpstr>
      <vt:lpstr>Méretezési alapadatok</vt:lpstr>
      <vt:lpstr>Méretezés - Hatásfok</vt:lpstr>
      <vt:lpstr>Méretezés - Hatásfok</vt:lpstr>
      <vt:lpstr>Méretezés – A rendszer víztartalma</vt:lpstr>
      <vt:lpstr>Számításipélda </vt:lpstr>
      <vt:lpstr>Számításipélda </vt:lpstr>
      <vt:lpstr>Méretezés - összefüggések</vt:lpstr>
      <vt:lpstr>Online méretezés</vt:lpstr>
      <vt:lpstr>Online méretezés</vt:lpstr>
      <vt:lpstr>PowerPoint-bemutató</vt:lpstr>
      <vt:lpstr>PowerPoint-bemutató</vt:lpstr>
      <vt:lpstr>Online méretezés</vt:lpstr>
      <vt:lpstr>Online méretezés</vt:lpstr>
      <vt:lpstr>Online méretezés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Balla Andras</cp:lastModifiedBy>
  <cp:revision>28</cp:revision>
  <dcterms:created xsi:type="dcterms:W3CDTF">2018-11-14T08:08:37Z</dcterms:created>
  <dcterms:modified xsi:type="dcterms:W3CDTF">2019-02-12T09:02:27Z</dcterms:modified>
</cp:coreProperties>
</file>